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2" r:id="rId5"/>
    <p:sldMasterId id="2147483650" r:id="rId6"/>
    <p:sldMasterId id="2147483654" r:id="rId7"/>
  </p:sldMasterIdLst>
  <p:notesMasterIdLst>
    <p:notesMasterId r:id="rId16"/>
  </p:notesMasterIdLst>
  <p:sldIdLst>
    <p:sldId id="1540" r:id="rId8"/>
    <p:sldId id="1429" r:id="rId9"/>
    <p:sldId id="1538" r:id="rId10"/>
    <p:sldId id="1533" r:id="rId11"/>
    <p:sldId id="1536" r:id="rId12"/>
    <p:sldId id="1543" r:id="rId13"/>
    <p:sldId id="1541" r:id="rId14"/>
    <p:sldId id="1535" r:id="rId15"/>
  </p:sldIdLst>
  <p:sldSz cx="9144000" cy="6858000" type="screen4x3"/>
  <p:notesSz cx="9296400" cy="7010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C541104-9C40-0847-BD1A-CE2FDB57C39B}">
          <p14:sldIdLst>
            <p14:sldId id="1540"/>
            <p14:sldId id="1429"/>
            <p14:sldId id="1538"/>
            <p14:sldId id="1533"/>
            <p14:sldId id="1536"/>
            <p14:sldId id="1543"/>
            <p14:sldId id="1541"/>
            <p14:sldId id="15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65">
          <p15:clr>
            <a:srgbClr val="A4A3A4"/>
          </p15:clr>
        </p15:guide>
        <p15:guide id="2" pos="5427">
          <p15:clr>
            <a:srgbClr val="A4A3A4"/>
          </p15:clr>
        </p15:guide>
        <p15:guide id="3" orient="horz" pos="811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B4B2FC-1414-41F9-4D7F-AB6B00009632}" name="Luis Opazo" initials="LO" userId="S::lopazo@abif.cl::e409b410-982c-42d3-b75d-06a42d0e209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é Berners" initials="AB" lastIdx="2" clrIdx="0"/>
  <p:cmAuthor id="2" name="Gonzalo Marivil" initials="GM" lastIdx="1" clrIdx="1"/>
  <p:cmAuthor id="3" name="usuario" initials="u" lastIdx="11" clrIdx="2"/>
  <p:cmAuthor id="4" name="Pilar Fernandez" initials="PF" lastIdx="2" clrIdx="3">
    <p:extLst>
      <p:ext uri="{19B8F6BF-5375-455C-9EA6-DF929625EA0E}">
        <p15:presenceInfo xmlns:p15="http://schemas.microsoft.com/office/powerpoint/2012/main" userId="S::pfernandez@abif.cl::b9996c62-ebfb-4841-babc-8cf911bb40c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87D44C-A00B-40BA-8A90-AB0715537B39}" v="2" dt="2025-05-14T00:18:22.6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705"/>
  </p:normalViewPr>
  <p:slideViewPr>
    <p:cSldViewPr snapToGrid="0">
      <p:cViewPr varScale="1">
        <p:scale>
          <a:sx n="63" d="100"/>
          <a:sy n="63" d="100"/>
        </p:scale>
        <p:origin x="1288" y="56"/>
      </p:cViewPr>
      <p:guideLst>
        <p:guide orient="horz" pos="465"/>
        <p:guide pos="5427"/>
        <p:guide orient="horz" pos="811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14"/>
            <a:ext cx="3993004" cy="2886372"/>
          </a:xfrm>
          <a:prstGeom prst="rect">
            <a:avLst/>
          </a:prstGeom>
        </p:spPr>
        <p:txBody>
          <a:bodyPr vert="horz" lIns="189562" tIns="94780" rIns="189562" bIns="94780" rtlCol="0"/>
          <a:lstStyle>
            <a:lvl1pPr algn="l">
              <a:defRPr sz="25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19493" y="14"/>
            <a:ext cx="3993004" cy="2886372"/>
          </a:xfrm>
          <a:prstGeom prst="rect">
            <a:avLst/>
          </a:prstGeom>
        </p:spPr>
        <p:txBody>
          <a:bodyPr vert="horz" lIns="189562" tIns="94780" rIns="189562" bIns="94780" rtlCol="0"/>
          <a:lstStyle>
            <a:lvl1pPr algn="r">
              <a:defRPr sz="2500"/>
            </a:lvl1pPr>
          </a:lstStyle>
          <a:p>
            <a:fld id="{FBE1AF67-24CB-4462-A277-F3CCA793C5FA}" type="datetimeFigureOut">
              <a:rPr lang="es-CL" smtClean="0"/>
              <a:t>14-05-2025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8334375" y="7194550"/>
            <a:ext cx="25881013" cy="19411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89562" tIns="94780" rIns="189562" bIns="9478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1465" y="27685161"/>
            <a:ext cx="7371702" cy="22651496"/>
          </a:xfrm>
          <a:prstGeom prst="rect">
            <a:avLst/>
          </a:prstGeom>
        </p:spPr>
        <p:txBody>
          <a:bodyPr vert="horz" lIns="189562" tIns="94780" rIns="189562" bIns="9478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54641263"/>
            <a:ext cx="3993004" cy="2886366"/>
          </a:xfrm>
          <a:prstGeom prst="rect">
            <a:avLst/>
          </a:prstGeom>
        </p:spPr>
        <p:txBody>
          <a:bodyPr vert="horz" lIns="189562" tIns="94780" rIns="189562" bIns="94780" rtlCol="0" anchor="b"/>
          <a:lstStyle>
            <a:lvl1pPr algn="l">
              <a:defRPr sz="25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19493" y="54641263"/>
            <a:ext cx="3993004" cy="2886366"/>
          </a:xfrm>
          <a:prstGeom prst="rect">
            <a:avLst/>
          </a:prstGeom>
        </p:spPr>
        <p:txBody>
          <a:bodyPr vert="horz" lIns="189562" tIns="94780" rIns="189562" bIns="94780" rtlCol="0" anchor="b"/>
          <a:lstStyle>
            <a:lvl1pPr algn="r">
              <a:defRPr sz="2500"/>
            </a:lvl1pPr>
          </a:lstStyle>
          <a:p>
            <a:fld id="{4DDF140C-4772-492A-A8AF-5C0B5B3810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124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0AF706-FD61-AE24-ED57-F18756FEA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6189C63-F2D7-DB46-0704-8A49583FC0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A62611C-ECF9-18A8-97C5-F98FFE9685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7EE0BF8-8360-A292-2616-FBEB6F2A8E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059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265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619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411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1331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58CFD-A3CB-B00F-68CA-49042179E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1A28867-541F-694A-8286-39E0D6BF2D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D52D3D10-EA13-12D4-D03F-929FB5968E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E38801-8F13-3838-D460-7E7B64A5F1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2606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8BBA9-AA10-51BE-64AE-0236F8478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3CC6D4D-93A5-0CF2-CD8D-02BAB52D00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3BC0A36-E537-F9FF-0881-1F6E03528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FC8AFA-C64C-A67E-73AE-29E8BC0678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6669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898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 userDrawn="1"/>
        </p:nvSpPr>
        <p:spPr>
          <a:xfrm flipV="1">
            <a:off x="-1892297" y="1143130"/>
            <a:ext cx="10201225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3773087"/>
      </p:ext>
    </p:extLst>
  </p:cSld>
  <p:clrMapOvr>
    <a:masterClrMapping/>
  </p:clrMapOvr>
  <p:transition spd="slow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047245"/>
      </p:ext>
    </p:extLst>
  </p:cSld>
  <p:clrMapOvr>
    <a:masterClrMapping/>
  </p:clrMapOvr>
  <p:transition spd="slow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236884"/>
      </p:ext>
    </p:extLst>
  </p:cSld>
  <p:clrMapOvr>
    <a:masterClrMapping/>
  </p:clrMapOvr>
  <p:transition spd="slow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40607"/>
      </p:ext>
    </p:extLst>
  </p:cSld>
  <p:clrMapOvr>
    <a:masterClrMapping/>
  </p:clrMapOvr>
  <p:transition spd="slow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80513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9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slow" advClick="0" advTm="10000">
    <p:wipe/>
  </p:transition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Plantilla_PPT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261" y="-27384"/>
            <a:ext cx="2875128" cy="691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1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ransition spd="slow" advClick="0" advTm="10000">
    <p:wipe/>
  </p:transition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002" y="-1"/>
            <a:ext cx="9224002" cy="1029160"/>
          </a:xfrm>
          <a:prstGeom prst="rect">
            <a:avLst/>
          </a:prstGeom>
        </p:spPr>
      </p:pic>
      <p:pic>
        <p:nvPicPr>
          <p:cNvPr id="4" name="Imagen 3" descr="Plantilla_PPT_BANCA-04-04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210" y="-44668"/>
            <a:ext cx="1463789" cy="1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 advClick="0" advTm="10000">
    <p:wipe/>
  </p:transition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91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slow" advClick="0" advTm="10000">
    <p:wipe/>
  </p:transition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95738-505A-C32A-29A2-C7F00EAC9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F518300-129C-DE8F-3BB5-D85D75BF0A95}"/>
              </a:ext>
            </a:extLst>
          </p:cNvPr>
          <p:cNvSpPr txBox="1"/>
          <p:nvPr/>
        </p:nvSpPr>
        <p:spPr>
          <a:xfrm>
            <a:off x="260529" y="836834"/>
            <a:ext cx="5914238" cy="57554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rgbClr val="FF0000"/>
              </a:buClr>
            </a:pPr>
            <a:endParaRPr lang="es-MX" sz="2400" b="1" dirty="0">
              <a:solidFill>
                <a:prstClr val="black"/>
              </a:solidFill>
            </a:endParaRPr>
          </a:p>
          <a:p>
            <a:pPr>
              <a:buClr>
                <a:srgbClr val="FF0000"/>
              </a:buClr>
            </a:pPr>
            <a:endParaRPr lang="es-MX" sz="2400" b="1" dirty="0">
              <a:solidFill>
                <a:prstClr val="black"/>
              </a:solidFill>
            </a:endParaRPr>
          </a:p>
          <a:p>
            <a:pPr>
              <a:buClr>
                <a:srgbClr val="FF0000"/>
              </a:buClr>
            </a:pPr>
            <a:endParaRPr lang="es-MX" sz="2400" b="1" dirty="0">
              <a:solidFill>
                <a:prstClr val="black"/>
              </a:solidFill>
            </a:endParaRPr>
          </a:p>
          <a:p>
            <a:pPr algn="ctr">
              <a:buClr>
                <a:srgbClr val="FF0000"/>
              </a:buClr>
            </a:pPr>
            <a:r>
              <a:rPr lang="es-MX" sz="2400" b="1" dirty="0">
                <a:solidFill>
                  <a:schemeClr val="bg1"/>
                </a:solidFill>
              </a:rPr>
              <a:t>Proyecto de Ley</a:t>
            </a:r>
          </a:p>
          <a:p>
            <a:pPr algn="ctr">
              <a:buClr>
                <a:srgbClr val="FF0000"/>
              </a:buClr>
            </a:pPr>
            <a:r>
              <a:rPr lang="es-MX" sz="2400" b="1" dirty="0">
                <a:solidFill>
                  <a:schemeClr val="bg1"/>
                </a:solidFill>
              </a:rPr>
              <a:t>Crea Subsistema de Inteligencia Económica y establece otras medidas para la prevención y alerta de actividades que digan relación con el crimen organizado</a:t>
            </a:r>
          </a:p>
          <a:p>
            <a:pPr algn="ctr">
              <a:buClr>
                <a:srgbClr val="FF0000"/>
              </a:buClr>
            </a:pPr>
            <a:endParaRPr lang="es-MX" sz="2400" b="1" dirty="0">
              <a:solidFill>
                <a:schemeClr val="bg1"/>
              </a:solidFill>
            </a:endParaRPr>
          </a:p>
          <a:p>
            <a:pPr algn="ctr">
              <a:buClr>
                <a:srgbClr val="FF0000"/>
              </a:buClr>
            </a:pPr>
            <a:r>
              <a:rPr lang="es-MX" sz="2400" b="1" dirty="0">
                <a:solidFill>
                  <a:schemeClr val="bg1"/>
                </a:solidFill>
              </a:rPr>
              <a:t>(Boletín  N° 15.975-25)</a:t>
            </a:r>
          </a:p>
          <a:p>
            <a:endParaRPr lang="es-CL" sz="4000" b="1" dirty="0">
              <a:solidFill>
                <a:schemeClr val="bg1"/>
              </a:solidFill>
            </a:endParaRPr>
          </a:p>
          <a:p>
            <a:endParaRPr lang="es-CL" sz="4000" b="1" dirty="0">
              <a:solidFill>
                <a:schemeClr val="bg1"/>
              </a:solidFill>
            </a:endParaRPr>
          </a:p>
          <a:p>
            <a:pPr algn="r"/>
            <a:r>
              <a:rPr lang="es-CL" sz="1600" b="1" dirty="0">
                <a:solidFill>
                  <a:schemeClr val="bg1"/>
                </a:solidFill>
              </a:rPr>
              <a:t>Comisión de Seguridad Pública</a:t>
            </a:r>
          </a:p>
          <a:p>
            <a:pPr algn="r"/>
            <a:r>
              <a:rPr lang="es-CL" sz="1600" b="1" dirty="0">
                <a:solidFill>
                  <a:schemeClr val="bg1"/>
                </a:solidFill>
              </a:rPr>
              <a:t>Cámara de Diputados</a:t>
            </a:r>
          </a:p>
          <a:p>
            <a:pPr algn="r"/>
            <a:r>
              <a:rPr lang="es-CL" sz="1600" b="1" dirty="0">
                <a:solidFill>
                  <a:schemeClr val="bg1"/>
                </a:solidFill>
              </a:rPr>
              <a:t>14 de mayo de 2025</a:t>
            </a:r>
          </a:p>
        </p:txBody>
      </p:sp>
    </p:spTree>
    <p:extLst>
      <p:ext uri="{BB962C8B-B14F-4D97-AF65-F5344CB8AC3E}">
        <p14:creationId xmlns:p14="http://schemas.microsoft.com/office/powerpoint/2010/main" val="165188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F9CEBE2-685C-6041-B1C2-844426947D78}"/>
              </a:ext>
            </a:extLst>
          </p:cNvPr>
          <p:cNvSpPr txBox="1"/>
          <p:nvPr/>
        </p:nvSpPr>
        <p:spPr>
          <a:xfrm>
            <a:off x="405441" y="1114425"/>
            <a:ext cx="8495963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_tradnl" sz="13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El Proyecto de Ley se origina en un Mensaje de S.E. el Presidente de la República y forma parte de la priorización acordada con el Congreso Nacional para despachar –entre otras iniciativas- una ley sobre </a:t>
            </a:r>
            <a:r>
              <a:rPr lang="es-ES_tradnl" sz="1300" b="1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inteligencia financiera </a:t>
            </a:r>
            <a:r>
              <a:rPr lang="es-ES_tradnl" sz="13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para perseguir el delito, la creación de capacidades especializadas en el SII, la UAF y el SNA, y el levantamiento del secreto bancario para la investigación del crimen organizado.</a:t>
            </a:r>
          </a:p>
          <a:p>
            <a:pPr marL="214313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ES_tradnl" sz="1300" dirty="0">
              <a:latin typeface="+mj-lt"/>
              <a:cs typeface="Calibri" panose="020F0502020204030204" pitchFamily="34" charset="0"/>
            </a:endParaRPr>
          </a:p>
          <a:p>
            <a:pPr marL="214313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_tradnl" sz="1300" dirty="0">
                <a:latin typeface="+mj-lt"/>
                <a:cs typeface="Calibri" panose="020F0502020204030204" pitchFamily="34" charset="0"/>
              </a:rPr>
              <a:t>La ABIF valora las iniciativas para </a:t>
            </a:r>
            <a:r>
              <a:rPr lang="es-ES_tradnl" sz="1300" b="1" dirty="0">
                <a:latin typeface="+mj-lt"/>
                <a:cs typeface="Calibri" panose="020F0502020204030204" pitchFamily="34" charset="0"/>
              </a:rPr>
              <a:t>perfeccionar la institucionalidad</a:t>
            </a:r>
            <a:r>
              <a:rPr lang="es-ES_tradnl" sz="1300" dirty="0">
                <a:latin typeface="+mj-lt"/>
                <a:cs typeface="Calibri" panose="020F0502020204030204" pitchFamily="34" charset="0"/>
              </a:rPr>
              <a:t>, permitiendo a los órganos del Estado </a:t>
            </a:r>
            <a:r>
              <a:rPr lang="es-ES_tradnl" sz="1300" b="1" dirty="0">
                <a:latin typeface="+mj-lt"/>
                <a:cs typeface="Calibri" panose="020F0502020204030204" pitchFamily="34" charset="0"/>
              </a:rPr>
              <a:t>investigar y sancionar</a:t>
            </a:r>
            <a:r>
              <a:rPr lang="es-ES_tradnl" sz="1300" dirty="0">
                <a:latin typeface="+mj-lt"/>
                <a:cs typeface="Calibri" panose="020F0502020204030204" pitchFamily="34" charset="0"/>
              </a:rPr>
              <a:t> actividades relacionadas con delitos tributarios, aduaneros, económicos, lavado de activos, financiamiento del terrorismo y, general, delitos vinculados al crimen organizado. </a:t>
            </a:r>
          </a:p>
          <a:p>
            <a:pPr marL="214313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ES_tradnl" sz="1300" b="1" dirty="0">
              <a:latin typeface="+mj-lt"/>
              <a:cs typeface="Calibri" panose="020F0502020204030204" pitchFamily="34" charset="0"/>
            </a:endParaRP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_tradnl" sz="1300" dirty="0">
                <a:latin typeface="+mj-lt"/>
                <a:cs typeface="Calibri" panose="020F0502020204030204" pitchFamily="34" charset="0"/>
              </a:rPr>
              <a:t>En este contexto, por ejemplo, </a:t>
            </a:r>
            <a:r>
              <a:rPr lang="es-ES_tradnl" sz="1300" b="1" dirty="0">
                <a:latin typeface="+mj-lt"/>
                <a:cs typeface="Calibri" panose="020F0502020204030204" pitchFamily="34" charset="0"/>
              </a:rPr>
              <a:t>la ABIF mantiene una relación permanente de cooperación con la UAF </a:t>
            </a:r>
            <a:r>
              <a:rPr lang="es-ES_tradnl" sz="1300" dirty="0">
                <a:latin typeface="+mj-lt"/>
                <a:cs typeface="Calibri" panose="020F0502020204030204" pitchFamily="34" charset="0"/>
              </a:rPr>
              <a:t>para perfeccionar los mecanismos de entrega de información a dicha Unidad.</a:t>
            </a: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ES_tradnl" sz="1300" b="1" dirty="0">
              <a:latin typeface="+mj-lt"/>
              <a:cs typeface="Calibri" panose="020F0502020204030204" pitchFamily="34" charset="0"/>
            </a:endParaRP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_tradnl" sz="1300" b="1" dirty="0">
                <a:latin typeface="+mj-lt"/>
                <a:cs typeface="Calibri" panose="020F0502020204030204" pitchFamily="34" charset="0"/>
              </a:rPr>
              <a:t>Los bancos corresponden a 17 de las más de 8.000 instituciones obligadas a reportar y envían a la UAF más del 55% de la información reportada.</a:t>
            </a:r>
          </a:p>
          <a:p>
            <a:pPr marL="214313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ES_tradnl" sz="1300" b="1" dirty="0"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14313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b="1" dirty="0">
                <a:latin typeface="+mj-lt"/>
                <a:cs typeface="Calibri" panose="020F0502020204030204" pitchFamily="34" charset="0"/>
              </a:rPr>
              <a:t>La presentación se centrará en los siguientes aspectos del PdL aprobado por el Senado:</a:t>
            </a:r>
          </a:p>
          <a:p>
            <a:pPr marL="214313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Obligación de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enajenar la participación accionaria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 del controlador o de un accionista con participación significativa en la propiedad de un banco.</a:t>
            </a:r>
          </a:p>
          <a:p>
            <a:pPr lvl="1" algn="just">
              <a:buClr>
                <a:srgbClr val="FF0000"/>
              </a:buClr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Facultad de la CMF para desarrollar sus actividades de supervisión e investigación sancionatoria, mediante un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“funcionario revelador”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.</a:t>
            </a: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Obligación de informar al SII sobre los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saldos de productos o instrumentos de captación, inversión, o servicio de custodia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 (art. 85 bis del Código Tributario).</a:t>
            </a: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671513" lvl="1" indent="-2143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Obligación de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mantener registros de operaciones en efectivo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. (arts. 3 y 5 Ley UAF)</a:t>
            </a:r>
            <a:endParaRPr lang="es-ES_tradnl" sz="13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B0B6D77-7AFC-42BB-98E4-54BCE3FA5233}"/>
              </a:ext>
            </a:extLst>
          </p:cNvPr>
          <p:cNvSpPr txBox="1"/>
          <p:nvPr/>
        </p:nvSpPr>
        <p:spPr>
          <a:xfrm>
            <a:off x="486285" y="319802"/>
            <a:ext cx="4609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</a:pPr>
            <a:r>
              <a:rPr lang="es-MX" sz="2400" b="1" dirty="0">
                <a:solidFill>
                  <a:schemeClr val="bg1"/>
                </a:solidFill>
              </a:rPr>
              <a:t>Marco General</a:t>
            </a:r>
          </a:p>
        </p:txBody>
      </p:sp>
    </p:spTree>
    <p:extLst>
      <p:ext uri="{BB962C8B-B14F-4D97-AF65-F5344CB8AC3E}">
        <p14:creationId xmlns:p14="http://schemas.microsoft.com/office/powerpoint/2010/main" val="49982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F9CEBE2-685C-6041-B1C2-844426947D78}"/>
              </a:ext>
            </a:extLst>
          </p:cNvPr>
          <p:cNvSpPr txBox="1"/>
          <p:nvPr/>
        </p:nvSpPr>
        <p:spPr>
          <a:xfrm>
            <a:off x="327804" y="1056599"/>
            <a:ext cx="8488392" cy="46892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La Ley General de Bancos obliga al controlador de un banco que sea condenado por la comisión de un delito a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enajenar las acciones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 que le otorguen el control directo dentro del plazo de 2 años, prorrogables por uno adicional,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contado desde que la sentencia respectiva quede ejecutoriada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Tratándose del ordinal iv) de la letra d) del inc. primero del art. 28 LGB, que se refiere a distintos delitos (i.e., Ley de Mercado de Valores, Ley de Sociedades Anónimas) el PdL obliga al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controlador o accionista con participación significativa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 en la propiedad de una empresa bancaria, a enajenar sus acciones del banco dentro de 4 años (prorrogables por uno adicional), contados desde la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acusación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/>
              </a:rPr>
              <a:t>El </a:t>
            </a:r>
            <a:r>
              <a:rPr lang="es-CL" sz="1300" dirty="0" err="1">
                <a:latin typeface="+mj-lt"/>
                <a:cs typeface="Calibri"/>
              </a:rPr>
              <a:t>PdL</a:t>
            </a:r>
            <a:r>
              <a:rPr lang="es-CL" sz="1300" dirty="0">
                <a:latin typeface="+mj-lt"/>
                <a:cs typeface="Calibri"/>
              </a:rPr>
              <a:t> agrega que, tratándose de </a:t>
            </a:r>
            <a:r>
              <a:rPr lang="es-CL" sz="1300" b="1" dirty="0">
                <a:latin typeface="+mj-lt"/>
                <a:cs typeface="Calibri"/>
              </a:rPr>
              <a:t>sanción administrativa </a:t>
            </a:r>
            <a:r>
              <a:rPr lang="es-CL" sz="1300" dirty="0">
                <a:latin typeface="+mj-lt"/>
                <a:cs typeface="Calibri"/>
              </a:rPr>
              <a:t>o condena penal, lo establecido en este artículo se extenderá por 5 años desde que la respectiva sanción o condena se haya cumplido o haya prescrito la sanción o pena. </a:t>
            </a: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b="1" u="sng" dirty="0">
                <a:latin typeface="+mj-lt"/>
                <a:cs typeface="Calibri" panose="020F0502020204030204" pitchFamily="34" charset="0"/>
              </a:rPr>
              <a:t>Comentarios:</a:t>
            </a: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b="1" u="sng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La sanción que establece el PdL (venta de las acciones) no debiese extenderse a la </a:t>
            </a:r>
            <a:r>
              <a:rPr lang="es-CL" sz="1300" b="1" dirty="0">
                <a:latin typeface="+mj-lt"/>
                <a:cs typeface="Calibri" panose="020F0502020204030204" pitchFamily="34" charset="0"/>
              </a:rPr>
              <a:t>acusación sino que únicamente a la sentencia condenatoria, </a:t>
            </a:r>
            <a:r>
              <a:rPr lang="es-CL" sz="1300" dirty="0">
                <a:latin typeface="+mj-lt"/>
                <a:cs typeface="Calibri" panose="020F0502020204030204" pitchFamily="34" charset="0"/>
              </a:rPr>
              <a:t>ya que el proceso penal puede concluir con una sentencia absolutoria.</a:t>
            </a: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1200150" lvl="2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dirty="0">
                <a:latin typeface="+mj-lt"/>
                <a:cs typeface="Calibri" panose="020F0502020204030204" pitchFamily="34" charset="0"/>
              </a:rPr>
              <a:t>Esta misma precisión tendría que hacerse en las otras leyes que modifica el PdL en este mismo sentido. </a:t>
            </a:r>
          </a:p>
          <a:p>
            <a:pPr marL="1200150" lvl="2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300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300" b="1" dirty="0">
                <a:latin typeface="+mj-lt"/>
                <a:cs typeface="Calibri"/>
              </a:rPr>
              <a:t>Se sugiere precisar la naturaleza de la “sanción administrativa”</a:t>
            </a:r>
            <a:r>
              <a:rPr lang="es-CL" sz="1300" dirty="0">
                <a:latin typeface="+mj-lt"/>
                <a:cs typeface="Calibri"/>
              </a:rPr>
              <a:t>, la que debiera ser especialmente grave, considerando que la consecuencia de dicha sanción consiste en la obligación de vender las acciones de que es dueño. </a:t>
            </a:r>
            <a:endParaRPr lang="es-CL" sz="13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B0B6D77-7AFC-42BB-98E4-54BCE3FA5233}"/>
              </a:ext>
            </a:extLst>
          </p:cNvPr>
          <p:cNvSpPr txBox="1"/>
          <p:nvPr/>
        </p:nvSpPr>
        <p:spPr>
          <a:xfrm>
            <a:off x="327804" y="167864"/>
            <a:ext cx="75717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buClr>
                <a:srgbClr val="FF0000"/>
              </a:buClr>
            </a:pPr>
            <a:r>
              <a:rPr lang="es-CL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Obligación de enajenar la participación accionaria del controlador o de un accionista con participación significativa en la propiedad de un banco.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43A4500-AED2-7189-237C-0AD1935B1142}"/>
              </a:ext>
            </a:extLst>
          </p:cNvPr>
          <p:cNvSpPr txBox="1"/>
          <p:nvPr/>
        </p:nvSpPr>
        <p:spPr>
          <a:xfrm>
            <a:off x="118820" y="6477943"/>
            <a:ext cx="61366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800" dirty="0"/>
              <a:t>Nota [1]: El numeral </a:t>
            </a:r>
            <a:r>
              <a:rPr lang="es-CL" sz="800" dirty="0" err="1"/>
              <a:t>iv</a:t>
            </a:r>
            <a:r>
              <a:rPr lang="es-CL" sz="800" dirty="0"/>
              <a:t>) del art. 28 contempla, entre otros, los delitos incluidos en la Ley de Mercado de Valores y Ley de Sociedades Anónimas 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3660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F9CEBE2-685C-6041-B1C2-844426947D78}"/>
              </a:ext>
            </a:extLst>
          </p:cNvPr>
          <p:cNvSpPr txBox="1"/>
          <p:nvPr/>
        </p:nvSpPr>
        <p:spPr>
          <a:xfrm>
            <a:off x="284672" y="1084591"/>
            <a:ext cx="8488392" cy="53487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Se faculta a la CMF para ejercer sus facultades de inspección  a las personas o entidades fiscalizadas a través de un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“funcionario revelador”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, especialmente autorizado mediante resolución fundada y reservada, pudiendo realizar las actividades propias de un cliente financiero (i.e., formular consultas, solicitar asesoría, consultar por especificaciones de productos financieros, etc.).</a:t>
            </a: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En el ejercicio de lo anterior, el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funcionario estará exento de responsabilidad civil, administrativa y penal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, siempre que las actividades que realice sean consecuencia necesaria del desarrollo de dicha labor, guarden la debida proporcionalidad con la finalidad de la misma y se desarrollen de conformidad con la ley.</a:t>
            </a: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/>
              </a:rPr>
              <a:t>El </a:t>
            </a:r>
            <a:r>
              <a:rPr lang="es-CL" sz="1600" dirty="0" err="1">
                <a:latin typeface="+mj-lt"/>
                <a:cs typeface="Calibri"/>
              </a:rPr>
              <a:t>PdL</a:t>
            </a:r>
            <a:r>
              <a:rPr lang="es-CL" sz="1600" dirty="0">
                <a:latin typeface="+mj-lt"/>
                <a:cs typeface="Calibri"/>
              </a:rPr>
              <a:t> establece que los </a:t>
            </a:r>
            <a:r>
              <a:rPr lang="es-CL" sz="1600" b="1" dirty="0">
                <a:latin typeface="+mj-lt"/>
                <a:cs typeface="Calibri"/>
              </a:rPr>
              <a:t>informes</a:t>
            </a:r>
            <a:r>
              <a:rPr lang="es-CL" sz="1600" dirty="0">
                <a:latin typeface="+mj-lt"/>
                <a:cs typeface="Calibri"/>
              </a:rPr>
              <a:t> que se elaboren a partir de las gestiones realizadas por el funcionario revelador podrán </a:t>
            </a:r>
            <a:r>
              <a:rPr lang="es-CL" sz="1600" b="1" dirty="0">
                <a:latin typeface="+mj-lt"/>
                <a:cs typeface="Calibri"/>
              </a:rPr>
              <a:t>presentarse como prueba en el procedimiento sancionatorio, manteniendo en </a:t>
            </a:r>
            <a:r>
              <a:rPr lang="es-CL" sz="1600" b="1" u="sng" dirty="0">
                <a:latin typeface="+mj-lt"/>
                <a:cs typeface="Calibri"/>
              </a:rPr>
              <a:t>reserva su identidad</a:t>
            </a:r>
            <a:r>
              <a:rPr lang="es-CL" sz="1600" dirty="0">
                <a:latin typeface="+mj-lt"/>
                <a:cs typeface="Calibri"/>
              </a:rPr>
              <a:t>.</a:t>
            </a: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b="1" u="sng" dirty="0">
                <a:latin typeface="+mj-lt"/>
                <a:cs typeface="Calibri" panose="020F0502020204030204" pitchFamily="34" charset="0"/>
              </a:rPr>
              <a:t>Comentario</a:t>
            </a:r>
            <a:endParaRPr lang="es-CL" sz="1600" b="1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b="1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/>
              </a:rPr>
              <a:t>La </a:t>
            </a:r>
            <a:r>
              <a:rPr lang="es-CL" sz="1600" b="1" dirty="0">
                <a:latin typeface="+mj-lt"/>
                <a:cs typeface="Calibri"/>
              </a:rPr>
              <a:t>reserva de la identidad</a:t>
            </a:r>
            <a:r>
              <a:rPr lang="es-CL" sz="1600" dirty="0">
                <a:latin typeface="+mj-lt"/>
                <a:cs typeface="Calibri"/>
              </a:rPr>
              <a:t> del funcionario revelador en el informe que se presente como prueba en el procedimiento sancionatorio, </a:t>
            </a:r>
            <a:r>
              <a:rPr lang="es-CL" sz="1600" b="1" dirty="0">
                <a:latin typeface="+mj-lt"/>
                <a:cs typeface="Calibri"/>
              </a:rPr>
              <a:t>priva a la entidad cuestionada del derecho a interrogar a ese funcionario sobre el contenido del informe</a:t>
            </a:r>
            <a:r>
              <a:rPr lang="es-CL" sz="1600" dirty="0">
                <a:latin typeface="+mj-lt"/>
                <a:cs typeface="Calibri"/>
              </a:rPr>
              <a:t>.</a:t>
            </a:r>
            <a:endParaRPr lang="es-CL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B0B6D77-7AFC-42BB-98E4-54BCE3FA5233}"/>
              </a:ext>
            </a:extLst>
          </p:cNvPr>
          <p:cNvSpPr txBox="1"/>
          <p:nvPr/>
        </p:nvSpPr>
        <p:spPr>
          <a:xfrm>
            <a:off x="447868" y="384561"/>
            <a:ext cx="67499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buClr>
                <a:srgbClr val="FF0000"/>
              </a:buClr>
            </a:pPr>
            <a:r>
              <a:rPr lang="es-CL" sz="24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Funcionario revelador.</a:t>
            </a:r>
          </a:p>
        </p:txBody>
      </p:sp>
    </p:spTree>
    <p:extLst>
      <p:ext uri="{BB962C8B-B14F-4D97-AF65-F5344CB8AC3E}">
        <p14:creationId xmlns:p14="http://schemas.microsoft.com/office/powerpoint/2010/main" val="316267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F9CEBE2-685C-6041-B1C2-844426947D78}"/>
              </a:ext>
            </a:extLst>
          </p:cNvPr>
          <p:cNvSpPr txBox="1"/>
          <p:nvPr/>
        </p:nvSpPr>
        <p:spPr>
          <a:xfrm>
            <a:off x="170916" y="1102407"/>
            <a:ext cx="85252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La Ley 21.453 (30 de junio de 2022) agregó el art. 85 bis al Código Tributario para establecer que los bancos y otras entidades financieras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entreguen al SII información sobre los saldos 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de productos o instrumentos de captación, inversión o servicio de custodia, así como las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sumas de abonos 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que mantengan sus titulares que sean personas naturales o jurídicas o patrimonios de afectación, con domicilio o residencia en Chile o que se hayan constituido o establecido en el país.</a:t>
            </a: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Esta información debe enviarse cuando el saldo o suma de abonos efectuados registren un movimiento diario, semanal o mensual, igual o superior a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UF 1.500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.-</a:t>
            </a: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El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PdL agrega que también deberá entregarse el detalle de los saldos de abonos de los últimos 5 años 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de los productos o instrumentos a reportar, cuando se cumplan las siguientes condiciones:</a:t>
            </a: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Que en más de un periodo mensual, el saldo o sumas de abonos hayan superado UF 1.500; y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Que en el mismo periodo de </a:t>
            </a:r>
            <a:r>
              <a:rPr lang="es-ES" sz="1600" dirty="0">
                <a:latin typeface="+mj-lt"/>
                <a:cs typeface="Calibri" panose="020F0502020204030204" pitchFamily="34" charset="0"/>
              </a:rPr>
              <a:t>5 años no existan periodos mensuales donde el saldo o las sumas de abonos señaladas sean igual o superiores a UF 750.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Esta modificación excluye la entrega de información anterior a 2022. (art. 4° transitorio) 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B0B6D77-7AFC-42BB-98E4-54BCE3FA5233}"/>
              </a:ext>
            </a:extLst>
          </p:cNvPr>
          <p:cNvSpPr txBox="1"/>
          <p:nvPr/>
        </p:nvSpPr>
        <p:spPr>
          <a:xfrm>
            <a:off x="335902" y="0"/>
            <a:ext cx="74738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buClr>
                <a:srgbClr val="FF0000"/>
              </a:buClr>
            </a:pPr>
            <a:r>
              <a:rPr lang="es-CL" sz="200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Obligación de informar al SII sobre los saldos de productos o instrumentos de captación, inversión, o servicio de custodia (art. 85 bis del Código Tributario).</a:t>
            </a:r>
            <a:endParaRPr lang="es-CL" sz="24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6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6CF17-F23C-04DD-624B-E600BB6BF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67680B1-B58C-6FD1-D87D-1BC300A6493F}"/>
              </a:ext>
            </a:extLst>
          </p:cNvPr>
          <p:cNvSpPr txBox="1"/>
          <p:nvPr/>
        </p:nvSpPr>
        <p:spPr>
          <a:xfrm>
            <a:off x="170916" y="1102407"/>
            <a:ext cx="85252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b="1" u="sng" dirty="0">
                <a:latin typeface="+mj-lt"/>
                <a:cs typeface="Calibri" panose="020F0502020204030204" pitchFamily="34" charset="0"/>
              </a:rPr>
              <a:t>Comentarios</a:t>
            </a:r>
          </a:p>
          <a:p>
            <a:pPr algn="l">
              <a:buClr>
                <a:srgbClr val="FF0000"/>
              </a:buClr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Se han realizado 3 reportes al SII (marzo de 2023, para octubre a diciembre 2022; marzo de 2024, respecto de 2023; y marzo de 2025, para 2024).</a:t>
            </a: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Antes de ampliar el periodo a informar en los términos planteados en el PdL (5 años) resulta razonable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evaluar la efectividad de la norma actual 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durante un número prudente de años de vigencia.</a:t>
            </a: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La norma propuesta se aparta de los </a:t>
            </a:r>
            <a:r>
              <a:rPr lang="es-CL" sz="1600" b="1" dirty="0">
                <a:latin typeface="+mj-lt"/>
                <a:cs typeface="Calibri" panose="020F0502020204030204" pitchFamily="34" charset="0"/>
              </a:rPr>
              <a:t>principios de eficiencia y eficacia 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aplicables a la Administración del Estado (art. 3° de la Ley de Bases Generales de la Administración del Estado).</a:t>
            </a: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1200150" lvl="2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b="1" dirty="0">
                <a:latin typeface="+mj-lt"/>
                <a:cs typeface="Calibri" panose="020F0502020204030204" pitchFamily="34" charset="0"/>
              </a:rPr>
              <a:t>Duplicidad de información.</a:t>
            </a:r>
            <a:r>
              <a:rPr lang="es-CL" sz="1600" dirty="0">
                <a:latin typeface="+mj-lt"/>
                <a:cs typeface="Calibri" panose="020F0502020204030204" pitchFamily="34" charset="0"/>
              </a:rPr>
              <a:t> </a:t>
            </a:r>
          </a:p>
          <a:p>
            <a:pPr marL="1200150" lvl="2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1657350" lvl="3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En marzo de 2026, las instituciones financieras tendrían que reportar información desde el año 2022 a 2025. </a:t>
            </a:r>
          </a:p>
          <a:p>
            <a:pPr marL="1657350" lvl="3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1657350" lvl="3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CL" sz="1600" dirty="0">
                <a:latin typeface="+mj-lt"/>
                <a:cs typeface="Calibri" panose="020F0502020204030204" pitchFamily="34" charset="0"/>
              </a:rPr>
              <a:t>Sin embargo, la información del periodo 2022 a 2024 ya fue reportada al SII, y la información del año 2025 es la que corresponde reportar en marzo de 2026 por el art. 85 bis vigente. </a:t>
            </a:r>
          </a:p>
          <a:p>
            <a:pPr marL="742950" lvl="1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  <a:p>
            <a:pPr marL="1200150" lvl="2" indent="-285750" algn="just" fontAlgn="base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CL" sz="16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412325C-A7D1-19AD-8106-2BF424A08227}"/>
              </a:ext>
            </a:extLst>
          </p:cNvPr>
          <p:cNvSpPr txBox="1"/>
          <p:nvPr/>
        </p:nvSpPr>
        <p:spPr>
          <a:xfrm>
            <a:off x="335902" y="0"/>
            <a:ext cx="74738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buClr>
                <a:srgbClr val="FF0000"/>
              </a:buClr>
            </a:pPr>
            <a:r>
              <a:rPr lang="es-CL" sz="200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Obligación de informar al SII sobre los saldos de productos o instrumentos de captación, inversión, o servicio de custodia (art. 85 bis del Código Tributario).</a:t>
            </a:r>
            <a:endParaRPr lang="es-CL" sz="24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47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3D1A1-153F-21C2-DCD5-560AA3E65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3AF3058-4AFD-72C8-7F6E-9C7B4E0FE617}"/>
              </a:ext>
            </a:extLst>
          </p:cNvPr>
          <p:cNvSpPr txBox="1"/>
          <p:nvPr/>
        </p:nvSpPr>
        <p:spPr>
          <a:xfrm>
            <a:off x="170916" y="1102407"/>
            <a:ext cx="85252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MX" sz="1600" b="0" i="0" dirty="0">
                <a:solidFill>
                  <a:srgbClr val="000000"/>
                </a:solidFill>
                <a:effectLst/>
              </a:rPr>
              <a:t>La </a:t>
            </a:r>
            <a:r>
              <a:rPr lang="es-MX" sz="1600" dirty="0">
                <a:solidFill>
                  <a:srgbClr val="000000"/>
                </a:solidFill>
              </a:rPr>
              <a:t>Ley 19.913 establece que las personas naturales y las entidades obligadas a reportar operaciones sospechosas </a:t>
            </a:r>
            <a:r>
              <a:rPr lang="es-MX" sz="1600" b="0" i="0" dirty="0">
                <a:solidFill>
                  <a:srgbClr val="000000"/>
                </a:solidFill>
                <a:effectLst/>
              </a:rPr>
              <a:t>deberán además </a:t>
            </a:r>
            <a:r>
              <a:rPr lang="es-MX" sz="1600" b="1" i="0" dirty="0">
                <a:solidFill>
                  <a:srgbClr val="000000"/>
                </a:solidFill>
                <a:effectLst/>
              </a:rPr>
              <a:t>mantener registros </a:t>
            </a:r>
            <a:r>
              <a:rPr lang="es-MX" sz="1600" b="0" i="0" dirty="0">
                <a:solidFill>
                  <a:srgbClr val="000000"/>
                </a:solidFill>
                <a:effectLst/>
              </a:rPr>
              <a:t>especiales por el plazo mínimo de </a:t>
            </a:r>
            <a:r>
              <a:rPr lang="es-MX" sz="1600" b="1" i="0" dirty="0">
                <a:solidFill>
                  <a:srgbClr val="000000"/>
                </a:solidFill>
                <a:effectLst/>
              </a:rPr>
              <a:t>5 años</a:t>
            </a:r>
            <a:r>
              <a:rPr lang="es-MX" sz="1600" b="0" i="0" dirty="0">
                <a:solidFill>
                  <a:srgbClr val="000000"/>
                </a:solidFill>
                <a:effectLst/>
              </a:rPr>
              <a:t>, e </a:t>
            </a:r>
            <a:r>
              <a:rPr lang="es-MX" sz="1600" b="1" i="0" dirty="0">
                <a:solidFill>
                  <a:srgbClr val="000000"/>
                </a:solidFill>
                <a:effectLst/>
              </a:rPr>
              <a:t>informar a la UAF </a:t>
            </a:r>
            <a:r>
              <a:rPr lang="es-MX" sz="1600" b="0" i="0" dirty="0">
                <a:solidFill>
                  <a:srgbClr val="000000"/>
                </a:solidFill>
                <a:effectLst/>
              </a:rPr>
              <a:t>cuando ésta lo requiera, de toda operación en efectivo superior a USD 10.000 o su equivalente en pesos chilenos, según el valor del dólar observado el día en que se realizó la operación.</a:t>
            </a: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MX" sz="16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MX" sz="1600" b="1" dirty="0">
                <a:solidFill>
                  <a:srgbClr val="000000"/>
                </a:solidFill>
                <a:cs typeface="Calibri" panose="020F0502020204030204" pitchFamily="34" charset="0"/>
              </a:rPr>
              <a:t>El PdL amplía el plazo antes mencionado a 10 años. </a:t>
            </a:r>
            <a:r>
              <a:rPr lang="es-MX" sz="1600" dirty="0">
                <a:solidFill>
                  <a:srgbClr val="000000"/>
                </a:solidFill>
                <a:cs typeface="Calibri" panose="020F0502020204030204" pitchFamily="34" charset="0"/>
              </a:rPr>
              <a:t>(arts. 3 y 5 Ley 19.9113, modificado por art. 5°, N° 4 letra a) del PdL). </a:t>
            </a: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s-MX" sz="16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rgbClr val="000000"/>
                </a:solidFill>
                <a:cs typeface="Calibri" panose="020F0502020204030204" pitchFamily="34" charset="0"/>
              </a:rPr>
              <a:t>Por razones de </a:t>
            </a:r>
            <a:r>
              <a:rPr lang="es-MX" sz="1600" b="1" dirty="0">
                <a:solidFill>
                  <a:srgbClr val="000000"/>
                </a:solidFill>
                <a:cs typeface="Calibri" panose="020F0502020204030204" pitchFamily="34" charset="0"/>
              </a:rPr>
              <a:t>coherencia regulatoria</a:t>
            </a:r>
            <a:r>
              <a:rPr lang="es-MX" sz="1600" dirty="0">
                <a:solidFill>
                  <a:srgbClr val="000000"/>
                </a:solidFill>
                <a:cs typeface="Calibri" panose="020F0502020204030204" pitchFamily="34" charset="0"/>
              </a:rPr>
              <a:t>, solicitamos mantener la regla general de 6 años que establece el art. 155 LGB. </a:t>
            </a:r>
            <a:endParaRPr lang="es-CL" sz="1600" dirty="0">
              <a:cs typeface="Calibri" panose="020F0502020204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DDB8F3-9E1B-6347-9163-EB6ADA1B7644}"/>
              </a:ext>
            </a:extLst>
          </p:cNvPr>
          <p:cNvSpPr txBox="1"/>
          <p:nvPr/>
        </p:nvSpPr>
        <p:spPr>
          <a:xfrm>
            <a:off x="335902" y="0"/>
            <a:ext cx="74738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buClr>
                <a:srgbClr val="FF0000"/>
              </a:buClr>
            </a:pPr>
            <a:r>
              <a:rPr lang="es-CL" sz="2000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Obligación de mantener registros especiales de operaciones en efectivo. (arts. 3 y 5 Ley 19.913).</a:t>
            </a:r>
            <a:endParaRPr lang="es-CL" sz="24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0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4892" y="828288"/>
            <a:ext cx="5914238" cy="57554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rgbClr val="FF0000"/>
              </a:buClr>
            </a:pPr>
            <a:endParaRPr lang="es-MX" sz="2400" b="1" dirty="0">
              <a:solidFill>
                <a:prstClr val="black"/>
              </a:solidFill>
            </a:endParaRPr>
          </a:p>
          <a:p>
            <a:pPr>
              <a:buClr>
                <a:srgbClr val="FF0000"/>
              </a:buClr>
            </a:pPr>
            <a:endParaRPr lang="es-MX" sz="2400" b="1" dirty="0">
              <a:solidFill>
                <a:prstClr val="black"/>
              </a:solidFill>
            </a:endParaRPr>
          </a:p>
          <a:p>
            <a:pPr>
              <a:buClr>
                <a:srgbClr val="FF0000"/>
              </a:buClr>
            </a:pPr>
            <a:endParaRPr lang="es-MX" sz="2400" b="1" dirty="0">
              <a:solidFill>
                <a:prstClr val="black"/>
              </a:solidFill>
            </a:endParaRPr>
          </a:p>
          <a:p>
            <a:pPr algn="ctr">
              <a:buClr>
                <a:srgbClr val="FF0000"/>
              </a:buClr>
            </a:pPr>
            <a:r>
              <a:rPr lang="es-MX" sz="2400" b="1" dirty="0">
                <a:solidFill>
                  <a:schemeClr val="bg1"/>
                </a:solidFill>
              </a:rPr>
              <a:t>Proyecto de Ley</a:t>
            </a:r>
          </a:p>
          <a:p>
            <a:pPr algn="ctr">
              <a:buClr>
                <a:srgbClr val="FF0000"/>
              </a:buClr>
            </a:pPr>
            <a:r>
              <a:rPr lang="es-MX" sz="2400" b="1" dirty="0">
                <a:solidFill>
                  <a:schemeClr val="bg1"/>
                </a:solidFill>
              </a:rPr>
              <a:t>Crea Subsistema de Inteligencia Económica y establece otras medidas para la prevención y alerta de actividades que digan relación con el crimen organizado</a:t>
            </a:r>
          </a:p>
          <a:p>
            <a:pPr algn="ctr">
              <a:buClr>
                <a:srgbClr val="FF0000"/>
              </a:buClr>
            </a:pPr>
            <a:endParaRPr lang="es-MX" sz="2400" b="1" dirty="0">
              <a:solidFill>
                <a:schemeClr val="bg1"/>
              </a:solidFill>
            </a:endParaRPr>
          </a:p>
          <a:p>
            <a:pPr algn="ctr">
              <a:buClr>
                <a:srgbClr val="FF0000"/>
              </a:buClr>
            </a:pPr>
            <a:r>
              <a:rPr lang="es-MX" sz="2400" b="1" dirty="0">
                <a:solidFill>
                  <a:schemeClr val="bg1"/>
                </a:solidFill>
              </a:rPr>
              <a:t>(Boletín  N° 15.975-25)</a:t>
            </a:r>
          </a:p>
          <a:p>
            <a:endParaRPr lang="es-CL" sz="4000" b="1" dirty="0">
              <a:solidFill>
                <a:schemeClr val="bg1"/>
              </a:solidFill>
            </a:endParaRPr>
          </a:p>
          <a:p>
            <a:endParaRPr lang="es-CL" sz="4000" b="1" dirty="0">
              <a:solidFill>
                <a:schemeClr val="bg1"/>
              </a:solidFill>
            </a:endParaRPr>
          </a:p>
          <a:p>
            <a:pPr algn="r"/>
            <a:r>
              <a:rPr lang="es-CL" sz="1600" b="1" dirty="0">
                <a:solidFill>
                  <a:schemeClr val="bg1"/>
                </a:solidFill>
              </a:rPr>
              <a:t>Comisión de Seguridad Pública</a:t>
            </a:r>
          </a:p>
          <a:p>
            <a:pPr algn="r"/>
            <a:r>
              <a:rPr lang="es-CL" sz="1600" b="1" dirty="0">
                <a:solidFill>
                  <a:schemeClr val="bg1"/>
                </a:solidFill>
              </a:rPr>
              <a:t>Cámara de Diputados</a:t>
            </a:r>
          </a:p>
          <a:p>
            <a:pPr algn="r"/>
            <a:r>
              <a:rPr lang="es-CL" sz="1600" b="1">
                <a:solidFill>
                  <a:schemeClr val="bg1"/>
                </a:solidFill>
              </a:rPr>
              <a:t>13 </a:t>
            </a:r>
            <a:r>
              <a:rPr lang="es-CL" sz="1600" b="1" dirty="0">
                <a:solidFill>
                  <a:schemeClr val="bg1"/>
                </a:solidFill>
              </a:rPr>
              <a:t>de mayo de 2025</a:t>
            </a:r>
          </a:p>
        </p:txBody>
      </p:sp>
    </p:spTree>
    <p:extLst>
      <p:ext uri="{BB962C8B-B14F-4D97-AF65-F5344CB8AC3E}">
        <p14:creationId xmlns:p14="http://schemas.microsoft.com/office/powerpoint/2010/main" val="22732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OR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RTAD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NTERIOR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NTERIOR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erencia xmlns="5ca9dedc-c769-4d1d-9aef-40d7368a12da" xsi:nil="true"/>
    <Identificador_x0020_de_x0020_Referencia xmlns="5ca9dedc-c769-4d1d-9aef-40d7368a12da" xsi:nil="true"/>
    <Autor xmlns="5ca9dedc-c769-4d1d-9aef-40d7368a12da" xsi:nil="true"/>
    <Categor_x00ed_a xmlns="5ca9dedc-c769-4d1d-9aef-40d7368a12da" xsi:nil="true"/>
    <Fecha xmlns="5ca9dedc-c769-4d1d-9aef-40d7368a12da" xsi:nil="true"/>
    <Tipo_x0020_de_x0020_Documento xmlns="5ca9dedc-c769-4d1d-9aef-40d7368a12da" xsi:nil="true"/>
    <Clasificaci_x00f3_n_x0020_de_x0020_Informaci_x00f3_n xmlns="5ca9dedc-c769-4d1d-9aef-40d7368a12da" xsi:nil="true"/>
    <Resumen xmlns="5ca9dedc-c769-4d1d-9aef-40d7368a12da" xsi:nil="true"/>
    <SharedWithUsers xmlns="cdff3867-e53d-47a8-94ca-7ce71e658514">
      <UserInfo>
        <DisplayName>Gabriel Cestau Oliveri</DisplayName>
        <AccountId>109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7B1ED6246F59E45ACCF0FF3242E6D34" ma:contentTypeVersion="30" ma:contentTypeDescription="Crear nuevo documento." ma:contentTypeScope="" ma:versionID="d2e7c5c3931dc2455260cb4fd0bce8dd">
  <xsd:schema xmlns:xsd="http://www.w3.org/2001/XMLSchema" xmlns:xs="http://www.w3.org/2001/XMLSchema" xmlns:p="http://schemas.microsoft.com/office/2006/metadata/properties" xmlns:ns2="5ca9dedc-c769-4d1d-9aef-40d7368a12da" xmlns:ns3="cdff3867-e53d-47a8-94ca-7ce71e658514" targetNamespace="http://schemas.microsoft.com/office/2006/metadata/properties" ma:root="true" ma:fieldsID="c1b03a1eff4bd480e32ad58ca6917acb" ns2:_="" ns3:_="">
    <xsd:import namespace="5ca9dedc-c769-4d1d-9aef-40d7368a12da"/>
    <xsd:import namespace="cdff3867-e53d-47a8-94ca-7ce71e658514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Autor" minOccurs="0"/>
                <xsd:element ref="ns2:Identificador_x0020_de_x0020_Referencia" minOccurs="0"/>
                <xsd:element ref="ns2:Resumen" minOccurs="0"/>
                <xsd:element ref="ns2:Categor_x00ed_a" minOccurs="0"/>
                <xsd:element ref="ns2:Clasificaci_x00f3_n_x0020_de_x0020_Informaci_x00f3_n" minOccurs="0"/>
                <xsd:element ref="ns2:Gerencia" minOccurs="0"/>
                <xsd:element ref="ns2:Tipo_x0020_de_x0020_Documento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9dedc-c769-4d1d-9aef-40d7368a12da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Autor" ma:index="9" nillable="true" ma:displayName="Autor" ma:internalName="Autor">
      <xsd:simpleType>
        <xsd:restriction base="dms:Text">
          <xsd:maxLength value="255"/>
        </xsd:restriction>
      </xsd:simpleType>
    </xsd:element>
    <xsd:element name="Identificador_x0020_de_x0020_Referencia" ma:index="10" nillable="true" ma:displayName="Identificador de Referencia" ma:internalName="Identificador_x0020_de_x0020_Referencia">
      <xsd:simpleType>
        <xsd:restriction base="dms:Text">
          <xsd:maxLength value="255"/>
        </xsd:restriction>
      </xsd:simpleType>
    </xsd:element>
    <xsd:element name="Resumen" ma:index="11" nillable="true" ma:displayName="Resumen" ma:internalName="Resumen">
      <xsd:simpleType>
        <xsd:restriction base="dms:Note">
          <xsd:maxLength value="255"/>
        </xsd:restriction>
      </xsd:simpleType>
    </xsd:element>
    <xsd:element name="Categor_x00ed_a" ma:index="12" nillable="true" ma:displayName="Categoría" ma:list="{ac75c1d5-ebdf-4342-a1f9-7851a86ccba8}" ma:internalName="Categor_x00ed_a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lasificaci_x00f3_n_x0020_de_x0020_Informaci_x00f3_n" ma:index="13" nillable="true" ma:displayName="Clasificación de Información" ma:list="{8c3cade6-15f1-4e5a-92e8-1a75f7423974}" ma:internalName="Clasificaci_x00f3_n_x0020_de_x0020_Informaci_x00f3_n" ma:showField="Title">
      <xsd:simpleType>
        <xsd:restriction base="dms:Lookup"/>
      </xsd:simpleType>
    </xsd:element>
    <xsd:element name="Gerencia" ma:index="14" nillable="true" ma:displayName="Gerencia" ma:list="{a0851c90-a795-481e-8f85-58a2d1d90080}" ma:internalName="Gerencia" ma:showField="Title">
      <xsd:simpleType>
        <xsd:restriction base="dms:Lookup"/>
      </xsd:simpleType>
    </xsd:element>
    <xsd:element name="Tipo_x0020_de_x0020_Documento" ma:index="15" nillable="true" ma:displayName="Tipo de Documento" ma:list="{650174d0-7683-48bf-b95f-a070e18b9231}" ma:internalName="Tipo_x0020_de_x0020_Documento" ma:showField="Title">
      <xsd:simpleType>
        <xsd:restriction base="dms:Lookup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2" nillable="true" ma:displayName="Tags" ma:internalName="MediaServiceAutoTags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f3867-e53d-47a8-94ca-7ce71e6585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B92C32-1B81-4B25-9A6F-F555F833ED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16BE3B-6399-46F5-B7FF-252CF70BD212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5ca9dedc-c769-4d1d-9aef-40d7368a12da"/>
    <ds:schemaRef ds:uri="http://schemas.openxmlformats.org/package/2006/metadata/core-properties"/>
    <ds:schemaRef ds:uri="cdff3867-e53d-47a8-94ca-7ce71e65851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45BA86D-8B72-42A2-8B28-9A3C87C9C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a9dedc-c769-4d1d-9aef-40d7368a12da"/>
    <ds:schemaRef ds:uri="cdff3867-e53d-47a8-94ca-7ce71e6585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7799</TotalTime>
  <Words>1488</Words>
  <Application>Microsoft Office PowerPoint</Application>
  <PresentationFormat>Presentación en pantalla (4:3)</PresentationFormat>
  <Paragraphs>107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PORTADA</vt:lpstr>
      <vt:lpstr>PORTADILLA</vt:lpstr>
      <vt:lpstr>INTERIOR 1</vt:lpstr>
      <vt:lpstr>INTERIOR 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Procorp7</dc:creator>
  <cp:lastModifiedBy>Claudia Andrea Mora Ramos</cp:lastModifiedBy>
  <cp:revision>139</cp:revision>
  <cp:lastPrinted>2023-07-11T13:15:35Z</cp:lastPrinted>
  <dcterms:created xsi:type="dcterms:W3CDTF">2014-10-20T14:57:07Z</dcterms:created>
  <dcterms:modified xsi:type="dcterms:W3CDTF">2025-05-14T14:50:17Z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0x01010037B1ED6246F59E45ACCF0FF3242E6D34</vt:lpwstr>
  </property>
</Properties>
</file>