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775" r:id="rId5"/>
    <p:sldId id="2146849536" r:id="rId6"/>
    <p:sldId id="2146849540" r:id="rId7"/>
    <p:sldId id="2146849537" r:id="rId8"/>
    <p:sldId id="2146849530" r:id="rId9"/>
    <p:sldId id="2146849531" r:id="rId10"/>
    <p:sldId id="2146849538" r:id="rId11"/>
    <p:sldId id="2146849556" r:id="rId12"/>
    <p:sldId id="2146849534" r:id="rId13"/>
    <p:sldId id="2146849535" r:id="rId14"/>
    <p:sldId id="2146849539" r:id="rId15"/>
    <p:sldId id="2146849541" r:id="rId16"/>
    <p:sldId id="2146849520" r:id="rId17"/>
    <p:sldId id="2146849521" r:id="rId18"/>
    <p:sldId id="2146849542" r:id="rId19"/>
    <p:sldId id="2061" r:id="rId20"/>
    <p:sldId id="2145706857" r:id="rId21"/>
    <p:sldId id="2146849543" r:id="rId22"/>
    <p:sldId id="2146849544" r:id="rId23"/>
    <p:sldId id="2145706858" r:id="rId24"/>
    <p:sldId id="2071" r:id="rId25"/>
    <p:sldId id="2073" r:id="rId26"/>
    <p:sldId id="2146849545" r:id="rId27"/>
    <p:sldId id="2145706855" r:id="rId28"/>
    <p:sldId id="2145706856" r:id="rId29"/>
    <p:sldId id="2146849553" r:id="rId30"/>
    <p:sldId id="2146849547" r:id="rId31"/>
    <p:sldId id="2145706860" r:id="rId32"/>
    <p:sldId id="2146849549" r:id="rId33"/>
    <p:sldId id="2146849550" r:id="rId34"/>
    <p:sldId id="2146849551" r:id="rId35"/>
    <p:sldId id="2145706854" r:id="rId36"/>
    <p:sldId id="2146849552" r:id="rId37"/>
    <p:sldId id="2145706852" r:id="rId38"/>
    <p:sldId id="2146849554" r:id="rId39"/>
    <p:sldId id="2146849555" r:id="rId40"/>
    <p:sldId id="2146849522" r:id="rId41"/>
    <p:sldId id="2146849529" r:id="rId42"/>
  </p:sldIdLst>
  <p:sldSz cx="9144000" cy="5143500" type="screen16x9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1" userDrawn="1">
          <p15:clr>
            <a:srgbClr val="A4A3A4"/>
          </p15:clr>
        </p15:guide>
        <p15:guide id="2" pos="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4BABE2"/>
    <a:srgbClr val="0070C0"/>
    <a:srgbClr val="82D0FF"/>
    <a:srgbClr val="8C3081"/>
    <a:srgbClr val="2C7AB1"/>
    <a:srgbClr val="B13672"/>
    <a:srgbClr val="EEB44B"/>
    <a:srgbClr val="C52B6C"/>
    <a:srgbClr val="A0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3788" autoAdjust="0"/>
  </p:normalViewPr>
  <p:slideViewPr>
    <p:cSldViewPr>
      <p:cViewPr varScale="1">
        <p:scale>
          <a:sx n="150" d="100"/>
          <a:sy n="150" d="100"/>
        </p:scale>
        <p:origin x="444" y="126"/>
      </p:cViewPr>
      <p:guideLst>
        <p:guide orient="horz" pos="531"/>
        <p:guide pos="224"/>
      </p:guideLst>
    </p:cSldViewPr>
  </p:slideViewPr>
  <p:outlineViewPr>
    <p:cViewPr>
      <p:scale>
        <a:sx n="33" d="100"/>
        <a:sy n="33" d="100"/>
      </p:scale>
      <p:origin x="0" y="-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41560BF-D683-47C4-BBE3-758E65F9460F}" type="datetimeFigureOut">
              <a:rPr lang="es-CL" smtClean="0"/>
              <a:t>29-08-2022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A6FB008-2E15-4B01-81B5-954F66C75F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578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FB008-2E15-4B01-81B5-954F66C75F9C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41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FB008-2E15-4B01-81B5-954F66C75F9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888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FB008-2E15-4B01-81B5-954F66C75F9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240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517DB-5C8E-4380-9244-03E4310B211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48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 err="1">
                <a:solidFill>
                  <a:srgbClr val="242424"/>
                </a:solidFill>
                <a:effectLst/>
                <a:latin typeface="-apple-system"/>
              </a:rPr>
              <a:t>eedback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 (</a:t>
            </a:r>
            <a:r>
              <a:rPr lang="pt-BR" b="0" i="0" dirty="0" err="1">
                <a:solidFill>
                  <a:srgbClr val="242424"/>
                </a:solidFill>
                <a:effectLst/>
                <a:latin typeface="-apple-system"/>
              </a:rPr>
              <a:t>martín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 Rodriguez), Jorge Navarrete (</a:t>
            </a:r>
            <a:r>
              <a:rPr lang="pt-BR" b="0" i="0" dirty="0" err="1">
                <a:solidFill>
                  <a:srgbClr val="242424"/>
                </a:solidFill>
                <a:effectLst/>
                <a:latin typeface="-apple-system"/>
              </a:rPr>
              <a:t>Pirincho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), Carlos Correa (</a:t>
            </a:r>
            <a:r>
              <a:rPr lang="pt-BR" b="0" i="0" dirty="0" err="1">
                <a:solidFill>
                  <a:srgbClr val="242424"/>
                </a:solidFill>
                <a:effectLst/>
                <a:latin typeface="-apple-system"/>
              </a:rPr>
              <a:t>Qualiz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), Andrés Velasco (</a:t>
            </a:r>
            <a:r>
              <a:rPr lang="pt-BR" b="0" i="0" dirty="0" err="1">
                <a:solidFill>
                  <a:srgbClr val="242424"/>
                </a:solidFill>
                <a:effectLst/>
                <a:latin typeface="-apple-system"/>
              </a:rPr>
              <a:t>Propuesto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 por Julio Aranis)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FB008-2E15-4B01-81B5-954F66C75F9C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476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 err="1">
                <a:solidFill>
                  <a:srgbClr val="242424"/>
                </a:solidFill>
                <a:effectLst/>
                <a:latin typeface="-apple-system"/>
              </a:rPr>
              <a:t>eedback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 (</a:t>
            </a:r>
            <a:r>
              <a:rPr lang="pt-BR" b="0" i="0" dirty="0" err="1">
                <a:solidFill>
                  <a:srgbClr val="242424"/>
                </a:solidFill>
                <a:effectLst/>
                <a:latin typeface="-apple-system"/>
              </a:rPr>
              <a:t>martín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 Rodriguez), Jorge Navarrete (</a:t>
            </a:r>
            <a:r>
              <a:rPr lang="pt-BR" b="0" i="0" dirty="0" err="1">
                <a:solidFill>
                  <a:srgbClr val="242424"/>
                </a:solidFill>
                <a:effectLst/>
                <a:latin typeface="-apple-system"/>
              </a:rPr>
              <a:t>Pirincho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), Carlos Correa (</a:t>
            </a:r>
            <a:r>
              <a:rPr lang="pt-BR" b="0" i="0" dirty="0" err="1">
                <a:solidFill>
                  <a:srgbClr val="242424"/>
                </a:solidFill>
                <a:effectLst/>
                <a:latin typeface="-apple-system"/>
              </a:rPr>
              <a:t>Qualiz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), Andrés Velasco (</a:t>
            </a:r>
            <a:r>
              <a:rPr lang="pt-BR" b="0" i="0" dirty="0" err="1">
                <a:solidFill>
                  <a:srgbClr val="242424"/>
                </a:solidFill>
                <a:effectLst/>
                <a:latin typeface="-apple-system"/>
              </a:rPr>
              <a:t>Propuesto</a:t>
            </a:r>
            <a:r>
              <a:rPr lang="pt-BR" b="0" i="0" dirty="0">
                <a:solidFill>
                  <a:srgbClr val="242424"/>
                </a:solidFill>
                <a:effectLst/>
                <a:latin typeface="-apple-system"/>
              </a:rPr>
              <a:t> por Julio Aranis)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FB008-2E15-4B01-81B5-954F66C75F9C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241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grupo de personas posando para una foto en un pared&#10;&#10;Descripción generada automáticamente con confianza media">
            <a:extLst>
              <a:ext uri="{FF2B5EF4-FFF2-40B4-BE49-F238E27FC236}">
                <a16:creationId xmlns:a16="http://schemas.microsoft.com/office/drawing/2014/main" id="{E152C30A-A540-DE44-88D0-7F4D90C807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BEF68B-37E3-7B47-A771-E71E4AFC1B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64" y="298432"/>
            <a:ext cx="562327" cy="725603"/>
          </a:xfrm>
          <a:prstGeom prst="rect">
            <a:avLst/>
          </a:prstGeom>
        </p:spPr>
      </p:pic>
      <p:sp>
        <p:nvSpPr>
          <p:cNvPr id="12" name="Google Shape;202;p38">
            <a:extLst>
              <a:ext uri="{FF2B5EF4-FFF2-40B4-BE49-F238E27FC236}">
                <a16:creationId xmlns:a16="http://schemas.microsoft.com/office/drawing/2014/main" id="{A8EE3A2F-5016-FD44-BDD8-EA08C3C26226}"/>
              </a:ext>
            </a:extLst>
          </p:cNvPr>
          <p:cNvSpPr txBox="1"/>
          <p:nvPr/>
        </p:nvSpPr>
        <p:spPr>
          <a:xfrm>
            <a:off x="6666544" y="3513971"/>
            <a:ext cx="1735060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r"/>
            <a:r>
              <a:rPr lang="es-CL" sz="2000" dirty="0">
                <a:solidFill>
                  <a:schemeClr val="bg1"/>
                </a:solidFill>
                <a:latin typeface="Calibri Light" panose="020F0302020204030204" pitchFamily="34" charset="0"/>
                <a:ea typeface="Rubik"/>
                <a:cs typeface="Calibri Light" panose="020F0302020204030204" pitchFamily="34" charset="0"/>
                <a:sym typeface="Rubik"/>
              </a:rPr>
              <a:t>Agosto de 2022</a:t>
            </a:r>
            <a:endParaRPr lang="es-CL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Google Shape;201;p38">
            <a:extLst>
              <a:ext uri="{FF2B5EF4-FFF2-40B4-BE49-F238E27FC236}">
                <a16:creationId xmlns:a16="http://schemas.microsoft.com/office/drawing/2014/main" id="{76C5CE48-551F-5A4D-8C11-3619A05AE86E}"/>
              </a:ext>
            </a:extLst>
          </p:cNvPr>
          <p:cNvSpPr txBox="1"/>
          <p:nvPr/>
        </p:nvSpPr>
        <p:spPr>
          <a:xfrm>
            <a:off x="6156183" y="2070319"/>
            <a:ext cx="2221648" cy="155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r"/>
            <a:r>
              <a:rPr lang="es-CL" sz="2200" b="1">
                <a:solidFill>
                  <a:schemeClr val="lt1"/>
                </a:solidFill>
                <a:latin typeface="Rubik" pitchFamily="2" charset="-79"/>
                <a:ea typeface="Rubik"/>
                <a:cs typeface="Rubik" pitchFamily="2" charset="-79"/>
                <a:sym typeface="Rubik"/>
              </a:rPr>
              <a:t>Comisión Investigadora</a:t>
            </a:r>
            <a:endParaRPr lang="es-CL" sz="2200" b="1" dirty="0">
              <a:solidFill>
                <a:schemeClr val="lt1"/>
              </a:solidFill>
              <a:latin typeface="Rubik" pitchFamily="2" charset="-79"/>
              <a:ea typeface="Rubik"/>
              <a:cs typeface="Rubik" pitchFamily="2" charset="-79"/>
              <a:sym typeface="Rubik"/>
            </a:endParaRPr>
          </a:p>
          <a:p>
            <a:pPr algn="r"/>
            <a:r>
              <a:rPr lang="es-CL" sz="5400" b="1" dirty="0">
                <a:solidFill>
                  <a:schemeClr val="lt1"/>
                </a:solidFill>
                <a:latin typeface="Rubik" pitchFamily="2" charset="-79"/>
                <a:ea typeface="Rubik"/>
                <a:cs typeface="Rubik" pitchFamily="2" charset="-79"/>
                <a:sym typeface="Rubik"/>
              </a:rPr>
              <a:t>ENAP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BF5A509-E459-054C-9418-64FEBB455B78}"/>
              </a:ext>
            </a:extLst>
          </p:cNvPr>
          <p:cNvCxnSpPr>
            <a:cxnSpLocks/>
          </p:cNvCxnSpPr>
          <p:nvPr/>
        </p:nvCxnSpPr>
        <p:spPr>
          <a:xfrm>
            <a:off x="8523187" y="2070319"/>
            <a:ext cx="2104" cy="1797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84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1">
            <a:extLst>
              <a:ext uri="{FF2B5EF4-FFF2-40B4-BE49-F238E27FC236}">
                <a16:creationId xmlns:a16="http://schemas.microsoft.com/office/drawing/2014/main" id="{3EAF7F63-715A-1946-891C-54ED78B4464A}"/>
              </a:ext>
            </a:extLst>
          </p:cNvPr>
          <p:cNvSpPr/>
          <p:nvPr/>
        </p:nvSpPr>
        <p:spPr>
          <a:xfrm>
            <a:off x="-281652" y="358985"/>
            <a:ext cx="737393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7F8DB5-1DE6-2A43-A86C-80E20699E5C1}"/>
              </a:ext>
            </a:extLst>
          </p:cNvPr>
          <p:cNvSpPr txBox="1"/>
          <p:nvPr/>
        </p:nvSpPr>
        <p:spPr>
          <a:xfrm>
            <a:off x="257175" y="419863"/>
            <a:ext cx="791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  <a:latin typeface="Rubik"/>
              </a:rPr>
              <a:t>Proyecto Incremental Área Magallanes Argentina (PIAM)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57E97B3-9FC4-E248-A271-670706B3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57D5CB0-02E8-4549-A657-E119612C2308}"/>
              </a:ext>
            </a:extLst>
          </p:cNvPr>
          <p:cNvSpPr txBox="1">
            <a:spLocks/>
          </p:cNvSpPr>
          <p:nvPr/>
        </p:nvSpPr>
        <p:spPr>
          <a:xfrm>
            <a:off x="8612674" y="4714922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10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528860-238B-4EF2-BE2B-992F65750432}"/>
              </a:ext>
            </a:extLst>
          </p:cNvPr>
          <p:cNvSpPr txBox="1"/>
          <p:nvPr/>
        </p:nvSpPr>
        <p:spPr>
          <a:xfrm>
            <a:off x="58616" y="843558"/>
            <a:ext cx="89112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sz="1700" dirty="0">
                <a:latin typeface="Calibri" panose="020F0502020204030204"/>
              </a:rPr>
              <a:t>En noviembre de 2019, atendidos los hallazgos consignados en los informes de auditoría y la recomendación de KMPG, </a:t>
            </a:r>
            <a:r>
              <a:rPr lang="es-CL" sz="1700" b="1" dirty="0">
                <a:solidFill>
                  <a:srgbClr val="D60093"/>
                </a:solidFill>
                <a:latin typeface="Calibri" panose="020F0502020204030204"/>
              </a:rPr>
              <a:t>Directorio de ENAP interpuso una querella criminal en contra de todos los que resulten responsables.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sz="1700" dirty="0">
                <a:latin typeface="Calibri" panose="020F0502020204030204"/>
              </a:rPr>
              <a:t>Actualmente la investigación se encuentra </a:t>
            </a:r>
            <a:r>
              <a:rPr lang="es-CL" sz="1700" b="1" dirty="0">
                <a:solidFill>
                  <a:srgbClr val="D60093"/>
                </a:solidFill>
                <a:latin typeface="Calibri" panose="020F0502020204030204"/>
              </a:rPr>
              <a:t>en curso ante el Ministerio Público</a:t>
            </a:r>
            <a:r>
              <a:rPr lang="es-CL" sz="1700" dirty="0">
                <a:latin typeface="Calibri" panose="020F0502020204030204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700" dirty="0">
                <a:solidFill>
                  <a:prstClr val="black"/>
                </a:solidFill>
                <a:latin typeface="Calibri" panose="020F0502020204030204"/>
              </a:rPr>
              <a:t>Adicionalmente, en Junio 2020, el Directorio de ENAP ordenó efectuar investigaciones internas a fin de determinar eventuales responsabilidades administrativas, respecto de las dos observaciones que ordenó investigar la CGR.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sz="1700" dirty="0">
                <a:latin typeface="Calibri" panose="020F0502020204030204"/>
              </a:rPr>
              <a:t>Los resultados de las investigaciones fueron puestos en conocimiento del Directorio de ENAP, quien acordó la adopción de medidas de control interno y puestos a disposición de la </a:t>
            </a:r>
            <a:r>
              <a:rPr lang="es-CL" sz="1700" b="1" dirty="0">
                <a:solidFill>
                  <a:srgbClr val="D60093"/>
                </a:solidFill>
                <a:latin typeface="Calibri" panose="020F0502020204030204"/>
              </a:rPr>
              <a:t>CGR en Julio de 2021, quien mediante oficio USEGF 1128 de 2021, dio cuenta del cierre de los respectivos procedimientos disciplinarios.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1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425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1">
            <a:extLst>
              <a:ext uri="{FF2B5EF4-FFF2-40B4-BE49-F238E27FC236}">
                <a16:creationId xmlns:a16="http://schemas.microsoft.com/office/drawing/2014/main" id="{3EAF7F63-715A-1946-891C-54ED78B4464A}"/>
              </a:ext>
            </a:extLst>
          </p:cNvPr>
          <p:cNvSpPr/>
          <p:nvPr/>
        </p:nvSpPr>
        <p:spPr>
          <a:xfrm>
            <a:off x="-281652" y="358985"/>
            <a:ext cx="737393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7F8DB5-1DE6-2A43-A86C-80E20699E5C1}"/>
              </a:ext>
            </a:extLst>
          </p:cNvPr>
          <p:cNvSpPr txBox="1"/>
          <p:nvPr/>
        </p:nvSpPr>
        <p:spPr>
          <a:xfrm>
            <a:off x="257175" y="419863"/>
            <a:ext cx="791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  <a:latin typeface="Rubik"/>
              </a:rPr>
              <a:t>Proyecto Incremental Área Magallanes Argentina (PIAM)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57E97B3-9FC4-E248-A271-670706B3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57D5CB0-02E8-4549-A657-E119612C2308}"/>
              </a:ext>
            </a:extLst>
          </p:cNvPr>
          <p:cNvSpPr txBox="1">
            <a:spLocks/>
          </p:cNvSpPr>
          <p:nvPr/>
        </p:nvSpPr>
        <p:spPr>
          <a:xfrm>
            <a:off x="8612674" y="4714922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11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528860-238B-4EF2-BE2B-992F65750432}"/>
              </a:ext>
            </a:extLst>
          </p:cNvPr>
          <p:cNvSpPr txBox="1"/>
          <p:nvPr/>
        </p:nvSpPr>
        <p:spPr>
          <a:xfrm>
            <a:off x="65471" y="1115355"/>
            <a:ext cx="891124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sz="2000" dirty="0">
                <a:solidFill>
                  <a:prstClr val="black"/>
                </a:solidFill>
                <a:latin typeface="Calibri" panose="020F0502020204030204"/>
              </a:rPr>
              <a:t>A lo largo del tiempo, los resultados de las distintas investigaciones (internas, externas y de la CGR), dieron lugar a la </a:t>
            </a:r>
            <a:r>
              <a:rPr lang="es-CL" sz="2000" b="1" dirty="0">
                <a:solidFill>
                  <a:srgbClr val="D60093"/>
                </a:solidFill>
                <a:latin typeface="Calibri" panose="020F0502020204030204"/>
              </a:rPr>
              <a:t>adopción de nuevas medidas de control interno en ENAP</a:t>
            </a:r>
            <a:r>
              <a:rPr lang="es-CL" sz="2000" dirty="0">
                <a:solidFill>
                  <a:prstClr val="black"/>
                </a:solidFill>
                <a:latin typeface="Calibri" panose="020F0502020204030204"/>
              </a:rPr>
              <a:t>, tales como: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Actualización de procedimiento de contratación de bienes y servicios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Actualización Norma Corporativa de Aprovisionamiento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Capacitaciones Corporativas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Actualización procedimiento de control de perfiles y cuentas en sistemas de gestión de proyectos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Actualización Reglamento Interno de Orden, Higiene y Seguridad</a:t>
            </a:r>
          </a:p>
          <a:p>
            <a:pPr lvl="1" algn="just">
              <a:spcAft>
                <a:spcPts val="600"/>
              </a:spcAft>
              <a:defRPr/>
            </a:pPr>
            <a:endParaRPr lang="es-CL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CL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191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4532D6BE-24C7-34BF-B559-9AD75538D4A5}"/>
              </a:ext>
            </a:extLst>
          </p:cNvPr>
          <p:cNvSpPr/>
          <p:nvPr/>
        </p:nvSpPr>
        <p:spPr>
          <a:xfrm>
            <a:off x="-108520" y="1995686"/>
            <a:ext cx="7373932" cy="997903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8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Proceso de Aprobación de Inversiones ENAP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6E54C6B-1FFA-064E-E57C-49DA2C46C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63A8D1-BDA7-4320-900A-7169BCE86EA1}"/>
              </a:ext>
            </a:extLst>
          </p:cNvPr>
          <p:cNvSpPr/>
          <p:nvPr/>
        </p:nvSpPr>
        <p:spPr>
          <a:xfrm>
            <a:off x="7236296" y="2512467"/>
            <a:ext cx="1648806" cy="730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s-CL" sz="1200" b="1" dirty="0">
                <a:cs typeface="Rubik" pitchFamily="2" charset="-79"/>
              </a:rPr>
              <a:t>Plan de Desarrollo Negocios ENAP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54A727A-33B9-438C-8936-BE9D91937246}"/>
              </a:ext>
            </a:extLst>
          </p:cNvPr>
          <p:cNvSpPr/>
          <p:nvPr/>
        </p:nvSpPr>
        <p:spPr>
          <a:xfrm>
            <a:off x="5338482" y="2513204"/>
            <a:ext cx="1609782" cy="7300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s-CL" sz="1200" b="1" dirty="0">
                <a:cs typeface="Rubik" pitchFamily="2" charset="-79"/>
              </a:rPr>
              <a:t>Presupuesto Anual</a:t>
            </a:r>
          </a:p>
          <a:p>
            <a:pPr algn="ctr">
              <a:lnSpc>
                <a:spcPts val="1313"/>
              </a:lnSpc>
            </a:pPr>
            <a:r>
              <a:rPr lang="es-CL" sz="1200" b="1" dirty="0">
                <a:cs typeface="Rubik" pitchFamily="2" charset="-79"/>
              </a:rPr>
              <a:t>ENAP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79302D8-0AA2-46D2-A1C0-F8AD225EEE27}"/>
              </a:ext>
            </a:extLst>
          </p:cNvPr>
          <p:cNvSpPr/>
          <p:nvPr/>
        </p:nvSpPr>
        <p:spPr>
          <a:xfrm>
            <a:off x="251519" y="2512468"/>
            <a:ext cx="1690393" cy="7300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s-CL" sz="1200" b="1" dirty="0">
                <a:cs typeface="Rubik" pitchFamily="2" charset="-79"/>
              </a:rPr>
              <a:t>Formulación de proyectos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F4226DB-A9B2-48C6-BAE1-37EA9F93C812}"/>
              </a:ext>
            </a:extLst>
          </p:cNvPr>
          <p:cNvSpPr/>
          <p:nvPr/>
        </p:nvSpPr>
        <p:spPr>
          <a:xfrm>
            <a:off x="2123728" y="2512467"/>
            <a:ext cx="1917958" cy="7300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s-CL" sz="1200" b="1" dirty="0">
                <a:cs typeface="Rubik" pitchFamily="2" charset="-79"/>
              </a:rPr>
              <a:t>Aprobaciones ENAP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A2EFFA6-205F-4E39-BBCD-AEB24BD353A7}"/>
              </a:ext>
            </a:extLst>
          </p:cNvPr>
          <p:cNvSpPr/>
          <p:nvPr/>
        </p:nvSpPr>
        <p:spPr>
          <a:xfrm>
            <a:off x="5338482" y="2160393"/>
            <a:ext cx="3546620" cy="302452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s-CL" sz="1200" b="1" dirty="0">
                <a:cs typeface="Rubik" pitchFamily="2" charset="-79"/>
              </a:rPr>
              <a:t>Aprobaciones Externas</a:t>
            </a:r>
          </a:p>
        </p:txBody>
      </p:sp>
      <p:sp>
        <p:nvSpPr>
          <p:cNvPr id="14" name="Rectángulo: esquinas redondeadas 31">
            <a:extLst>
              <a:ext uri="{FF2B5EF4-FFF2-40B4-BE49-F238E27FC236}">
                <a16:creationId xmlns:a16="http://schemas.microsoft.com/office/drawing/2014/main" id="{099AEE8B-FD6E-5745-948C-0E8DADE90328}"/>
              </a:ext>
            </a:extLst>
          </p:cNvPr>
          <p:cNvSpPr/>
          <p:nvPr/>
        </p:nvSpPr>
        <p:spPr>
          <a:xfrm>
            <a:off x="-281652" y="358985"/>
            <a:ext cx="5717748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4FF874-6E6E-2F40-B271-D89824E4CC51}"/>
              </a:ext>
            </a:extLst>
          </p:cNvPr>
          <p:cNvSpPr txBox="1"/>
          <p:nvPr/>
        </p:nvSpPr>
        <p:spPr>
          <a:xfrm>
            <a:off x="257175" y="402218"/>
            <a:ext cx="510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Proceso de Aprobación de Inversiones ENAP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99869BA-12E5-433B-B0A2-75BFF8B3E7D5}"/>
              </a:ext>
            </a:extLst>
          </p:cNvPr>
          <p:cNvSpPr txBox="1"/>
          <p:nvPr/>
        </p:nvSpPr>
        <p:spPr>
          <a:xfrm>
            <a:off x="179512" y="864346"/>
            <a:ext cx="878497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sz="1600" b="1" dirty="0">
                <a:solidFill>
                  <a:srgbClr val="D60093"/>
                </a:solidFill>
                <a:cs typeface="Rubik" pitchFamily="2" charset="-79"/>
              </a:rPr>
              <a:t>Todos los proyectos de inversión en ENAP </a:t>
            </a:r>
            <a:r>
              <a:rPr lang="es-US" sz="1600" dirty="0">
                <a:cs typeface="Rubik" pitchFamily="2" charset="-79"/>
              </a:rPr>
              <a:t>tienen distintas etapas y niveles de control y aprobación.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cs typeface="Rubik" pitchFamily="2" charset="-79"/>
              </a:rPr>
              <a:t>Los proyectos cuyo costo supere los </a:t>
            </a:r>
            <a:r>
              <a:rPr lang="es-CL" sz="1600" b="1" dirty="0">
                <a:solidFill>
                  <a:srgbClr val="D60093"/>
                </a:solidFill>
                <a:cs typeface="Rubik" pitchFamily="2" charset="-79"/>
              </a:rPr>
              <a:t>quinientos mil dólares, </a:t>
            </a:r>
            <a:r>
              <a:rPr lang="es-CL" sz="1600" dirty="0">
                <a:cs typeface="Rubik" pitchFamily="2" charset="-79"/>
              </a:rPr>
              <a:t>deben contar con la recomendación de los Ministerios de Energía y Desarrollo Social, previa solicitud de presupuesto al Ministerio de Hacienda.</a:t>
            </a:r>
            <a:endParaRPr lang="es-US" sz="1600" dirty="0">
              <a:cs typeface="Rubik" pitchFamily="2" charset="-79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D1C2460-0F72-471E-822A-639B92702DD1}"/>
              </a:ext>
            </a:extLst>
          </p:cNvPr>
          <p:cNvSpPr txBox="1"/>
          <p:nvPr/>
        </p:nvSpPr>
        <p:spPr>
          <a:xfrm>
            <a:off x="7236296" y="3381779"/>
            <a:ext cx="1584176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313"/>
              </a:lnSpc>
            </a:pPr>
            <a:r>
              <a:rPr lang="es-CL" sz="1200" dirty="0">
                <a:solidFill>
                  <a:srgbClr val="25282F"/>
                </a:solidFill>
                <a:cs typeface="Rubik Light" pitchFamily="2" charset="-79"/>
              </a:rPr>
              <a:t>Aprobado por el </a:t>
            </a:r>
            <a:r>
              <a:rPr lang="es-CL" sz="1200" b="1" dirty="0">
                <a:solidFill>
                  <a:srgbClr val="00B0F0"/>
                </a:solidFill>
                <a:cs typeface="Rubik Light" pitchFamily="2" charset="-79"/>
              </a:rPr>
              <a:t>Directorio ENAP, Ministerios de Hacienda y de Energía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BB755B2-FB01-4E7C-804D-93028BE548DE}"/>
              </a:ext>
            </a:extLst>
          </p:cNvPr>
          <p:cNvSpPr txBox="1"/>
          <p:nvPr/>
        </p:nvSpPr>
        <p:spPr>
          <a:xfrm>
            <a:off x="5338482" y="3407001"/>
            <a:ext cx="1584176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313"/>
              </a:lnSpc>
            </a:pPr>
            <a:r>
              <a:rPr lang="es-CL" sz="1200" dirty="0">
                <a:solidFill>
                  <a:srgbClr val="25282F"/>
                </a:solidFill>
                <a:cs typeface="Rubik Light" pitchFamily="2" charset="-79"/>
              </a:rPr>
              <a:t>Aprobado por el </a:t>
            </a:r>
            <a:r>
              <a:rPr lang="es-CL" sz="1200" b="1" dirty="0">
                <a:solidFill>
                  <a:srgbClr val="00B0F0"/>
                </a:solidFill>
                <a:cs typeface="Rubik Light" pitchFamily="2" charset="-79"/>
              </a:rPr>
              <a:t>Directorio de ENAP, Ministerios de Hacienda y de Energía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C944068-4F4F-4ED0-98D5-A724BE08862C}"/>
              </a:ext>
            </a:extLst>
          </p:cNvPr>
          <p:cNvSpPr txBox="1"/>
          <p:nvPr/>
        </p:nvSpPr>
        <p:spPr>
          <a:xfrm>
            <a:off x="2051720" y="3309878"/>
            <a:ext cx="1944216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313"/>
              </a:lnSpc>
            </a:pPr>
            <a:r>
              <a:rPr lang="es-CL" sz="1200" b="1" dirty="0">
                <a:solidFill>
                  <a:srgbClr val="00B0F0"/>
                </a:solidFill>
                <a:cs typeface="Rubik Light" pitchFamily="2" charset="-79"/>
              </a:rPr>
              <a:t>Sobre US$5 MM: </a:t>
            </a:r>
            <a:r>
              <a:rPr lang="es-CL" sz="1200" dirty="0">
                <a:cs typeface="Rubik Light" pitchFamily="2" charset="-79"/>
              </a:rPr>
              <a:t>son aprobadas por el Directorio</a:t>
            </a:r>
          </a:p>
          <a:p>
            <a:pPr algn="just">
              <a:lnSpc>
                <a:spcPts val="1313"/>
              </a:lnSpc>
            </a:pPr>
            <a:r>
              <a:rPr lang="es-CL" sz="1200" b="1" dirty="0">
                <a:solidFill>
                  <a:srgbClr val="00B0F0"/>
                </a:solidFill>
                <a:cs typeface="Rubik Light" pitchFamily="2" charset="-79"/>
              </a:rPr>
              <a:t>Inferiores a US$5 MM: </a:t>
            </a:r>
            <a:r>
              <a:rPr lang="es-CL" sz="1200" dirty="0">
                <a:cs typeface="Rubik Light" pitchFamily="2" charset="-79"/>
              </a:rPr>
              <a:t>por Gerente General y Gerentes de Negocio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B2209AB-B3DF-4376-8728-8AB7E5C4239E}"/>
              </a:ext>
            </a:extLst>
          </p:cNvPr>
          <p:cNvSpPr txBox="1"/>
          <p:nvPr/>
        </p:nvSpPr>
        <p:spPr>
          <a:xfrm>
            <a:off x="251520" y="3309878"/>
            <a:ext cx="1539734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13"/>
              </a:lnSpc>
            </a:pPr>
            <a:r>
              <a:rPr lang="es-CL" sz="1200" dirty="0">
                <a:solidFill>
                  <a:srgbClr val="25282F"/>
                </a:solidFill>
                <a:cs typeface="Rubik Light" pitchFamily="2" charset="-79"/>
              </a:rPr>
              <a:t>Proceso preliminar de análisis técnico, económico, ambiental.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B79435F-11A9-4A8E-8184-10A9F355AE14}"/>
              </a:ext>
            </a:extLst>
          </p:cNvPr>
          <p:cNvSpPr/>
          <p:nvPr/>
        </p:nvSpPr>
        <p:spPr>
          <a:xfrm>
            <a:off x="269794" y="2147979"/>
            <a:ext cx="3771892" cy="302452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13"/>
              </a:lnSpc>
            </a:pPr>
            <a:r>
              <a:rPr lang="es-CL" sz="1200" b="1" dirty="0">
                <a:cs typeface="Rubik" pitchFamily="2" charset="-79"/>
              </a:rPr>
              <a:t>Aprobaciones Internas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36A48-2F02-4D6E-9857-E7EAC8F99A28}"/>
              </a:ext>
            </a:extLst>
          </p:cNvPr>
          <p:cNvSpPr txBox="1"/>
          <p:nvPr/>
        </p:nvSpPr>
        <p:spPr>
          <a:xfrm>
            <a:off x="100126" y="4237628"/>
            <a:ext cx="8784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dirty="0">
                <a:latin typeface="Rubik" pitchFamily="2" charset="-79"/>
                <a:cs typeface="Rubik" pitchFamily="2" charset="-79"/>
              </a:rPr>
              <a:t>Cada una de las compras de bienes y servicios, asociadas a Proyectos de Inversión debe seguir la </a:t>
            </a:r>
            <a:r>
              <a:rPr lang="es-CL" sz="1600" b="1" dirty="0">
                <a:solidFill>
                  <a:srgbClr val="D60093"/>
                </a:solidFill>
                <a:latin typeface="Rubik" pitchFamily="2" charset="-79"/>
                <a:cs typeface="Rubik" pitchFamily="2" charset="-79"/>
              </a:rPr>
              <a:t>Normativa Corporativa de Compras de ENAP</a:t>
            </a:r>
            <a:endParaRPr lang="es-US" sz="1600" b="1" dirty="0">
              <a:solidFill>
                <a:srgbClr val="D60093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609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6AF375A0-C48D-1D41-84B0-2E17CBB544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427" t="44311"/>
          <a:stretch/>
        </p:blipFill>
        <p:spPr>
          <a:xfrm flipV="1">
            <a:off x="1" y="1505596"/>
            <a:ext cx="2791556" cy="363790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775191E-0A9C-44BF-A1DE-B623463276F2}"/>
              </a:ext>
            </a:extLst>
          </p:cNvPr>
          <p:cNvSpPr/>
          <p:nvPr/>
        </p:nvSpPr>
        <p:spPr>
          <a:xfrm>
            <a:off x="214972" y="1694587"/>
            <a:ext cx="2916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514311">
              <a:spcBef>
                <a:spcPts val="375"/>
              </a:spcBef>
              <a:spcAft>
                <a:spcPts val="188"/>
              </a:spcAft>
              <a:defRPr/>
            </a:pPr>
            <a:r>
              <a:rPr lang="es-CL" b="1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Existe una relación legal formal entre el Ministerio de Desarrollo Social y Familia y ENAP para la aprobación de los proyectos</a:t>
            </a:r>
            <a:r>
              <a:rPr lang="es-CL" dirty="0">
                <a:solidFill>
                  <a:srgbClr val="0070C0"/>
                </a:solidFill>
                <a:latin typeface="Rubik Light" pitchFamily="2" charset="-79"/>
                <a:cs typeface="Rubik Light" pitchFamily="2" charset="-79"/>
              </a:rPr>
              <a:t>. </a:t>
            </a:r>
          </a:p>
        </p:txBody>
      </p:sp>
      <p:sp>
        <p:nvSpPr>
          <p:cNvPr id="4" name="Rectángulo: esquinas redondeadas 31">
            <a:extLst>
              <a:ext uri="{FF2B5EF4-FFF2-40B4-BE49-F238E27FC236}">
                <a16:creationId xmlns:a16="http://schemas.microsoft.com/office/drawing/2014/main" id="{73FC07A8-B30A-6644-B23D-BD8643844A5E}"/>
              </a:ext>
            </a:extLst>
          </p:cNvPr>
          <p:cNvSpPr/>
          <p:nvPr/>
        </p:nvSpPr>
        <p:spPr>
          <a:xfrm>
            <a:off x="-281652" y="358985"/>
            <a:ext cx="5429716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907E3E-860D-C84F-A869-61E53BE53DAC}"/>
              </a:ext>
            </a:extLst>
          </p:cNvPr>
          <p:cNvSpPr txBox="1"/>
          <p:nvPr/>
        </p:nvSpPr>
        <p:spPr>
          <a:xfrm>
            <a:off x="257175" y="419863"/>
            <a:ext cx="481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Rol del Ministerio de Desarrollo Social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451D00A-3BF1-A645-A066-81450938C722}"/>
              </a:ext>
            </a:extLst>
          </p:cNvPr>
          <p:cNvSpPr/>
          <p:nvPr/>
        </p:nvSpPr>
        <p:spPr>
          <a:xfrm>
            <a:off x="3351251" y="1489636"/>
            <a:ext cx="561860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lvl="1" indent="-214308" algn="just" defTabSz="514311">
              <a:lnSpc>
                <a:spcPts val="1500"/>
              </a:lnSpc>
              <a:spcBef>
                <a:spcPts val="375"/>
              </a:spcBef>
              <a:spcAft>
                <a:spcPts val="188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cs typeface="Rubik"/>
              </a:rPr>
              <a:t>Todos los proyectos que ejecutan las empresas públicas, requieren la </a:t>
            </a:r>
            <a:r>
              <a:rPr lang="es-CL" b="1" dirty="0">
                <a:solidFill>
                  <a:srgbClr val="D60093"/>
                </a:solidFill>
                <a:cs typeface="Rubik"/>
              </a:rPr>
              <a:t>autorización del Ministerio de Desarrollo Social y de Familia</a:t>
            </a:r>
            <a:r>
              <a:rPr lang="es-CL" dirty="0">
                <a:cs typeface="Rubik"/>
              </a:rPr>
              <a:t>.</a:t>
            </a:r>
          </a:p>
          <a:p>
            <a:pPr marL="214308" lvl="1" indent="-214308" algn="just" defTabSz="514311">
              <a:lnSpc>
                <a:spcPts val="1500"/>
              </a:lnSpc>
              <a:spcBef>
                <a:spcPts val="375"/>
              </a:spcBef>
              <a:spcAft>
                <a:spcPts val="188"/>
              </a:spcAft>
              <a:buFont typeface="Arial" panose="020B0604020202020204" pitchFamily="34" charset="0"/>
              <a:buChar char="•"/>
              <a:defRPr/>
            </a:pPr>
            <a:endParaRPr lang="es-CL" dirty="0">
              <a:cs typeface="Rubik"/>
            </a:endParaRPr>
          </a:p>
          <a:p>
            <a:pPr marL="214308" lvl="1" indent="-214308" algn="just" defTabSz="514311">
              <a:lnSpc>
                <a:spcPts val="1500"/>
              </a:lnSpc>
              <a:spcBef>
                <a:spcPts val="375"/>
              </a:spcBef>
              <a:spcAft>
                <a:spcPts val="188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cs typeface="Rubik"/>
              </a:rPr>
              <a:t>Existe una normativa para la presentación de los proyectos, y el Ministerio de Desarrollo Social dispone de un sistema o base de datos donde se ingresa la información y de equipos técnicos asignados para la revisión de los proyectos presentados por la empresa.</a:t>
            </a:r>
          </a:p>
          <a:p>
            <a:pPr marL="214308" lvl="1" indent="-214308" algn="just" defTabSz="514311">
              <a:lnSpc>
                <a:spcPts val="1500"/>
              </a:lnSpc>
              <a:spcBef>
                <a:spcPts val="375"/>
              </a:spcBef>
              <a:spcAft>
                <a:spcPts val="188"/>
              </a:spcAft>
              <a:buFont typeface="Arial" panose="020B0604020202020204" pitchFamily="34" charset="0"/>
              <a:buChar char="•"/>
              <a:defRPr/>
            </a:pPr>
            <a:endParaRPr lang="es-CL" dirty="0">
              <a:cs typeface="Rubik"/>
            </a:endParaRPr>
          </a:p>
          <a:p>
            <a:pPr marL="214308" lvl="1" indent="-214308" algn="just" defTabSz="514311">
              <a:lnSpc>
                <a:spcPts val="1500"/>
              </a:lnSpc>
              <a:spcBef>
                <a:spcPts val="375"/>
              </a:spcBef>
              <a:spcAft>
                <a:spcPts val="188"/>
              </a:spcAft>
              <a:buFont typeface="Arial" panose="020B0604020202020204" pitchFamily="34" charset="0"/>
              <a:buChar char="•"/>
              <a:defRPr/>
            </a:pPr>
            <a:r>
              <a:rPr lang="es-CL" b="1" dirty="0">
                <a:solidFill>
                  <a:srgbClr val="D60093"/>
                </a:solidFill>
                <a:cs typeface="Rubik"/>
              </a:rPr>
              <a:t>Ningún proyecto puede ejecutarse si no cuenta con la recomendación</a:t>
            </a:r>
            <a:r>
              <a:rPr lang="es-CL" dirty="0">
                <a:cs typeface="Rubik"/>
              </a:rPr>
              <a:t> del Ministerio de Desarrollo Social.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6EFAECB-FC91-1F42-85B7-1EEF04A1F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DD74D27-3A9C-6048-BEAB-985D895CD92E}"/>
              </a:ext>
            </a:extLst>
          </p:cNvPr>
          <p:cNvSpPr txBox="1">
            <a:spLocks/>
          </p:cNvSpPr>
          <p:nvPr/>
        </p:nvSpPr>
        <p:spPr>
          <a:xfrm>
            <a:off x="8612674" y="4714922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14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975AFC8-B699-2446-A5FC-71F599A4E161}"/>
              </a:ext>
            </a:extLst>
          </p:cNvPr>
          <p:cNvCxnSpPr/>
          <p:nvPr/>
        </p:nvCxnSpPr>
        <p:spPr>
          <a:xfrm>
            <a:off x="3203848" y="1220657"/>
            <a:ext cx="0" cy="34942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33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4532D6BE-24C7-34BF-B559-9AD75538D4A5}"/>
              </a:ext>
            </a:extLst>
          </p:cNvPr>
          <p:cNvSpPr/>
          <p:nvPr/>
        </p:nvSpPr>
        <p:spPr>
          <a:xfrm>
            <a:off x="-108520" y="1995686"/>
            <a:ext cx="7373932" cy="997903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28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Proceso de Compras de ENAP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EB98317-EBB0-D84B-6FE4-50AC16DA9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>
            <a:extLst>
              <a:ext uri="{FF2B5EF4-FFF2-40B4-BE49-F238E27FC236}">
                <a16:creationId xmlns:a16="http://schemas.microsoft.com/office/drawing/2014/main" id="{25308AD6-A2A9-4AEC-BCD7-A61DAC4E9125}"/>
              </a:ext>
            </a:extLst>
          </p:cNvPr>
          <p:cNvSpPr txBox="1"/>
          <p:nvPr/>
        </p:nvSpPr>
        <p:spPr>
          <a:xfrm>
            <a:off x="251520" y="579586"/>
            <a:ext cx="6983483" cy="413876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just" defTabSz="685800">
              <a:defRPr/>
            </a:pPr>
            <a:r>
              <a:rPr lang="es-CL" sz="1600" dirty="0">
                <a:solidFill>
                  <a:prstClr val="black"/>
                </a:solidFill>
              </a:rPr>
              <a:t>Cumple un rol fundamental en ENAP, gestionando las compras y contrataciones, </a:t>
            </a:r>
            <a:r>
              <a:rPr lang="es-CL" sz="1600" b="1" dirty="0">
                <a:solidFill>
                  <a:srgbClr val="D60093"/>
                </a:solidFill>
              </a:rPr>
              <a:t>asegurando continuidad operativa y el desarrollo de proyectos estratégicos, en un marco de integridad </a:t>
            </a:r>
            <a:r>
              <a:rPr lang="es-CL" sz="1600" dirty="0"/>
              <a:t>de los procesos y prolijidad administrativa</a:t>
            </a:r>
            <a:r>
              <a:rPr lang="es-CL" sz="1600" b="1" dirty="0">
                <a:solidFill>
                  <a:srgbClr val="D60093"/>
                </a:solidFill>
              </a:rPr>
              <a:t>.</a:t>
            </a:r>
          </a:p>
          <a:p>
            <a:pPr algn="just" defTabSz="685800">
              <a:defRPr/>
            </a:pPr>
            <a:endParaRPr lang="es-CL" sz="1600" dirty="0">
              <a:solidFill>
                <a:prstClr val="black"/>
              </a:solidFill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defRPr/>
            </a:pPr>
            <a:r>
              <a:rPr lang="es-CL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gestionan del orden de </a:t>
            </a:r>
            <a:r>
              <a:rPr lang="es-CL" sz="1600" b="1" dirty="0">
                <a:solidFill>
                  <a:srgbClr val="D6009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US$ 1.200 millones por año </a:t>
            </a:r>
            <a:r>
              <a:rPr lang="es-CL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compras de bienes, materiales y repuestos; y servicios de operación, mantenimiento, químicos y </a:t>
            </a:r>
            <a:r>
              <a:rPr lang="es-CL" sz="16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utilities</a:t>
            </a:r>
            <a:r>
              <a:rPr lang="es-CL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logística, servicios de apoyo, continuidad operativa y proyectos de inversión. </a:t>
            </a:r>
          </a:p>
          <a:p>
            <a:pPr algn="just" defTabSz="685800">
              <a:lnSpc>
                <a:spcPct val="107000"/>
              </a:lnSpc>
              <a:spcAft>
                <a:spcPts val="600"/>
              </a:spcAft>
              <a:defRPr/>
            </a:pPr>
            <a:endParaRPr lang="es-CL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spcAft>
                <a:spcPts val="600"/>
              </a:spcAft>
              <a:defRPr/>
            </a:pPr>
            <a:endParaRPr lang="es-CL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spcAft>
                <a:spcPts val="600"/>
              </a:spcAft>
              <a:defRPr/>
            </a:pPr>
            <a:endParaRPr lang="es-CL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spcAft>
                <a:spcPts val="600"/>
              </a:spcAft>
              <a:defRPr/>
            </a:pPr>
            <a:endParaRPr lang="es-CL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spcAft>
                <a:spcPts val="600"/>
              </a:spcAft>
              <a:defRPr/>
            </a:pPr>
            <a:endParaRPr lang="es-CL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7000"/>
              </a:lnSpc>
              <a:spcAft>
                <a:spcPts val="600"/>
              </a:spcAft>
              <a:defRPr/>
            </a:pPr>
            <a:endParaRPr lang="es-CL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D66A83-A672-49B0-BEEC-83D5FDAA2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0" t="3247" r="1" b="1365"/>
          <a:stretch/>
        </p:blipFill>
        <p:spPr>
          <a:xfrm>
            <a:off x="7412182" y="441845"/>
            <a:ext cx="1731818" cy="4566573"/>
          </a:xfrm>
          <a:prstGeom prst="rect">
            <a:avLst/>
          </a:prstGeom>
        </p:spPr>
      </p:pic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6FF4D329-A5B0-446E-AF64-7E3F3B2FB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50690"/>
              </p:ext>
            </p:extLst>
          </p:nvPr>
        </p:nvGraphicFramePr>
        <p:xfrm>
          <a:off x="651651" y="2787774"/>
          <a:ext cx="5936573" cy="21869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75960">
                  <a:extLst>
                    <a:ext uri="{9D8B030D-6E8A-4147-A177-3AD203B41FA5}">
                      <a16:colId xmlns:a16="http://schemas.microsoft.com/office/drawing/2014/main" val="138045310"/>
                    </a:ext>
                  </a:extLst>
                </a:gridCol>
                <a:gridCol w="1841275">
                  <a:extLst>
                    <a:ext uri="{9D8B030D-6E8A-4147-A177-3AD203B41FA5}">
                      <a16:colId xmlns:a16="http://schemas.microsoft.com/office/drawing/2014/main" val="3665361732"/>
                    </a:ext>
                  </a:extLst>
                </a:gridCol>
                <a:gridCol w="1219338">
                  <a:extLst>
                    <a:ext uri="{9D8B030D-6E8A-4147-A177-3AD203B41FA5}">
                      <a16:colId xmlns:a16="http://schemas.microsoft.com/office/drawing/2014/main" val="2657407477"/>
                    </a:ext>
                  </a:extLst>
                </a:gridCol>
              </a:tblGrid>
              <a:tr h="431512"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Gasto Anual (MMUS$)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N°</a:t>
                      </a:r>
                      <a:r>
                        <a:rPr lang="es-CL" sz="1400" dirty="0"/>
                        <a:t> de Procesos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9959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s-CL" sz="1400" dirty="0"/>
                        <a:t>Refinación y Comercialización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398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543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06239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s-CL" sz="1400" dirty="0"/>
                        <a:t>Exploración y Producción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>
                          <a:solidFill>
                            <a:schemeClr val="tx1"/>
                          </a:solidFill>
                        </a:rPr>
                        <a:t>311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</a:rPr>
                        <a:t>740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90891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s-CL" sz="1400" dirty="0" err="1"/>
                        <a:t>Supply</a:t>
                      </a:r>
                      <a:r>
                        <a:rPr lang="es-CL" sz="1400" dirty="0"/>
                        <a:t> </a:t>
                      </a:r>
                      <a:r>
                        <a:rPr lang="es-CL" sz="1400" dirty="0" err="1"/>
                        <a:t>Chain</a:t>
                      </a:r>
                      <a:endParaRPr lang="es-C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304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239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93576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s-CL" sz="1400" dirty="0"/>
                        <a:t>Servicios de Apoyo y Transversales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114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380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47294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s-CL" sz="1400" dirty="0"/>
                        <a:t>Compras de Bienes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0" dirty="0"/>
                        <a:t>129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/>
                        <a:t>27.824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975044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s-CL" sz="1400" b="1" dirty="0"/>
                        <a:t>Total ENAP</a:t>
                      </a:r>
                    </a:p>
                  </a:txBody>
                  <a:tcPr marL="68580" marR="68580" marT="34290" marB="34290"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/>
                        <a:t>1.256</a:t>
                      </a:r>
                    </a:p>
                  </a:txBody>
                  <a:tcPr marL="68580" marR="68580" marT="34290" marB="34290"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/>
                        <a:t>29.726</a:t>
                      </a:r>
                    </a:p>
                  </a:txBody>
                  <a:tcPr marL="68580" marR="68580" marT="34290" marB="34290">
                    <a:solidFill>
                      <a:srgbClr val="CCCC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00809"/>
                  </a:ext>
                </a:extLst>
              </a:tr>
            </a:tbl>
          </a:graphicData>
        </a:graphic>
      </p:graphicFrame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895E3B53-D7A9-42B8-07E8-F45BA98DCA05}"/>
              </a:ext>
            </a:extLst>
          </p:cNvPr>
          <p:cNvSpPr/>
          <p:nvPr/>
        </p:nvSpPr>
        <p:spPr>
          <a:xfrm>
            <a:off x="-48243" y="106970"/>
            <a:ext cx="5717748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A725CB-6A00-4C69-5C45-B548402B3C3F}"/>
              </a:ext>
            </a:extLst>
          </p:cNvPr>
          <p:cNvSpPr txBox="1"/>
          <p:nvPr/>
        </p:nvSpPr>
        <p:spPr>
          <a:xfrm>
            <a:off x="257174" y="123478"/>
            <a:ext cx="481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Proceso de Compras en ENAP</a:t>
            </a:r>
          </a:p>
        </p:txBody>
      </p:sp>
    </p:spTree>
    <p:extLst>
      <p:ext uri="{BB962C8B-B14F-4D97-AF65-F5344CB8AC3E}">
        <p14:creationId xmlns:p14="http://schemas.microsoft.com/office/powerpoint/2010/main" val="83131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7091786-5F9D-5D47-8B0D-33F1CF659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427" t="44311"/>
          <a:stretch/>
        </p:blipFill>
        <p:spPr>
          <a:xfrm flipV="1">
            <a:off x="0" y="1505596"/>
            <a:ext cx="2791556" cy="363790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FB0D8BC2-406E-1545-A13B-A083BD0B4350}"/>
              </a:ext>
            </a:extLst>
          </p:cNvPr>
          <p:cNvSpPr txBox="1"/>
          <p:nvPr/>
        </p:nvSpPr>
        <p:spPr>
          <a:xfrm>
            <a:off x="355600" y="964620"/>
            <a:ext cx="493648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sz="1600" dirty="0">
                <a:latin typeface="Rubik Light" pitchFamily="2" charset="-79"/>
                <a:cs typeface="Rubik Light" pitchFamily="2" charset="-79"/>
              </a:rPr>
              <a:t>Proceso </a:t>
            </a:r>
            <a:r>
              <a:rPr lang="es-US" sz="1600" b="1" dirty="0">
                <a:solidFill>
                  <a:srgbClr val="D60093"/>
                </a:solidFill>
                <a:latin typeface="Rubik" pitchFamily="2" charset="-79"/>
                <a:cs typeface="Rubik" pitchFamily="2" charset="-79"/>
              </a:rPr>
              <a:t>centralizado y estándar </a:t>
            </a:r>
            <a:r>
              <a:rPr lang="es-US" sz="1600" dirty="0">
                <a:latin typeface="Rubik Light" pitchFamily="2" charset="-79"/>
                <a:cs typeface="Rubik Light" pitchFamily="2" charset="-79"/>
              </a:rPr>
              <a:t>para toda la Empresa.</a:t>
            </a:r>
          </a:p>
          <a:p>
            <a:pPr algn="just"/>
            <a:endParaRPr lang="es-US" sz="1600" dirty="0">
              <a:latin typeface="Rubik Light" pitchFamily="2" charset="-79"/>
              <a:cs typeface="Rubik Light" pitchFamily="2" charset="-79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sz="1600" dirty="0">
                <a:latin typeface="Rubik" pitchFamily="2" charset="-79"/>
                <a:cs typeface="Rubik" pitchFamily="2" charset="-79"/>
              </a:rPr>
              <a:t>Regulado por un Marco Normativo basado en la </a:t>
            </a:r>
            <a:r>
              <a:rPr lang="es-US" sz="1600" b="1" dirty="0">
                <a:solidFill>
                  <a:srgbClr val="D60093"/>
                </a:solidFill>
                <a:latin typeface="Rubik" pitchFamily="2" charset="-79"/>
                <a:cs typeface="Rubik" pitchFamily="2" charset="-79"/>
              </a:rPr>
              <a:t>Ley Orgánica Constitucional de Bases de Administración del Estado</a:t>
            </a:r>
            <a:r>
              <a:rPr lang="es-US" sz="1600" dirty="0">
                <a:latin typeface="Rubik" pitchFamily="2" charset="-79"/>
                <a:cs typeface="Rubik" pitchFamily="2" charset="-79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sz="1600" dirty="0">
              <a:latin typeface="Rubik Light" pitchFamily="2" charset="-79"/>
              <a:cs typeface="Rubik Light" pitchFamily="2" charset="-79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sz="1600" dirty="0">
                <a:latin typeface="Rubik Light" pitchFamily="2" charset="-79"/>
                <a:cs typeface="Rubik Light" pitchFamily="2" charset="-79"/>
              </a:rPr>
              <a:t>Las compras y contrataciones son </a:t>
            </a:r>
            <a:r>
              <a:rPr lang="es-US" sz="1600" b="1" dirty="0">
                <a:solidFill>
                  <a:srgbClr val="D60093"/>
                </a:solidFill>
                <a:latin typeface="Rubik" pitchFamily="2" charset="-79"/>
                <a:cs typeface="Rubik" pitchFamily="2" charset="-79"/>
              </a:rPr>
              <a:t>supervigiladas permanentemente</a:t>
            </a:r>
            <a:r>
              <a:rPr lang="es-US" sz="1600" b="1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es-US" sz="1600" dirty="0">
                <a:latin typeface="Rubik" pitchFamily="2" charset="-79"/>
                <a:cs typeface="Rubik" pitchFamily="2" charset="-79"/>
              </a:rPr>
              <a:t>por CGR e instancias de control interno.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sz="1600" b="1" dirty="0">
              <a:solidFill>
                <a:srgbClr val="0070C0"/>
              </a:solidFill>
              <a:latin typeface="Rubik" pitchFamily="2" charset="-79"/>
              <a:cs typeface="Rubik" pitchFamily="2" charset="-79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sz="1600" dirty="0">
                <a:latin typeface="Rubik Light" pitchFamily="2" charset="-79"/>
                <a:cs typeface="Rubik Light" pitchFamily="2" charset="-79"/>
              </a:rPr>
              <a:t>Como resultado del fortalecimiento de barreras y controles, </a:t>
            </a:r>
            <a:r>
              <a:rPr lang="es-US" sz="1600" b="1" dirty="0">
                <a:solidFill>
                  <a:srgbClr val="D60093"/>
                </a:solidFill>
                <a:latin typeface="Rubik" pitchFamily="2" charset="-79"/>
                <a:cs typeface="Rubik" pitchFamily="2" charset="-79"/>
              </a:rPr>
              <a:t>las contrataciones directas se han reducido en 85% desde 2018 a la fecha</a:t>
            </a:r>
            <a:r>
              <a:rPr lang="es-US" sz="1600" b="1" dirty="0">
                <a:solidFill>
                  <a:srgbClr val="D60093"/>
                </a:solidFill>
                <a:latin typeface="Rubik" pitchFamily="2" charset="-79"/>
                <a:cs typeface="Rubik Light" pitchFamily="2" charset="-79"/>
              </a:rPr>
              <a:t>.</a:t>
            </a:r>
            <a:endParaRPr lang="es-US" sz="1600" dirty="0">
              <a:solidFill>
                <a:srgbClr val="D60093"/>
              </a:solidFill>
              <a:latin typeface="Rubik Light" pitchFamily="2" charset="-79"/>
              <a:cs typeface="Rubik Light" pitchFamily="2" charset="-79"/>
            </a:endParaRPr>
          </a:p>
          <a:p>
            <a:pPr algn="just"/>
            <a:endParaRPr lang="es-US" sz="1100" dirty="0"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903EA89-56B4-CD4C-BC90-95122ED03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57A33D-33BD-7246-925F-7EE081DD8DF2}"/>
              </a:ext>
            </a:extLst>
          </p:cNvPr>
          <p:cNvSpPr txBox="1">
            <a:spLocks/>
          </p:cNvSpPr>
          <p:nvPr/>
        </p:nvSpPr>
        <p:spPr>
          <a:xfrm>
            <a:off x="8612674" y="4714921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17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1" name="Rectángulo: esquinas redondeadas 31">
            <a:extLst>
              <a:ext uri="{FF2B5EF4-FFF2-40B4-BE49-F238E27FC236}">
                <a16:creationId xmlns:a16="http://schemas.microsoft.com/office/drawing/2014/main" id="{54FBD849-EEDD-44D4-9145-5D9DAFC079DC}"/>
              </a:ext>
            </a:extLst>
          </p:cNvPr>
          <p:cNvSpPr/>
          <p:nvPr/>
        </p:nvSpPr>
        <p:spPr>
          <a:xfrm>
            <a:off x="-281652" y="358984"/>
            <a:ext cx="5789756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39C713-2CC8-4B3F-B269-E82F5EF62BA4}"/>
              </a:ext>
            </a:extLst>
          </p:cNvPr>
          <p:cNvSpPr txBox="1"/>
          <p:nvPr/>
        </p:nvSpPr>
        <p:spPr>
          <a:xfrm>
            <a:off x="257174" y="419862"/>
            <a:ext cx="481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Proceso de Compras en ENAP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162EA5-7CC0-428A-82CF-7FDD78F921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577"/>
          <a:stretch/>
        </p:blipFill>
        <p:spPr>
          <a:xfrm>
            <a:off x="5724128" y="1320463"/>
            <a:ext cx="3557386" cy="235422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ACC7BF6-7B3A-4740-A44E-7B48B48AD321}"/>
              </a:ext>
            </a:extLst>
          </p:cNvPr>
          <p:cNvSpPr txBox="1"/>
          <p:nvPr/>
        </p:nvSpPr>
        <p:spPr>
          <a:xfrm>
            <a:off x="5940152" y="922088"/>
            <a:ext cx="4781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1800" dirty="0">
                <a:latin typeface="Rubik Light" pitchFamily="2" charset="-79"/>
                <a:cs typeface="Rubik Light" pitchFamily="2" charset="-79"/>
              </a:rPr>
              <a:t># contrataciones directa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778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4">
            <a:extLst>
              <a:ext uri="{FF2B5EF4-FFF2-40B4-BE49-F238E27FC236}">
                <a16:creationId xmlns:a16="http://schemas.microsoft.com/office/drawing/2014/main" id="{1B287944-BD73-42EA-9479-770971C8B3FE}"/>
              </a:ext>
            </a:extLst>
          </p:cNvPr>
          <p:cNvSpPr/>
          <p:nvPr/>
        </p:nvSpPr>
        <p:spPr bwMode="gray">
          <a:xfrm>
            <a:off x="1932674" y="1939922"/>
            <a:ext cx="2700000" cy="6825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54000" tIns="54000" rIns="54000" bIns="54000" anchor="ctr"/>
          <a:lstStyle/>
          <a:p>
            <a:pPr algn="ctr" defTabSz="601266" eaLnBrk="0" hangingPunct="0">
              <a:lnSpc>
                <a:spcPct val="80000"/>
              </a:lnSpc>
              <a:spcAft>
                <a:spcPts val="750"/>
              </a:spcAft>
              <a:defRPr/>
            </a:pPr>
            <a:r>
              <a:rPr lang="en-US" sz="1350" b="1" dirty="0" err="1">
                <a:solidFill>
                  <a:prstClr val="white"/>
                </a:solidFill>
                <a:latin typeface="Calibri" panose="020F0502020204030204"/>
              </a:rPr>
              <a:t>Política</a:t>
            </a:r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1350" b="1" dirty="0" err="1">
                <a:solidFill>
                  <a:prstClr val="white"/>
                </a:solidFill>
                <a:latin typeface="Calibri" panose="020F0502020204030204"/>
              </a:rPr>
              <a:t>Corporativa</a:t>
            </a:r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 de </a:t>
            </a:r>
            <a:r>
              <a:rPr lang="en-US" sz="1350" b="1" dirty="0" err="1">
                <a:solidFill>
                  <a:prstClr val="white"/>
                </a:solidFill>
                <a:latin typeface="Calibri" panose="020F0502020204030204"/>
              </a:rPr>
              <a:t>Aprovisionamiento</a:t>
            </a:r>
            <a:endParaRPr lang="en-US" sz="135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hteck 19">
            <a:extLst>
              <a:ext uri="{FF2B5EF4-FFF2-40B4-BE49-F238E27FC236}">
                <a16:creationId xmlns:a16="http://schemas.microsoft.com/office/drawing/2014/main" id="{CB240B30-B336-448B-8C9B-7DC31BE31A22}"/>
              </a:ext>
            </a:extLst>
          </p:cNvPr>
          <p:cNvSpPr/>
          <p:nvPr/>
        </p:nvSpPr>
        <p:spPr bwMode="gray">
          <a:xfrm>
            <a:off x="1932674" y="2657684"/>
            <a:ext cx="2700000" cy="682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54000" tIns="54000" rIns="54000" bIns="54000" anchor="ctr"/>
          <a:lstStyle/>
          <a:p>
            <a:pPr algn="ctr" defTabSz="601266" eaLnBrk="0" hangingPunct="0">
              <a:lnSpc>
                <a:spcPct val="80000"/>
              </a:lnSpc>
              <a:spcAft>
                <a:spcPts val="750"/>
              </a:spcAft>
              <a:defRPr/>
            </a:pPr>
            <a:r>
              <a:rPr lang="en-US" sz="1350" b="1" dirty="0" err="1">
                <a:solidFill>
                  <a:srgbClr val="000000"/>
                </a:solidFill>
                <a:latin typeface="Calibri" panose="020F0502020204030204"/>
              </a:rPr>
              <a:t>Normativa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350" b="1" dirty="0" err="1">
                <a:solidFill>
                  <a:srgbClr val="000000"/>
                </a:solidFill>
                <a:latin typeface="Calibri" panose="020F0502020204030204"/>
              </a:rPr>
              <a:t>Corporativa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 de </a:t>
            </a:r>
            <a:r>
              <a:rPr lang="en-US" sz="1350" b="1" dirty="0" err="1">
                <a:solidFill>
                  <a:srgbClr val="000000"/>
                </a:solidFill>
                <a:latin typeface="Calibri" panose="020F0502020204030204"/>
              </a:rPr>
              <a:t>Aprovisionamiento</a:t>
            </a:r>
            <a:endParaRPr lang="en-US" sz="135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Rechteck 20">
            <a:extLst>
              <a:ext uri="{FF2B5EF4-FFF2-40B4-BE49-F238E27FC236}">
                <a16:creationId xmlns:a16="http://schemas.microsoft.com/office/drawing/2014/main" id="{303429E9-93C5-4FA2-B78C-F6A6FE20983F}"/>
              </a:ext>
            </a:extLst>
          </p:cNvPr>
          <p:cNvSpPr/>
          <p:nvPr/>
        </p:nvSpPr>
        <p:spPr bwMode="gray">
          <a:xfrm>
            <a:off x="1943105" y="3375445"/>
            <a:ext cx="2700000" cy="6825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54000" tIns="54000" rIns="54000" bIns="54000" anchor="ctr"/>
          <a:lstStyle/>
          <a:p>
            <a:pPr algn="ctr" defTabSz="601266" eaLnBrk="0" hangingPunct="0">
              <a:lnSpc>
                <a:spcPct val="80000"/>
              </a:lnSpc>
              <a:spcAft>
                <a:spcPts val="750"/>
              </a:spcAft>
              <a:defRPr/>
            </a:pPr>
            <a:r>
              <a:rPr lang="en-US" sz="1350" b="1" dirty="0" err="1">
                <a:solidFill>
                  <a:srgbClr val="000000"/>
                </a:solidFill>
                <a:latin typeface="Calibri" panose="020F0502020204030204"/>
              </a:rPr>
              <a:t>Procedimientos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 y </a:t>
            </a:r>
            <a:r>
              <a:rPr lang="en-US" sz="1350" b="1" dirty="0" err="1">
                <a:solidFill>
                  <a:srgbClr val="000000"/>
                </a:solidFill>
                <a:latin typeface="Calibri" panose="020F0502020204030204"/>
              </a:rPr>
              <a:t>Manuales</a:t>
            </a:r>
            <a:endParaRPr lang="en-US" sz="135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7" name="Rechteck 20">
            <a:extLst>
              <a:ext uri="{FF2B5EF4-FFF2-40B4-BE49-F238E27FC236}">
                <a16:creationId xmlns:a16="http://schemas.microsoft.com/office/drawing/2014/main" id="{518B47F1-B9EE-4044-9109-3F908C3581D3}"/>
              </a:ext>
            </a:extLst>
          </p:cNvPr>
          <p:cNvSpPr/>
          <p:nvPr/>
        </p:nvSpPr>
        <p:spPr bwMode="gray">
          <a:xfrm>
            <a:off x="338292" y="1939923"/>
            <a:ext cx="1507777" cy="2118105"/>
          </a:xfrm>
          <a:prstGeom prst="rect">
            <a:avLst/>
          </a:prstGeom>
          <a:solidFill>
            <a:srgbClr val="CCCCFF">
              <a:alpha val="50196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54000" tIns="54000" rIns="54000" bIns="54000" anchor="ctr"/>
          <a:lstStyle/>
          <a:p>
            <a:pPr algn="ctr" defTabSz="601266" eaLnBrk="0" hangingPunct="0">
              <a:lnSpc>
                <a:spcPct val="80000"/>
              </a:lnSpc>
              <a:spcAft>
                <a:spcPts val="750"/>
              </a:spcAft>
              <a:defRPr/>
            </a:pPr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Due </a:t>
            </a:r>
            <a:r>
              <a:rPr lang="en-US" sz="1350" b="1" dirty="0" err="1">
                <a:solidFill>
                  <a:srgbClr val="000000"/>
                </a:solidFill>
                <a:latin typeface="Calibri" panose="020F0502020204030204"/>
              </a:rPr>
              <a:t>Dilligence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 y </a:t>
            </a:r>
            <a:r>
              <a:rPr lang="en-US" sz="1350" b="1" dirty="0" err="1">
                <a:solidFill>
                  <a:srgbClr val="000000"/>
                </a:solidFill>
                <a:latin typeface="Calibri" panose="020F0502020204030204"/>
              </a:rPr>
              <a:t>Registro</a:t>
            </a:r>
            <a:r>
              <a:rPr lang="en-US" sz="1350" b="1" dirty="0">
                <a:solidFill>
                  <a:srgbClr val="000000"/>
                </a:solidFill>
                <a:latin typeface="Calibri" panose="020F0502020204030204"/>
              </a:rPr>
              <a:t> de </a:t>
            </a:r>
            <a:r>
              <a:rPr lang="en-US" sz="1350" b="1" dirty="0" err="1">
                <a:solidFill>
                  <a:srgbClr val="000000"/>
                </a:solidFill>
                <a:latin typeface="Calibri" panose="020F0502020204030204"/>
              </a:rPr>
              <a:t>Proveedores</a:t>
            </a:r>
            <a:endParaRPr lang="en-US" sz="135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A902C14-888B-494A-B4EC-32AE40110761}"/>
              </a:ext>
            </a:extLst>
          </p:cNvPr>
          <p:cNvSpPr txBox="1"/>
          <p:nvPr/>
        </p:nvSpPr>
        <p:spPr>
          <a:xfrm>
            <a:off x="338292" y="1641043"/>
            <a:ext cx="36629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s-CL" sz="1350" b="1" dirty="0">
                <a:solidFill>
                  <a:srgbClr val="2F5597"/>
                </a:solidFill>
                <a:latin typeface="Calibri" panose="020F0502020204030204"/>
              </a:rPr>
              <a:t>Marco Normativo Único, Estándar y Centralizado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204D257-9B3B-4A95-A4F5-7DA9B6E57822}"/>
              </a:ext>
            </a:extLst>
          </p:cNvPr>
          <p:cNvSpPr/>
          <p:nvPr/>
        </p:nvSpPr>
        <p:spPr>
          <a:xfrm>
            <a:off x="5381430" y="1175279"/>
            <a:ext cx="3762569" cy="1753071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s-CL" sz="1350" b="1" dirty="0">
                <a:solidFill>
                  <a:srgbClr val="D60093"/>
                </a:solidFill>
                <a:latin typeface="Calibri" panose="020F0502020204030204"/>
              </a:rPr>
              <a:t>Alineado con</a:t>
            </a:r>
          </a:p>
          <a:p>
            <a:pPr defTabSz="685800">
              <a:defRPr/>
            </a:pPr>
            <a:r>
              <a:rPr lang="es-CL" sz="1350" b="1" dirty="0">
                <a:solidFill>
                  <a:srgbClr val="D60093"/>
                </a:solidFill>
                <a:latin typeface="Calibri" panose="020F0502020204030204"/>
              </a:rPr>
              <a:t>Instancias de Aprobación del Gobierno Corporativo</a:t>
            </a:r>
          </a:p>
          <a:p>
            <a:pPr defTabSz="685800">
              <a:defRPr/>
            </a:pPr>
            <a:r>
              <a:rPr lang="es-CL" sz="1350" dirty="0">
                <a:solidFill>
                  <a:prstClr val="black"/>
                </a:solidFill>
                <a:latin typeface="Calibri" panose="020F0502020204030204"/>
              </a:rPr>
              <a:t>Código de Ética ENAP</a:t>
            </a:r>
          </a:p>
          <a:p>
            <a:pPr defTabSz="685800">
              <a:defRPr/>
            </a:pPr>
            <a:r>
              <a:rPr lang="es-CL" sz="1350" dirty="0">
                <a:solidFill>
                  <a:prstClr val="black"/>
                </a:solidFill>
                <a:latin typeface="Calibri" panose="020F0502020204030204"/>
              </a:rPr>
              <a:t>Política de Conflicto de Intereses</a:t>
            </a:r>
          </a:p>
          <a:p>
            <a:pPr defTabSz="685800">
              <a:defRPr/>
            </a:pPr>
            <a:r>
              <a:rPr lang="es-CL" sz="1350" dirty="0">
                <a:solidFill>
                  <a:prstClr val="black"/>
                </a:solidFill>
                <a:latin typeface="Calibri" panose="020F0502020204030204"/>
              </a:rPr>
              <a:t>Modelo de Prevención de Delitos</a:t>
            </a:r>
          </a:p>
          <a:p>
            <a:pPr defTabSz="685800">
              <a:defRPr/>
            </a:pPr>
            <a:r>
              <a:rPr lang="es-CL" sz="1350" dirty="0">
                <a:solidFill>
                  <a:prstClr val="black"/>
                </a:solidFill>
                <a:latin typeface="Calibri" panose="020F0502020204030204"/>
              </a:rPr>
              <a:t>Código de Conducta de Proveedores</a:t>
            </a:r>
          </a:p>
          <a:p>
            <a:pPr defTabSz="685800">
              <a:defRPr/>
            </a:pPr>
            <a:r>
              <a:rPr lang="es-CL" sz="1350" dirty="0">
                <a:solidFill>
                  <a:prstClr val="black"/>
                </a:solidFill>
                <a:latin typeface="Calibri" panose="020F0502020204030204"/>
              </a:rPr>
              <a:t>Política de Libre Competencia</a:t>
            </a:r>
          </a:p>
          <a:p>
            <a:pPr defTabSz="685800">
              <a:defRPr/>
            </a:pPr>
            <a:r>
              <a:rPr lang="es-CL" sz="1350" dirty="0">
                <a:solidFill>
                  <a:prstClr val="black"/>
                </a:solidFill>
                <a:latin typeface="Calibri" panose="020F0502020204030204"/>
              </a:rPr>
              <a:t>Procedimiento para Operaciones con PEP y EAP</a:t>
            </a:r>
          </a:p>
          <a:p>
            <a:pPr defTabSz="685800">
              <a:defRPr/>
            </a:pPr>
            <a:r>
              <a:rPr lang="es-CL" sz="1350" dirty="0">
                <a:solidFill>
                  <a:prstClr val="black"/>
                </a:solidFill>
                <a:latin typeface="Calibri" panose="020F0502020204030204"/>
              </a:rPr>
              <a:t>Política de Invitaciones y Regalos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B70710F-5594-4FB6-9394-3187736E73C1}"/>
              </a:ext>
            </a:extLst>
          </p:cNvPr>
          <p:cNvSpPr/>
          <p:nvPr/>
        </p:nvSpPr>
        <p:spPr>
          <a:xfrm>
            <a:off x="4848254" y="2796475"/>
            <a:ext cx="405000" cy="4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>
              <a:defRPr/>
            </a:pPr>
            <a:r>
              <a:rPr lang="es-CL" sz="2700" b="1" dirty="0">
                <a:solidFill>
                  <a:prstClr val="white"/>
                </a:solidFill>
                <a:latin typeface="Calibri" panose="020F0502020204030204"/>
              </a:rPr>
              <a:t>+</a:t>
            </a:r>
          </a:p>
        </p:txBody>
      </p:sp>
      <p:sp>
        <p:nvSpPr>
          <p:cNvPr id="11" name="Rechteck 14">
            <a:extLst>
              <a:ext uri="{FF2B5EF4-FFF2-40B4-BE49-F238E27FC236}">
                <a16:creationId xmlns:a16="http://schemas.microsoft.com/office/drawing/2014/main" id="{1E496CA1-98F5-4036-ABFA-E61F246CAEA0}"/>
              </a:ext>
            </a:extLst>
          </p:cNvPr>
          <p:cNvSpPr/>
          <p:nvPr/>
        </p:nvSpPr>
        <p:spPr bwMode="gray">
          <a:xfrm>
            <a:off x="338292" y="1249551"/>
            <a:ext cx="4294382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54000" tIns="54000" rIns="54000" bIns="54000" anchor="ctr"/>
          <a:lstStyle/>
          <a:p>
            <a:pPr algn="ctr" defTabSz="601266" eaLnBrk="0" hangingPunct="0">
              <a:lnSpc>
                <a:spcPct val="80000"/>
              </a:lnSpc>
              <a:spcAft>
                <a:spcPts val="750"/>
              </a:spcAft>
              <a:defRPr/>
            </a:pPr>
            <a:r>
              <a:rPr lang="en-US" sz="1050" b="1" dirty="0">
                <a:solidFill>
                  <a:prstClr val="white"/>
                </a:solidFill>
                <a:latin typeface="Calibri" panose="020F0502020204030204"/>
              </a:rPr>
              <a:t>Ley </a:t>
            </a:r>
            <a:r>
              <a:rPr lang="en-US" sz="1050" b="1" dirty="0" err="1">
                <a:solidFill>
                  <a:prstClr val="white"/>
                </a:solidFill>
                <a:latin typeface="Calibri" panose="020F0502020204030204"/>
              </a:rPr>
              <a:t>Orgánica</a:t>
            </a:r>
            <a:r>
              <a:rPr lang="en-US" sz="105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1050" b="1" dirty="0" err="1">
                <a:solidFill>
                  <a:prstClr val="white"/>
                </a:solidFill>
                <a:latin typeface="Calibri" panose="020F0502020204030204"/>
              </a:rPr>
              <a:t>Constitucional</a:t>
            </a:r>
            <a:r>
              <a:rPr lang="en-US" sz="1050" b="1" dirty="0">
                <a:solidFill>
                  <a:prstClr val="white"/>
                </a:solidFill>
                <a:latin typeface="Calibri" panose="020F0502020204030204"/>
              </a:rPr>
              <a:t> de Bases de </a:t>
            </a:r>
            <a:r>
              <a:rPr lang="en-US" sz="1050" b="1" dirty="0" err="1">
                <a:solidFill>
                  <a:prstClr val="white"/>
                </a:solidFill>
                <a:latin typeface="Calibri" panose="020F0502020204030204"/>
              </a:rPr>
              <a:t>Administración</a:t>
            </a:r>
            <a:r>
              <a:rPr lang="en-US" sz="1050" b="1" dirty="0">
                <a:solidFill>
                  <a:prstClr val="white"/>
                </a:solidFill>
                <a:latin typeface="Calibri" panose="020F0502020204030204"/>
              </a:rPr>
              <a:t> del Estado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8B0E9C-DB21-4370-B8AD-9FDA9706DDBB}"/>
              </a:ext>
            </a:extLst>
          </p:cNvPr>
          <p:cNvSpPr txBox="1"/>
          <p:nvPr/>
        </p:nvSpPr>
        <p:spPr>
          <a:xfrm>
            <a:off x="338292" y="987574"/>
            <a:ext cx="10488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s-CL" sz="1350" b="1" dirty="0">
                <a:solidFill>
                  <a:srgbClr val="2F5597"/>
                </a:solidFill>
                <a:latin typeface="Calibri" panose="020F0502020204030204"/>
              </a:rPr>
              <a:t>Marco Legal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9EE7B63-DC07-495F-98AF-BC02B9CD1CE2}"/>
              </a:ext>
            </a:extLst>
          </p:cNvPr>
          <p:cNvCxnSpPr/>
          <p:nvPr/>
        </p:nvCxnSpPr>
        <p:spPr>
          <a:xfrm>
            <a:off x="338292" y="1621448"/>
            <a:ext cx="423370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E8F7440-9030-41B6-8FDD-15397B204957}"/>
              </a:ext>
            </a:extLst>
          </p:cNvPr>
          <p:cNvSpPr/>
          <p:nvPr/>
        </p:nvSpPr>
        <p:spPr>
          <a:xfrm>
            <a:off x="5427020" y="3435846"/>
            <a:ext cx="3762569" cy="1099046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defRPr/>
            </a:pPr>
            <a:r>
              <a:rPr lang="es-CL" sz="1350" b="1" dirty="0">
                <a:solidFill>
                  <a:srgbClr val="00B0F0"/>
                </a:solidFill>
                <a:latin typeface="Calibri" panose="020F0502020204030204"/>
              </a:rPr>
              <a:t>Supervigilado por</a:t>
            </a:r>
          </a:p>
          <a:p>
            <a:pPr defTabSz="685800">
              <a:defRPr/>
            </a:pPr>
            <a:r>
              <a:rPr lang="es-CL" sz="1350" b="1" dirty="0">
                <a:solidFill>
                  <a:srgbClr val="00B0F0"/>
                </a:solidFill>
                <a:latin typeface="Calibri" panose="020F0502020204030204"/>
              </a:rPr>
              <a:t>Contraloría General de la República</a:t>
            </a:r>
          </a:p>
          <a:p>
            <a:pPr defTabSz="685800">
              <a:defRPr/>
            </a:pPr>
            <a:r>
              <a:rPr lang="es-CL" sz="1350" dirty="0">
                <a:solidFill>
                  <a:schemeClr val="tx1"/>
                </a:solidFill>
                <a:latin typeface="Calibri" panose="020F0502020204030204"/>
              </a:rPr>
              <a:t>Auditoría Interna</a:t>
            </a:r>
          </a:p>
          <a:p>
            <a:pPr defTabSz="685800">
              <a:defRPr/>
            </a:pPr>
            <a:r>
              <a:rPr lang="es-CL" sz="1350" dirty="0">
                <a:solidFill>
                  <a:schemeClr val="tx1"/>
                </a:solidFill>
                <a:latin typeface="Calibri" panose="020F0502020204030204"/>
              </a:rPr>
              <a:t>Ética y Cumplimiento</a:t>
            </a:r>
          </a:p>
          <a:p>
            <a:pPr defTabSz="685800">
              <a:defRPr/>
            </a:pPr>
            <a:r>
              <a:rPr lang="es-CL" sz="1350" dirty="0">
                <a:solidFill>
                  <a:schemeClr val="tx1"/>
                </a:solidFill>
                <a:latin typeface="Calibri" panose="020F0502020204030204"/>
              </a:rPr>
              <a:t>Gerencia de Riesgos</a:t>
            </a:r>
          </a:p>
        </p:txBody>
      </p:sp>
      <p:sp>
        <p:nvSpPr>
          <p:cNvPr id="3" name="Rectángulo: esquinas redondeadas 31">
            <a:extLst>
              <a:ext uri="{FF2B5EF4-FFF2-40B4-BE49-F238E27FC236}">
                <a16:creationId xmlns:a16="http://schemas.microsoft.com/office/drawing/2014/main" id="{21E08723-A6D5-B30D-5707-46B1B4AE488F}"/>
              </a:ext>
            </a:extLst>
          </p:cNvPr>
          <p:cNvSpPr/>
          <p:nvPr/>
        </p:nvSpPr>
        <p:spPr>
          <a:xfrm>
            <a:off x="-6420" y="118524"/>
            <a:ext cx="6090588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5B47AC-2181-9522-96EF-85CA0AF14B4D}"/>
              </a:ext>
            </a:extLst>
          </p:cNvPr>
          <p:cNvSpPr txBox="1"/>
          <p:nvPr/>
        </p:nvSpPr>
        <p:spPr>
          <a:xfrm>
            <a:off x="179513" y="16175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Marco Normativo del Proceso de Compras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3885FA3E-91A3-87CA-6BC0-51C5E2EF0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8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4532D6BE-24C7-34BF-B559-9AD75538D4A5}"/>
              </a:ext>
            </a:extLst>
          </p:cNvPr>
          <p:cNvSpPr/>
          <p:nvPr/>
        </p:nvSpPr>
        <p:spPr>
          <a:xfrm>
            <a:off x="-108520" y="1995686"/>
            <a:ext cx="7373932" cy="997903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Estatus Procesos de Licitaciones en Magallanes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EB98317-EBB0-D84B-6FE4-50AC16DA9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5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1">
            <a:extLst>
              <a:ext uri="{FF2B5EF4-FFF2-40B4-BE49-F238E27FC236}">
                <a16:creationId xmlns:a16="http://schemas.microsoft.com/office/drawing/2014/main" id="{3EAF7F63-715A-1946-891C-54ED78B4464A}"/>
              </a:ext>
            </a:extLst>
          </p:cNvPr>
          <p:cNvSpPr/>
          <p:nvPr/>
        </p:nvSpPr>
        <p:spPr>
          <a:xfrm>
            <a:off x="-281652" y="358985"/>
            <a:ext cx="737393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7F8DB5-1DE6-2A43-A86C-80E20699E5C1}"/>
              </a:ext>
            </a:extLst>
          </p:cNvPr>
          <p:cNvSpPr txBox="1"/>
          <p:nvPr/>
        </p:nvSpPr>
        <p:spPr>
          <a:xfrm>
            <a:off x="257175" y="419863"/>
            <a:ext cx="791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  <a:latin typeface="Rubik"/>
              </a:rPr>
              <a:t>Agenda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57E97B3-9FC4-E248-A271-670706B36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57D5CB0-02E8-4549-A657-E119612C2308}"/>
              </a:ext>
            </a:extLst>
          </p:cNvPr>
          <p:cNvSpPr txBox="1">
            <a:spLocks/>
          </p:cNvSpPr>
          <p:nvPr/>
        </p:nvSpPr>
        <p:spPr>
          <a:xfrm>
            <a:off x="8612674" y="4714922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2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4594B2-F644-47A6-825F-0BF825812571}"/>
              </a:ext>
            </a:extLst>
          </p:cNvPr>
          <p:cNvSpPr txBox="1"/>
          <p:nvPr/>
        </p:nvSpPr>
        <p:spPr>
          <a:xfrm>
            <a:off x="257175" y="1275606"/>
            <a:ext cx="891124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Proyecto Incremental Área Magallanes e Investigaciones asociadas PIAM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Proceso de Aprobación de Proyectos de Inversión de ENAP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Proceso de Compras de ENAP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Estatus Procesos de Licitaciones en Magallanes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Estado FENATRASUB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Dirigentes, Beneficios y Sobretiempo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Pago de Patentes Municipales ENAP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Asesoría Comunicacional QUALIZ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Relación con la Contraloría General de la República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defRPr/>
            </a:pPr>
            <a:endParaRPr lang="es-CL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CL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99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7091786-5F9D-5D47-8B0D-33F1CF659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427" t="44311"/>
          <a:stretch/>
        </p:blipFill>
        <p:spPr>
          <a:xfrm flipV="1">
            <a:off x="0" y="1505596"/>
            <a:ext cx="2791556" cy="363790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FB0D8BC2-406E-1545-A13B-A083BD0B4350}"/>
              </a:ext>
            </a:extLst>
          </p:cNvPr>
          <p:cNvSpPr txBox="1"/>
          <p:nvPr/>
        </p:nvSpPr>
        <p:spPr>
          <a:xfrm>
            <a:off x="355600" y="1203598"/>
            <a:ext cx="85199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dirty="0">
                <a:cs typeface="Rubik Light" pitchFamily="2" charset="-79"/>
              </a:rPr>
              <a:t>La </a:t>
            </a:r>
            <a:r>
              <a:rPr lang="es-US" b="1" dirty="0">
                <a:solidFill>
                  <a:srgbClr val="D60093"/>
                </a:solidFill>
                <a:cs typeface="Rubik" pitchFamily="2" charset="-79"/>
              </a:rPr>
              <a:t>extensión de contratos es un práctica normada en ENAP</a:t>
            </a:r>
            <a:r>
              <a:rPr lang="es-US" dirty="0">
                <a:cs typeface="Rubik Light" pitchFamily="2" charset="-79"/>
              </a:rPr>
              <a:t>, y es también una práctica común de gestión contractual en el ámbito empresarial. </a:t>
            </a:r>
          </a:p>
          <a:p>
            <a:pPr algn="just"/>
            <a:endParaRPr lang="es-US" dirty="0">
              <a:cs typeface="Rubik Light" pitchFamily="2" charset="-79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dirty="0">
                <a:cs typeface="Rubik Light" pitchFamily="2" charset="-79"/>
              </a:rPr>
              <a:t>Un contrato podrá ser extendido </a:t>
            </a:r>
            <a:r>
              <a:rPr lang="es-US" b="1" dirty="0">
                <a:solidFill>
                  <a:srgbClr val="D60093"/>
                </a:solidFill>
                <a:cs typeface="Rubik Light" pitchFamily="2" charset="-79"/>
              </a:rPr>
              <a:t>siempre y cuando se encuentre vigente y resulte conveniente para el mejor interés de ENAP</a:t>
            </a:r>
            <a:r>
              <a:rPr lang="es-US" dirty="0">
                <a:cs typeface="Rubik Light" pitchFamily="2" charset="-79"/>
              </a:rPr>
              <a:t>. Estos requisitos deberán ser debidamente fundamentados y la aprobación en las instancias que correspondan.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b="1" dirty="0">
              <a:solidFill>
                <a:srgbClr val="0070C0"/>
              </a:solidFill>
              <a:cs typeface="Rubik Light" pitchFamily="2" charset="-79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dirty="0">
                <a:cs typeface="Rubik Light" pitchFamily="2" charset="-79"/>
              </a:rPr>
              <a:t>Las 4 licitaciones </a:t>
            </a:r>
            <a:r>
              <a:rPr lang="es-US" dirty="0">
                <a:cs typeface="Rubik" pitchFamily="2" charset="-79"/>
              </a:rPr>
              <a:t>consultadas han cumplido con estos requisitos.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dirty="0">
              <a:cs typeface="Rubik" pitchFamily="2" charset="-79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dirty="0">
                <a:cs typeface="Rubik" pitchFamily="2" charset="-79"/>
              </a:rPr>
              <a:t>En </a:t>
            </a:r>
            <a:r>
              <a:rPr lang="es-US" b="1" dirty="0">
                <a:solidFill>
                  <a:srgbClr val="D60093"/>
                </a:solidFill>
                <a:cs typeface="Rubik" pitchFamily="2" charset="-79"/>
              </a:rPr>
              <a:t>ninguno de los casos ha habido sobrecostos por estas extensiones</a:t>
            </a:r>
            <a:r>
              <a:rPr lang="es-US" dirty="0">
                <a:cs typeface="Rubik" pitchFamily="2" charset="-79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b="1" dirty="0">
              <a:solidFill>
                <a:srgbClr val="0070C0"/>
              </a:solidFill>
              <a:cs typeface="Rubik" pitchFamily="2" charset="-79"/>
            </a:endParaRPr>
          </a:p>
        </p:txBody>
      </p:sp>
      <p:sp>
        <p:nvSpPr>
          <p:cNvPr id="11" name="Rectángulo: esquinas redondeadas 31">
            <a:extLst>
              <a:ext uri="{FF2B5EF4-FFF2-40B4-BE49-F238E27FC236}">
                <a16:creationId xmlns:a16="http://schemas.microsoft.com/office/drawing/2014/main" id="{54FBD849-EEDD-44D4-9145-5D9DAFC079DC}"/>
              </a:ext>
            </a:extLst>
          </p:cNvPr>
          <p:cNvSpPr/>
          <p:nvPr/>
        </p:nvSpPr>
        <p:spPr>
          <a:xfrm>
            <a:off x="-281652" y="358984"/>
            <a:ext cx="881409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39C713-2CC8-4B3F-B269-E82F5EF62BA4}"/>
              </a:ext>
            </a:extLst>
          </p:cNvPr>
          <p:cNvSpPr txBox="1"/>
          <p:nvPr/>
        </p:nvSpPr>
        <p:spPr>
          <a:xfrm>
            <a:off x="257174" y="419862"/>
            <a:ext cx="861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Estatus Procesos de Licitaciones en Magallanes</a:t>
            </a:r>
          </a:p>
        </p:txBody>
      </p:sp>
    </p:spTree>
    <p:extLst>
      <p:ext uri="{BB962C8B-B14F-4D97-AF65-F5344CB8AC3E}">
        <p14:creationId xmlns:p14="http://schemas.microsoft.com/office/powerpoint/2010/main" val="346717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4" descr="Imagen que contiene cielo, exterior, suelo, aparcado&#10;&#10;Descripción generada con confianza muy alta">
            <a:extLst>
              <a:ext uri="{FF2B5EF4-FFF2-40B4-BE49-F238E27FC236}">
                <a16:creationId xmlns:a16="http://schemas.microsoft.com/office/drawing/2014/main" id="{2832F681-52FE-4AF3-A024-02302202E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0" b="17325"/>
          <a:stretch/>
        </p:blipFill>
        <p:spPr bwMode="auto">
          <a:xfrm>
            <a:off x="273039" y="896215"/>
            <a:ext cx="3451622" cy="156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14FC3E4-3548-42AE-B42B-61FB4E1C35F5}"/>
              </a:ext>
            </a:extLst>
          </p:cNvPr>
          <p:cNvSpPr txBox="1"/>
          <p:nvPr/>
        </p:nvSpPr>
        <p:spPr>
          <a:xfrm>
            <a:off x="157947" y="600750"/>
            <a:ext cx="471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rgbClr val="D60093"/>
                </a:solidFill>
              </a:rPr>
              <a:t>Licitación Pública Servicio Transporte de Líquidos Magallanes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30361F-87D2-4E19-AEBC-03C5C87C57B5}"/>
              </a:ext>
            </a:extLst>
          </p:cNvPr>
          <p:cNvSpPr txBox="1"/>
          <p:nvPr/>
        </p:nvSpPr>
        <p:spPr>
          <a:xfrm>
            <a:off x="3725773" y="791089"/>
            <a:ext cx="5294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Servicio crítico para la operación de ENAP en Magallanes y el suministro de gas.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CGR levantó hallazgos en la adjudicación del contrato vigente, por brechas respecto al estándar de ENAP en todas sus licitaciones.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ENAP comprometió desarrollo de licitación pública con ajustes en sus requisitos técnicos para subsanar dichas brechas.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Proceso se encuentra en evaluación de ofertas económicas para asegurar competitividad en tarifas.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ENAP está comprometida con finalizar esta licitación pública con la adjudicación a la mejor oferta integral.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BBE832-C3CF-47E0-AE6B-D3FDD61984F8}"/>
              </a:ext>
            </a:extLst>
          </p:cNvPr>
          <p:cNvSpPr txBox="1"/>
          <p:nvPr/>
        </p:nvSpPr>
        <p:spPr>
          <a:xfrm>
            <a:off x="157947" y="2762623"/>
            <a:ext cx="3965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rgbClr val="D60093"/>
                </a:solidFill>
              </a:rPr>
              <a:t>Licitación Pública Servicio Helicópteros Magallanes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167E69-2455-491A-B8E1-BF33654D0FAE}"/>
              </a:ext>
            </a:extLst>
          </p:cNvPr>
          <p:cNvSpPr txBox="1"/>
          <p:nvPr/>
        </p:nvSpPr>
        <p:spPr>
          <a:xfrm>
            <a:off x="3681020" y="3219822"/>
            <a:ext cx="5294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Fue necesario prorrogar contrato vigente, para habilitar la realización de una Licitación Pública, y así otorgando un adecuado tiempo para el estudio de las bases de licitación, formulación de propuestas e implementación (factores claves para la competitividad).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Esta extensión de plazo no significó incremento de tarifas.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Proceso de licitación pública ya iniciado, con participación de empresas regionales y nacionales. 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Visita a terreno realizada, despertando interés del mercado.</a:t>
            </a:r>
          </a:p>
        </p:txBody>
      </p:sp>
      <p:pic>
        <p:nvPicPr>
          <p:cNvPr id="9" name="Imagen 8" descr="Un grupo de personas en moto en la arena&#10;&#10;Descripción generada automáticamente con confianza media">
            <a:extLst>
              <a:ext uri="{FF2B5EF4-FFF2-40B4-BE49-F238E27FC236}">
                <a16:creationId xmlns:a16="http://schemas.microsoft.com/office/drawing/2014/main" id="{937E004F-CD68-4727-AB19-B0705F34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14294"/>
            <a:ext cx="2675523" cy="178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B7E4671D-1860-D05F-A9AB-659C1F95EEA0}"/>
              </a:ext>
            </a:extLst>
          </p:cNvPr>
          <p:cNvSpPr/>
          <p:nvPr/>
        </p:nvSpPr>
        <p:spPr>
          <a:xfrm>
            <a:off x="-108520" y="131285"/>
            <a:ext cx="881409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437E34-4ABF-EBB5-8B7A-755E6ED50410}"/>
              </a:ext>
            </a:extLst>
          </p:cNvPr>
          <p:cNvSpPr txBox="1"/>
          <p:nvPr/>
        </p:nvSpPr>
        <p:spPr>
          <a:xfrm>
            <a:off x="430306" y="192163"/>
            <a:ext cx="861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Estatus Procesos de Licitaciones en Magallanes</a:t>
            </a:r>
          </a:p>
        </p:txBody>
      </p:sp>
    </p:spTree>
    <p:extLst>
      <p:ext uri="{BB962C8B-B14F-4D97-AF65-F5344CB8AC3E}">
        <p14:creationId xmlns:p14="http://schemas.microsoft.com/office/powerpoint/2010/main" val="72488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14FC3E4-3548-42AE-B42B-61FB4E1C35F5}"/>
              </a:ext>
            </a:extLst>
          </p:cNvPr>
          <p:cNvSpPr txBox="1"/>
          <p:nvPr/>
        </p:nvSpPr>
        <p:spPr>
          <a:xfrm>
            <a:off x="157947" y="555526"/>
            <a:ext cx="3331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rgbClr val="D60093"/>
                </a:solidFill>
              </a:rPr>
              <a:t>Servicio de Transporte de Personal (Buses)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30361F-87D2-4E19-AEBC-03C5C87C57B5}"/>
              </a:ext>
            </a:extLst>
          </p:cNvPr>
          <p:cNvSpPr txBox="1"/>
          <p:nvPr/>
        </p:nvSpPr>
        <p:spPr>
          <a:xfrm>
            <a:off x="3203849" y="707116"/>
            <a:ext cx="5816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L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El contrato tiene vigencia hasta marzo/2023, no obstante se debió inyectar presupuesto, debido al consumo acelerado por mayor uso asociado a la pandemia, que incrementó los recorridos por reducción de aforos.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</a:rPr>
              <a:t>Lo anterior, debido a que en el mercado no habían equipos nuevos disponibles y el nuevo escenario post pandemia hizo redefinir el alcance de los servicios.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</a:rPr>
              <a:t>Actualmente, se desarrolla licitación pública y plazo de implementación dependerá de disponibilidad de los fabricantes para la entrega de buses nuevos.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CL" sz="1200" dirty="0">
                <a:latin typeface="Calibri" panose="020F0502020204030204" pitchFamily="34" charset="0"/>
                <a:ea typeface="Calibri" panose="020F0502020204030204" pitchFamily="34" charset="0"/>
              </a:rPr>
              <a:t>En la última modificación se incorporaron nuevos alcances, mejorando la seguridad y confort de los buses, lo que sumado a la renovación de la flota significó un mayor costo.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BBE832-C3CF-47E0-AE6B-D3FDD61984F8}"/>
              </a:ext>
            </a:extLst>
          </p:cNvPr>
          <p:cNvSpPr txBox="1"/>
          <p:nvPr/>
        </p:nvSpPr>
        <p:spPr>
          <a:xfrm>
            <a:off x="157946" y="2803312"/>
            <a:ext cx="310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rgbClr val="D60093"/>
                </a:solidFill>
              </a:rPr>
              <a:t>Servicio de Flota Liviana (ADJUDICADA)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167E69-2455-491A-B8E1-BF33654D0FAE}"/>
              </a:ext>
            </a:extLst>
          </p:cNvPr>
          <p:cNvSpPr txBox="1"/>
          <p:nvPr/>
        </p:nvSpPr>
        <p:spPr>
          <a:xfrm>
            <a:off x="3203849" y="2844363"/>
            <a:ext cx="58165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Se realizó licitación pública para adjudicar el servicio de las camionetas que se requerían en todas las unidades de ENAP.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La licitación contemplaba opciones de adjudicación del total o en forma parcial de manera de favorecer ventajas competitivas de actores locales.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Las bases de licitación no tienen ninguna restricción a la participación de empresas regionales, y todos los proponentes debían cumplir los requisitos técnicos, de seguridad y financieros estándar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No se ha recibido ninguna denuncia formal de proveedores regionales que no hayan podido participar.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  <a:defRPr/>
            </a:pPr>
            <a:r>
              <a:rPr lang="es-CL" sz="1200" dirty="0">
                <a:solidFill>
                  <a:prstClr val="black"/>
                </a:solidFill>
                <a:latin typeface="Calibri" panose="020F0502020204030204"/>
              </a:rPr>
              <a:t>Tampoco se recibieron consultas en el proceso respecto a eventuales cláusulas que pudieran haberse interpretado como restricción a la participación de empresas locales.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0E0BAB1-603C-411C-8D66-9AFA899EE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 b="9944"/>
          <a:stretch/>
        </p:blipFill>
        <p:spPr bwMode="auto">
          <a:xfrm>
            <a:off x="454038" y="947057"/>
            <a:ext cx="2247248" cy="139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E4CEFCC6-7658-4A15-B570-2D572A9B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8" y="3204074"/>
            <a:ext cx="2257697" cy="126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68ED1171-46AF-13F2-C9B9-1A1C2809038E}"/>
              </a:ext>
            </a:extLst>
          </p:cNvPr>
          <p:cNvSpPr/>
          <p:nvPr/>
        </p:nvSpPr>
        <p:spPr>
          <a:xfrm>
            <a:off x="-19772" y="78551"/>
            <a:ext cx="881409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5C1961-5787-A146-AD3F-5AE0F0E1429A}"/>
              </a:ext>
            </a:extLst>
          </p:cNvPr>
          <p:cNvSpPr txBox="1"/>
          <p:nvPr/>
        </p:nvSpPr>
        <p:spPr>
          <a:xfrm>
            <a:off x="519054" y="139429"/>
            <a:ext cx="861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Estatus Procesos de Licitaciones en Magallanes</a:t>
            </a:r>
          </a:p>
        </p:txBody>
      </p:sp>
    </p:spTree>
    <p:extLst>
      <p:ext uri="{BB962C8B-B14F-4D97-AF65-F5344CB8AC3E}">
        <p14:creationId xmlns:p14="http://schemas.microsoft.com/office/powerpoint/2010/main" val="2885855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4532D6BE-24C7-34BF-B559-9AD75538D4A5}"/>
              </a:ext>
            </a:extLst>
          </p:cNvPr>
          <p:cNvSpPr/>
          <p:nvPr/>
        </p:nvSpPr>
        <p:spPr>
          <a:xfrm>
            <a:off x="-108520" y="1995686"/>
            <a:ext cx="7373932" cy="997903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FENATRASUB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EB98317-EBB0-D84B-6FE4-50AC16DA9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00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EA535E-516E-2847-B279-D999B2648D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7"/>
          <a:stretch/>
        </p:blipFill>
        <p:spPr>
          <a:xfrm>
            <a:off x="0" y="-16625"/>
            <a:ext cx="2339753" cy="514564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7091786-5F9D-5D47-8B0D-33F1CF659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0427" t="44311"/>
          <a:stretch/>
        </p:blipFill>
        <p:spPr>
          <a:xfrm flipV="1">
            <a:off x="0" y="1505596"/>
            <a:ext cx="2791556" cy="363790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FB0D8BC2-406E-1545-A13B-A083BD0B4350}"/>
              </a:ext>
            </a:extLst>
          </p:cNvPr>
          <p:cNvSpPr txBox="1"/>
          <p:nvPr/>
        </p:nvSpPr>
        <p:spPr>
          <a:xfrm>
            <a:off x="2483768" y="791732"/>
            <a:ext cx="62646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b="1" dirty="0">
                <a:solidFill>
                  <a:srgbClr val="D60093"/>
                </a:solidFill>
                <a:cs typeface="Rubik Light" pitchFamily="2" charset="-79"/>
              </a:rPr>
              <a:t>15 años </a:t>
            </a:r>
            <a:r>
              <a:rPr lang="es-US" dirty="0">
                <a:cs typeface="Rubik Light" pitchFamily="2" charset="-79"/>
              </a:rPr>
              <a:t>lleva ENAP implementado estándares que buscan mejorar las condiciones laborales de los trabajadores de empresas aliadas.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cs typeface="Rubik" pitchFamily="2" charset="-79"/>
              </a:rPr>
              <a:t>En todo ENAP, existen cerca de </a:t>
            </a:r>
            <a:r>
              <a:rPr lang="es-US" b="1" dirty="0">
                <a:solidFill>
                  <a:srgbClr val="D60093"/>
                </a:solidFill>
                <a:cs typeface="Rubik" pitchFamily="2" charset="-79"/>
              </a:rPr>
              <a:t>6.500 trabajadores de empresas aliadas.</a:t>
            </a:r>
            <a:endParaRPr lang="es-US" b="1" dirty="0">
              <a:solidFill>
                <a:srgbClr val="0070C0"/>
              </a:solidFill>
              <a:cs typeface="Rubik" pitchFamily="2" charset="-79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cs typeface="Rubik Light"/>
              </a:rPr>
              <a:t>Trabajadores de empresas aliadas no realizan las mismas funciones que un trabajador ENAP, dado que ENAP 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no externaliza las funciones propias de sus operaciones. </a:t>
            </a:r>
            <a:endParaRPr lang="es-US" dirty="0">
              <a:cs typeface="Rubik Light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US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ea typeface="+mn-ea"/>
                <a:cs typeface="Rubik" pitchFamily="2" charset="-79"/>
              </a:rPr>
              <a:t>Existen 4 Federaciones </a:t>
            </a:r>
            <a:r>
              <a:rPr lang="es-US" dirty="0">
                <a:cs typeface="Rubik" pitchFamily="2" charset="-79"/>
              </a:rPr>
              <a:t>de</a:t>
            </a:r>
            <a:r>
              <a:rPr kumimoji="0" lang="es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Rubik" pitchFamily="2" charset="-79"/>
              </a:rPr>
              <a:t> que agrupan cerca de </a:t>
            </a:r>
            <a:r>
              <a:rPr kumimoji="0" lang="es-US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ea typeface="+mn-ea"/>
                <a:cs typeface="Rubik" pitchFamily="2" charset="-79"/>
              </a:rPr>
              <a:t>3.000 trabajadores.</a:t>
            </a:r>
            <a:endParaRPr kumimoji="0" lang="es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Rubik Light" pitchFamily="2" charset="-79"/>
            </a:endParaRP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US" dirty="0">
              <a:cs typeface="Rubik Light" pitchFamily="2" charset="-79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903EA89-56B4-CD4C-BC90-95122ED03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57A33D-33BD-7246-925F-7EE081DD8DF2}"/>
              </a:ext>
            </a:extLst>
          </p:cNvPr>
          <p:cNvSpPr txBox="1">
            <a:spLocks/>
          </p:cNvSpPr>
          <p:nvPr/>
        </p:nvSpPr>
        <p:spPr>
          <a:xfrm>
            <a:off x="8612674" y="4714921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24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3942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7091786-5F9D-5D47-8B0D-33F1CF659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427" t="44311"/>
          <a:stretch/>
        </p:blipFill>
        <p:spPr>
          <a:xfrm flipV="1">
            <a:off x="0" y="1505596"/>
            <a:ext cx="2791556" cy="363790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FB0D8BC2-406E-1545-A13B-A083BD0B4350}"/>
              </a:ext>
            </a:extLst>
          </p:cNvPr>
          <p:cNvSpPr txBox="1"/>
          <p:nvPr/>
        </p:nvSpPr>
        <p:spPr>
          <a:xfrm>
            <a:off x="467544" y="987574"/>
            <a:ext cx="806489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cs typeface="Rubik" pitchFamily="2" charset="-79"/>
              </a:rPr>
              <a:t>Los </a:t>
            </a:r>
            <a:r>
              <a:rPr lang="es-US" b="1" dirty="0">
                <a:solidFill>
                  <a:srgbClr val="D60093"/>
                </a:solidFill>
                <a:cs typeface="Rubik" pitchFamily="2" charset="-79"/>
              </a:rPr>
              <a:t>ACUERDOS MARCOS </a:t>
            </a:r>
            <a:r>
              <a:rPr lang="es-US" dirty="0">
                <a:cs typeface="Rubik" pitchFamily="2" charset="-79"/>
              </a:rPr>
              <a:t>son instrumentos voluntarios que establecen </a:t>
            </a:r>
            <a:r>
              <a:rPr lang="es-US" b="1" dirty="0">
                <a:solidFill>
                  <a:srgbClr val="D60093"/>
                </a:solidFill>
                <a:cs typeface="Rubik" pitchFamily="2" charset="-79"/>
              </a:rPr>
              <a:t>BENEFICIOS Y CONDICIONES MEJORADAS PARA LOS TRABAJADORES </a:t>
            </a:r>
            <a:r>
              <a:rPr lang="es-US" dirty="0">
                <a:cs typeface="Rubik" pitchFamily="2" charset="-79"/>
              </a:rPr>
              <a:t>de nuestras empresas aliadas.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b="1" dirty="0">
                <a:solidFill>
                  <a:srgbClr val="D60093"/>
                </a:solidFill>
                <a:cs typeface="Rubik Light" pitchFamily="2" charset="-79"/>
              </a:rPr>
              <a:t>Algunos Beneficios</a:t>
            </a:r>
            <a:r>
              <a:rPr lang="es-US" dirty="0">
                <a:solidFill>
                  <a:srgbClr val="D60093"/>
                </a:solidFill>
                <a:cs typeface="Rubik Light" pitchFamily="2" charset="-79"/>
              </a:rPr>
              <a:t>: </a:t>
            </a:r>
            <a:r>
              <a:rPr lang="es-US" dirty="0">
                <a:cs typeface="Rubik Light" pitchFamily="2" charset="-79"/>
              </a:rPr>
              <a:t>sueldos base por oficio y/o especialidad, beneficios universales mínimos (aguinaldos, asignaciones, </a:t>
            </a:r>
            <a:r>
              <a:rPr lang="es-US" dirty="0" err="1">
                <a:cs typeface="Rubik Light" pitchFamily="2" charset="-79"/>
              </a:rPr>
              <a:t>etc</a:t>
            </a:r>
            <a:r>
              <a:rPr lang="es-US" dirty="0">
                <a:cs typeface="Rubik Light" pitchFamily="2" charset="-79"/>
              </a:rPr>
              <a:t>) e incentivos al cumplimiento de los índices de accidentabilidad. 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cs typeface="Rubik Light" pitchFamily="2" charset="-79"/>
              </a:rPr>
              <a:t>La responsabilidad de ENAP es </a:t>
            </a:r>
            <a:r>
              <a:rPr lang="es-ES" b="1" dirty="0">
                <a:solidFill>
                  <a:srgbClr val="D60093"/>
                </a:solidFill>
                <a:cs typeface="Rubik Light" pitchFamily="2" charset="-79"/>
              </a:rPr>
              <a:t>respetar el ordenamiento jurídico en materia de subcontratación</a:t>
            </a:r>
            <a:r>
              <a:rPr lang="es-ES" dirty="0">
                <a:cs typeface="Rubik Light" pitchFamily="2" charset="-79"/>
              </a:rPr>
              <a:t>, como a su vez todos y cada uno de los compromisos comerciales con las empresas subcontratistas. Por lo anterior, consideramos que nuestro rol como mandante es </a:t>
            </a:r>
            <a:r>
              <a:rPr lang="es-ES" b="1" dirty="0">
                <a:solidFill>
                  <a:srgbClr val="D60093"/>
                </a:solidFill>
                <a:cs typeface="Rubik Light" pitchFamily="2" charset="-79"/>
              </a:rPr>
              <a:t>promover los espacios de diálogo entre las partes</a:t>
            </a:r>
            <a:r>
              <a:rPr lang="es-ES" dirty="0">
                <a:cs typeface="Rubik Light" pitchFamily="2" charset="-79"/>
              </a:rPr>
              <a:t>, para </a:t>
            </a:r>
            <a:r>
              <a:rPr lang="es-ES" b="1" dirty="0">
                <a:solidFill>
                  <a:srgbClr val="D60093"/>
                </a:solidFill>
                <a:cs typeface="Rubik Light" pitchFamily="2" charset="-79"/>
              </a:rPr>
              <a:t>asegurar un buen relacionamiento laboral </a:t>
            </a:r>
            <a:r>
              <a:rPr lang="es-ES" dirty="0">
                <a:cs typeface="Rubik Light" pitchFamily="2" charset="-79"/>
              </a:rPr>
              <a:t>que nos permita seguir avanzando juntos.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US" dirty="0">
              <a:cs typeface="Rubik Light" pitchFamily="2" charset="-79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dirty="0">
              <a:cs typeface="Rubik Light"/>
            </a:endParaRPr>
          </a:p>
          <a:p>
            <a:pPr algn="just"/>
            <a:endParaRPr lang="es-US" b="1" dirty="0">
              <a:solidFill>
                <a:srgbClr val="00B0F0"/>
              </a:solidFill>
              <a:cs typeface="Rubik" pitchFamily="2" charset="-79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b="1" dirty="0">
              <a:solidFill>
                <a:srgbClr val="00B0F0"/>
              </a:solidFill>
              <a:cs typeface="Rubik Light" pitchFamily="2" charset="-79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dirty="0">
              <a:cs typeface="Rubik Light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903EA89-56B4-CD4C-BC90-95122ED03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57A33D-33BD-7246-925F-7EE081DD8DF2}"/>
              </a:ext>
            </a:extLst>
          </p:cNvPr>
          <p:cNvSpPr txBox="1">
            <a:spLocks/>
          </p:cNvSpPr>
          <p:nvPr/>
        </p:nvSpPr>
        <p:spPr>
          <a:xfrm>
            <a:off x="8612674" y="4714921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25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1" name="Rectángulo: esquinas redondeadas 31">
            <a:extLst>
              <a:ext uri="{FF2B5EF4-FFF2-40B4-BE49-F238E27FC236}">
                <a16:creationId xmlns:a16="http://schemas.microsoft.com/office/drawing/2014/main" id="{54FBD849-EEDD-44D4-9145-5D9DAFC079DC}"/>
              </a:ext>
            </a:extLst>
          </p:cNvPr>
          <p:cNvSpPr/>
          <p:nvPr/>
        </p:nvSpPr>
        <p:spPr>
          <a:xfrm>
            <a:off x="-281652" y="358984"/>
            <a:ext cx="4925660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39C713-2CC8-4B3F-B269-E82F5EF62BA4}"/>
              </a:ext>
            </a:extLst>
          </p:cNvPr>
          <p:cNvSpPr txBox="1"/>
          <p:nvPr/>
        </p:nvSpPr>
        <p:spPr>
          <a:xfrm>
            <a:off x="257174" y="419862"/>
            <a:ext cx="481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Acuerdos Marco</a:t>
            </a:r>
          </a:p>
        </p:txBody>
      </p:sp>
    </p:spTree>
    <p:extLst>
      <p:ext uri="{BB962C8B-B14F-4D97-AF65-F5344CB8AC3E}">
        <p14:creationId xmlns:p14="http://schemas.microsoft.com/office/powerpoint/2010/main" val="1286732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7091786-5F9D-5D47-8B0D-33F1CF659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427" t="44311"/>
          <a:stretch/>
        </p:blipFill>
        <p:spPr>
          <a:xfrm flipV="1">
            <a:off x="0" y="1505596"/>
            <a:ext cx="2791556" cy="363790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FB0D8BC2-406E-1545-A13B-A083BD0B4350}"/>
              </a:ext>
            </a:extLst>
          </p:cNvPr>
          <p:cNvSpPr txBox="1"/>
          <p:nvPr/>
        </p:nvSpPr>
        <p:spPr>
          <a:xfrm>
            <a:off x="300926" y="915566"/>
            <a:ext cx="86353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S" sz="1600" b="1" dirty="0">
                <a:solidFill>
                  <a:srgbClr val="D60093"/>
                </a:solidFill>
                <a:cs typeface="Rubik Light"/>
              </a:rPr>
              <a:t>Marzo 2022: </a:t>
            </a:r>
            <a:r>
              <a:rPr lang="es-US" sz="1600" dirty="0">
                <a:cs typeface="Rubik Light"/>
              </a:rPr>
              <a:t>FENATRASUB solicitó iniciar un “Proceso de Negociación Colectiva atípico”, buscando reemplazar el Acuerdo Marco vigente, </a:t>
            </a:r>
            <a:r>
              <a:rPr lang="es-US" sz="1600" b="1" dirty="0">
                <a:solidFill>
                  <a:srgbClr val="D60093"/>
                </a:solidFill>
                <a:cs typeface="Rubik Light"/>
              </a:rPr>
              <a:t>solicitando igualar los beneficios al del personal de ENAP</a:t>
            </a:r>
            <a:r>
              <a:rPr lang="es-US" sz="1600" dirty="0">
                <a:cs typeface="Rubik Light"/>
              </a:rPr>
              <a:t>, además de otros incentivos.</a:t>
            </a:r>
          </a:p>
          <a:p>
            <a:pPr marL="171450" indent="-1714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cs typeface="Rubik Light"/>
              </a:rPr>
              <a:t>En el contexto del conflicto con </a:t>
            </a:r>
            <a:r>
              <a:rPr lang="es-ES" sz="1600" dirty="0" err="1">
                <a:cs typeface="Rubik Light"/>
              </a:rPr>
              <a:t>Fenatrasub</a:t>
            </a:r>
            <a:r>
              <a:rPr lang="es-ES" sz="1600" dirty="0">
                <a:cs typeface="Rubik Light"/>
              </a:rPr>
              <a:t>, las empresas contratistas involucradas asistieron a las instancias de diálogo que coordinó la Dirección Regional del Trabajo, </a:t>
            </a:r>
            <a:r>
              <a:rPr lang="es-ES" sz="1600" b="1" dirty="0">
                <a:solidFill>
                  <a:srgbClr val="D60093"/>
                </a:solidFill>
                <a:cs typeface="Rubik Light"/>
              </a:rPr>
              <a:t>cumpliendo ENAP el compromiso que asumió como facilitador </a:t>
            </a:r>
            <a:r>
              <a:rPr lang="es-ES" sz="1600" dirty="0">
                <a:cs typeface="Rubik Light"/>
              </a:rPr>
              <a:t>de espacios de conversación, para buscar acuerdos satisfactorios para las partes.</a:t>
            </a:r>
            <a:endParaRPr lang="es-US" sz="1600" dirty="0">
              <a:cs typeface="Rubik Light"/>
            </a:endParaRPr>
          </a:p>
          <a:p>
            <a:pPr marL="171450" indent="-1714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cs typeface="Rubik Light"/>
              </a:rPr>
              <a:t>ENAP cuenta con un</a:t>
            </a:r>
            <a:r>
              <a:rPr lang="es-ES" sz="1600" b="1" dirty="0">
                <a:solidFill>
                  <a:srgbClr val="D60093"/>
                </a:solidFill>
                <a:cs typeface="Rubik Light"/>
              </a:rPr>
              <a:t> Modelo de Relacionamiento con las Federaciones Contratistas</a:t>
            </a:r>
            <a:r>
              <a:rPr lang="es-ES" sz="1600" dirty="0">
                <a:cs typeface="Rubik Light"/>
              </a:rPr>
              <a:t> desde el año 2012, que estuvo en </a:t>
            </a:r>
            <a:r>
              <a:rPr lang="es-ES" sz="1600" b="1" dirty="0">
                <a:solidFill>
                  <a:srgbClr val="D60093"/>
                </a:solidFill>
                <a:cs typeface="Rubik Light"/>
              </a:rPr>
              <a:t>constante funcionamiento durante todo el conflicto </a:t>
            </a:r>
            <a:r>
              <a:rPr lang="es-ES" sz="1600" dirty="0">
                <a:cs typeface="Rubik Light"/>
              </a:rPr>
              <a:t>y sigue trabajando al día de hoy.</a:t>
            </a:r>
          </a:p>
          <a:p>
            <a:pPr marL="171450" indent="-171450" algn="just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US" sz="1600" dirty="0">
                <a:cs typeface="Rubik Light"/>
              </a:rPr>
              <a:t>Adicionalmente, </a:t>
            </a:r>
            <a:r>
              <a:rPr lang="es-US" sz="1600" dirty="0">
                <a:cs typeface="Rubik Light" pitchFamily="2" charset="-79"/>
              </a:rPr>
              <a:t>el 2 de agosto se extendió invitación a las </a:t>
            </a:r>
            <a:r>
              <a:rPr lang="es-US" sz="1600" b="1" dirty="0">
                <a:solidFill>
                  <a:srgbClr val="D60093"/>
                </a:solidFill>
                <a:cs typeface="Rubik Light" pitchFamily="2" charset="-79"/>
              </a:rPr>
              <a:t>4 Federaciones Contratistas</a:t>
            </a:r>
            <a:r>
              <a:rPr lang="es-US" sz="1600" dirty="0">
                <a:cs typeface="Rubik Light" pitchFamily="2" charset="-79"/>
              </a:rPr>
              <a:t> para iniciar mesas de diálogo </a:t>
            </a:r>
            <a:r>
              <a:rPr lang="es-US" sz="1600" dirty="0">
                <a:cs typeface="Rubik Light"/>
              </a:rPr>
              <a:t>que buscan restablecer las confianzas y generar impacto positivo con los trabajadores de empresas aliadas.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903EA89-56B4-CD4C-BC90-95122ED03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57A33D-33BD-7246-925F-7EE081DD8DF2}"/>
              </a:ext>
            </a:extLst>
          </p:cNvPr>
          <p:cNvSpPr txBox="1">
            <a:spLocks/>
          </p:cNvSpPr>
          <p:nvPr/>
        </p:nvSpPr>
        <p:spPr>
          <a:xfrm>
            <a:off x="8612674" y="4714921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26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1" name="Rectángulo: esquinas redondeadas 31">
            <a:extLst>
              <a:ext uri="{FF2B5EF4-FFF2-40B4-BE49-F238E27FC236}">
                <a16:creationId xmlns:a16="http://schemas.microsoft.com/office/drawing/2014/main" id="{54FBD849-EEDD-44D4-9145-5D9DAFC079DC}"/>
              </a:ext>
            </a:extLst>
          </p:cNvPr>
          <p:cNvSpPr/>
          <p:nvPr/>
        </p:nvSpPr>
        <p:spPr>
          <a:xfrm>
            <a:off x="-281652" y="358984"/>
            <a:ext cx="4925660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39C713-2CC8-4B3F-B269-E82F5EF62BA4}"/>
              </a:ext>
            </a:extLst>
          </p:cNvPr>
          <p:cNvSpPr txBox="1"/>
          <p:nvPr/>
        </p:nvSpPr>
        <p:spPr>
          <a:xfrm>
            <a:off x="257174" y="419862"/>
            <a:ext cx="481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Inicio conflicto y situación actual</a:t>
            </a:r>
          </a:p>
        </p:txBody>
      </p:sp>
    </p:spTree>
    <p:extLst>
      <p:ext uri="{BB962C8B-B14F-4D97-AF65-F5344CB8AC3E}">
        <p14:creationId xmlns:p14="http://schemas.microsoft.com/office/powerpoint/2010/main" val="793090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4532D6BE-24C7-34BF-B559-9AD75538D4A5}"/>
              </a:ext>
            </a:extLst>
          </p:cNvPr>
          <p:cNvSpPr/>
          <p:nvPr/>
        </p:nvSpPr>
        <p:spPr>
          <a:xfrm>
            <a:off x="-108520" y="1995686"/>
            <a:ext cx="7373932" cy="997903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Dirigentes, Beneficios y Sobretiempo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EB98317-EBB0-D84B-6FE4-50AC16DA9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2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7091786-5F9D-5D47-8B0D-33F1CF659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427" t="44311"/>
          <a:stretch/>
        </p:blipFill>
        <p:spPr>
          <a:xfrm flipV="1">
            <a:off x="0" y="1505596"/>
            <a:ext cx="2791556" cy="363790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FB0D8BC2-406E-1545-A13B-A083BD0B4350}"/>
              </a:ext>
            </a:extLst>
          </p:cNvPr>
          <p:cNvSpPr txBox="1"/>
          <p:nvPr/>
        </p:nvSpPr>
        <p:spPr>
          <a:xfrm>
            <a:off x="280419" y="1419622"/>
            <a:ext cx="8612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S" b="1" dirty="0">
              <a:cs typeface="Rubik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>
                <a:cs typeface="Rubik Light"/>
              </a:rPr>
              <a:t>Nuestra empresa cuenta con</a:t>
            </a:r>
            <a:r>
              <a:rPr lang="es-US" b="1" dirty="0">
                <a:cs typeface="Rubik Light"/>
              </a:rPr>
              <a:t> 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60 años </a:t>
            </a:r>
            <a:r>
              <a:rPr lang="es-US" dirty="0">
                <a:cs typeface="Rubik Light"/>
              </a:rPr>
              <a:t>de historia sindical.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US" b="1" dirty="0">
              <a:cs typeface="Rubik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dirty="0">
                <a:cs typeface="Rubik Light"/>
              </a:rPr>
              <a:t>Existe un 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94% de sindicalización</a:t>
            </a:r>
            <a:r>
              <a:rPr lang="es-US" dirty="0">
                <a:solidFill>
                  <a:srgbClr val="D60093"/>
                </a:solidFill>
                <a:cs typeface="Rubik Light"/>
              </a:rPr>
              <a:t> </a:t>
            </a:r>
            <a:r>
              <a:rPr lang="es-US" dirty="0">
                <a:cs typeface="Rubik Light"/>
              </a:rPr>
              <a:t>en ENAP.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US" dirty="0">
              <a:cs typeface="Rubik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b="1" dirty="0">
                <a:solidFill>
                  <a:srgbClr val="D60093"/>
                </a:solidFill>
                <a:cs typeface="Rubik Light"/>
              </a:rPr>
              <a:t>2</a:t>
            </a:r>
            <a:r>
              <a:rPr lang="es-US" b="1" dirty="0">
                <a:cs typeface="Rubik Light"/>
              </a:rPr>
              <a:t> </a:t>
            </a:r>
            <a:r>
              <a:rPr lang="es-US" dirty="0">
                <a:cs typeface="Rubik Light"/>
              </a:rPr>
              <a:t>Federaciones</a:t>
            </a:r>
            <a:r>
              <a:rPr lang="es-US" b="1" dirty="0">
                <a:cs typeface="Rubik Light"/>
              </a:rPr>
              <a:t>,</a:t>
            </a:r>
            <a:r>
              <a:rPr lang="es-US" dirty="0">
                <a:cs typeface="Rubik Light"/>
              </a:rPr>
              <a:t> 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10</a:t>
            </a:r>
            <a:r>
              <a:rPr lang="es-US" b="1" dirty="0">
                <a:cs typeface="Rubik Light"/>
              </a:rPr>
              <a:t> </a:t>
            </a:r>
            <a:r>
              <a:rPr lang="es-US" dirty="0">
                <a:cs typeface="Rubik Light"/>
              </a:rPr>
              <a:t>sindicatos,</a:t>
            </a:r>
            <a:r>
              <a:rPr lang="es-US" b="1" dirty="0">
                <a:cs typeface="Rubik Light"/>
              </a:rPr>
              <a:t> 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1</a:t>
            </a:r>
            <a:r>
              <a:rPr lang="es-US" b="1" dirty="0">
                <a:cs typeface="Rubik Light"/>
              </a:rPr>
              <a:t> </a:t>
            </a:r>
            <a:r>
              <a:rPr lang="es-US" dirty="0">
                <a:cs typeface="Rubik Light"/>
              </a:rPr>
              <a:t>sindicato </a:t>
            </a:r>
            <a:r>
              <a:rPr lang="es-US" dirty="0" err="1">
                <a:cs typeface="Rubik Light"/>
              </a:rPr>
              <a:t>Interempresas</a:t>
            </a:r>
            <a:r>
              <a:rPr lang="es-US" dirty="0">
                <a:cs typeface="Rubik Ligh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US" dirty="0">
              <a:cs typeface="Rubik Ligh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>
                <a:cs typeface="Rubik Light"/>
              </a:rPr>
              <a:t>Actualmente, existen </a:t>
            </a:r>
            <a:r>
              <a:rPr lang="es-ES" b="1" dirty="0">
                <a:solidFill>
                  <a:srgbClr val="D60093"/>
                </a:solidFill>
                <a:cs typeface="Rubik Light"/>
              </a:rPr>
              <a:t>45 trabajadores </a:t>
            </a:r>
            <a:r>
              <a:rPr lang="es-ES" dirty="0">
                <a:cs typeface="Rubik Light"/>
              </a:rPr>
              <a:t>de ENAP que se desempeñan como dirigentes sindicales de la compañía. De ellos, </a:t>
            </a:r>
            <a:r>
              <a:rPr lang="es-ES" b="1" dirty="0">
                <a:solidFill>
                  <a:srgbClr val="D60093"/>
                </a:solidFill>
                <a:cs typeface="Rubik Light"/>
              </a:rPr>
              <a:t>19 se dedican a tiempo completo </a:t>
            </a:r>
            <a:r>
              <a:rPr lang="es-ES" dirty="0">
                <a:cs typeface="Rubik Light"/>
              </a:rPr>
              <a:t>y </a:t>
            </a:r>
            <a:r>
              <a:rPr lang="es-ES" b="1" dirty="0">
                <a:solidFill>
                  <a:srgbClr val="D60093"/>
                </a:solidFill>
                <a:cs typeface="Rubik Light"/>
              </a:rPr>
              <a:t>26 a tiempo parcial a sus labores sindicales.</a:t>
            </a:r>
            <a:endParaRPr lang="es-US" b="1" dirty="0">
              <a:solidFill>
                <a:srgbClr val="D60093"/>
              </a:solidFill>
              <a:cs typeface="Rubik Light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903EA89-56B4-CD4C-BC90-95122ED03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57A33D-33BD-7246-925F-7EE081DD8DF2}"/>
              </a:ext>
            </a:extLst>
          </p:cNvPr>
          <p:cNvSpPr txBox="1">
            <a:spLocks/>
          </p:cNvSpPr>
          <p:nvPr/>
        </p:nvSpPr>
        <p:spPr>
          <a:xfrm>
            <a:off x="8612674" y="4714921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28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1" name="Rectángulo: esquinas redondeadas 31">
            <a:extLst>
              <a:ext uri="{FF2B5EF4-FFF2-40B4-BE49-F238E27FC236}">
                <a16:creationId xmlns:a16="http://schemas.microsoft.com/office/drawing/2014/main" id="{54FBD849-EEDD-44D4-9145-5D9DAFC079DC}"/>
              </a:ext>
            </a:extLst>
          </p:cNvPr>
          <p:cNvSpPr/>
          <p:nvPr/>
        </p:nvSpPr>
        <p:spPr>
          <a:xfrm>
            <a:off x="-281652" y="358984"/>
            <a:ext cx="4925660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39C713-2CC8-4B3F-B269-E82F5EF62BA4}"/>
              </a:ext>
            </a:extLst>
          </p:cNvPr>
          <p:cNvSpPr txBox="1"/>
          <p:nvPr/>
        </p:nvSpPr>
        <p:spPr>
          <a:xfrm>
            <a:off x="257174" y="419862"/>
            <a:ext cx="481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Dirigentes ENAP</a:t>
            </a:r>
          </a:p>
        </p:txBody>
      </p:sp>
    </p:spTree>
    <p:extLst>
      <p:ext uri="{BB962C8B-B14F-4D97-AF65-F5344CB8AC3E}">
        <p14:creationId xmlns:p14="http://schemas.microsoft.com/office/powerpoint/2010/main" val="661471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7091786-5F9D-5D47-8B0D-33F1CF659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427" t="44311"/>
          <a:stretch/>
        </p:blipFill>
        <p:spPr>
          <a:xfrm flipV="1">
            <a:off x="0" y="1505596"/>
            <a:ext cx="2791556" cy="3637904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1903EA89-56B4-CD4C-BC90-95122ED03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57A33D-33BD-7246-925F-7EE081DD8DF2}"/>
              </a:ext>
            </a:extLst>
          </p:cNvPr>
          <p:cNvSpPr txBox="1">
            <a:spLocks/>
          </p:cNvSpPr>
          <p:nvPr/>
        </p:nvSpPr>
        <p:spPr>
          <a:xfrm>
            <a:off x="8612674" y="4714921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29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1" name="Rectángulo: esquinas redondeadas 31">
            <a:extLst>
              <a:ext uri="{FF2B5EF4-FFF2-40B4-BE49-F238E27FC236}">
                <a16:creationId xmlns:a16="http://schemas.microsoft.com/office/drawing/2014/main" id="{54FBD849-EEDD-44D4-9145-5D9DAFC079DC}"/>
              </a:ext>
            </a:extLst>
          </p:cNvPr>
          <p:cNvSpPr/>
          <p:nvPr/>
        </p:nvSpPr>
        <p:spPr>
          <a:xfrm>
            <a:off x="-281652" y="358984"/>
            <a:ext cx="4925660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39C713-2CC8-4B3F-B269-E82F5EF62BA4}"/>
              </a:ext>
            </a:extLst>
          </p:cNvPr>
          <p:cNvSpPr txBox="1"/>
          <p:nvPr/>
        </p:nvSpPr>
        <p:spPr>
          <a:xfrm>
            <a:off x="257174" y="419862"/>
            <a:ext cx="481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Beneficios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9EB54F-9327-4844-9D8A-0E7D63EA8ECA}"/>
              </a:ext>
            </a:extLst>
          </p:cNvPr>
          <p:cNvSpPr txBox="1"/>
          <p:nvPr/>
        </p:nvSpPr>
        <p:spPr>
          <a:xfrm>
            <a:off x="395536" y="1347614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dirty="0">
                <a:cs typeface="Rubik Light"/>
              </a:rPr>
              <a:t>Las horas de 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trabajo sindical están normadas </a:t>
            </a:r>
            <a:r>
              <a:rPr lang="es-US" dirty="0">
                <a:cs typeface="Rubik Light"/>
              </a:rPr>
              <a:t>en convenios colectivos de trabajo.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dirty="0">
              <a:cs typeface="Rubik Ligh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dirty="0">
                <a:cs typeface="Rubik Light"/>
              </a:rPr>
              <a:t>Los dirigentes pueden realizar funciones de la operación, ya que 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no pierden su rol de trabajador</a:t>
            </a:r>
            <a:r>
              <a:rPr lang="es-US" dirty="0">
                <a:solidFill>
                  <a:srgbClr val="D60093"/>
                </a:solidFill>
                <a:cs typeface="Rubik Light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dirty="0">
              <a:cs typeface="Rubik Ligh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dirty="0">
                <a:cs typeface="Rubik Light"/>
              </a:rPr>
              <a:t>Trabajadores 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mantienen </a:t>
            </a:r>
            <a:r>
              <a:rPr lang="es-US" b="1" dirty="0" err="1">
                <a:solidFill>
                  <a:srgbClr val="D60093"/>
                </a:solidFill>
                <a:cs typeface="Rubik Light"/>
              </a:rPr>
              <a:t>expertise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 y capacitaciones necesarias para realizar funciones de operación</a:t>
            </a:r>
            <a:r>
              <a:rPr lang="es-US" dirty="0">
                <a:solidFill>
                  <a:srgbClr val="D60093"/>
                </a:solidFill>
                <a:cs typeface="Rubik Light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dirty="0">
              <a:cs typeface="Rubik Ligh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b="1" dirty="0">
                <a:solidFill>
                  <a:srgbClr val="D60093"/>
                </a:solidFill>
                <a:cs typeface="Rubik Light"/>
              </a:rPr>
              <a:t>Créditos habitacionales: </a:t>
            </a:r>
            <a:r>
              <a:rPr lang="es-US" dirty="0">
                <a:cs typeface="Rubik Light"/>
              </a:rPr>
              <a:t>beneficio no se encuentra vigente desde última Negociación Colectiva (2020 /2021).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dirty="0">
              <a:cs typeface="Rubik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176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4532D6BE-24C7-34BF-B559-9AD75538D4A5}"/>
              </a:ext>
            </a:extLst>
          </p:cNvPr>
          <p:cNvSpPr/>
          <p:nvPr/>
        </p:nvSpPr>
        <p:spPr>
          <a:xfrm>
            <a:off x="-108520" y="1995686"/>
            <a:ext cx="7373932" cy="997903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bg1"/>
                </a:solidFill>
                <a:latin typeface="Rubik"/>
              </a:rPr>
              <a:t>Proyecto Incremental Área Magallanes Argentina (PIAM)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5CADD88-A2E1-9F74-02DC-889C65A68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73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7091786-5F9D-5D47-8B0D-33F1CF659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427" t="44311"/>
          <a:stretch/>
        </p:blipFill>
        <p:spPr>
          <a:xfrm flipV="1">
            <a:off x="0" y="1505596"/>
            <a:ext cx="2791556" cy="3637904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1903EA89-56B4-CD4C-BC90-95122ED03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57A33D-33BD-7246-925F-7EE081DD8DF2}"/>
              </a:ext>
            </a:extLst>
          </p:cNvPr>
          <p:cNvSpPr txBox="1">
            <a:spLocks/>
          </p:cNvSpPr>
          <p:nvPr/>
        </p:nvSpPr>
        <p:spPr>
          <a:xfrm>
            <a:off x="8612674" y="4714921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30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1" name="Rectángulo: esquinas redondeadas 31">
            <a:extLst>
              <a:ext uri="{FF2B5EF4-FFF2-40B4-BE49-F238E27FC236}">
                <a16:creationId xmlns:a16="http://schemas.microsoft.com/office/drawing/2014/main" id="{54FBD849-EEDD-44D4-9145-5D9DAFC079DC}"/>
              </a:ext>
            </a:extLst>
          </p:cNvPr>
          <p:cNvSpPr/>
          <p:nvPr/>
        </p:nvSpPr>
        <p:spPr>
          <a:xfrm>
            <a:off x="-281652" y="358984"/>
            <a:ext cx="4925660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39C713-2CC8-4B3F-B269-E82F5EF62BA4}"/>
              </a:ext>
            </a:extLst>
          </p:cNvPr>
          <p:cNvSpPr txBox="1"/>
          <p:nvPr/>
        </p:nvSpPr>
        <p:spPr>
          <a:xfrm>
            <a:off x="257174" y="419862"/>
            <a:ext cx="481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Sobretiempo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268F87-F3AD-6F43-A501-43BD74963A06}"/>
              </a:ext>
            </a:extLst>
          </p:cNvPr>
          <p:cNvSpPr txBox="1"/>
          <p:nvPr/>
        </p:nvSpPr>
        <p:spPr>
          <a:xfrm>
            <a:off x="200595" y="1059582"/>
            <a:ext cx="86198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US" dirty="0">
              <a:cs typeface="Rubik Ligh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dirty="0">
                <a:cs typeface="Rubik Light"/>
              </a:rPr>
              <a:t>Responden 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principalmente a reemplazos requeridos </a:t>
            </a:r>
            <a:r>
              <a:rPr lang="es-US" dirty="0">
                <a:cs typeface="Rubik Light"/>
              </a:rPr>
              <a:t>para la operación de plantas productivas, debido a licencias medicas o vacaciones.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dirty="0">
              <a:cs typeface="Rubik Ligh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US" dirty="0">
                <a:cs typeface="Rubik Light"/>
              </a:rPr>
              <a:t>Se encuentran 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normados en los convenios colectivos </a:t>
            </a:r>
            <a:r>
              <a:rPr lang="es-US" dirty="0">
                <a:cs typeface="Rubik Light"/>
              </a:rPr>
              <a:t>vigentes, y por tanto existen </a:t>
            </a:r>
            <a:r>
              <a:rPr lang="es-US" b="1" dirty="0">
                <a:solidFill>
                  <a:srgbClr val="D60093"/>
                </a:solidFill>
                <a:cs typeface="Rubik Light"/>
              </a:rPr>
              <a:t>procesos de aprobación</a:t>
            </a:r>
            <a:r>
              <a:rPr lang="es-US" dirty="0">
                <a:cs typeface="Rubik Light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US" dirty="0">
              <a:cs typeface="Rubik Ligh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dirty="0">
                <a:cs typeface="Rubik Light"/>
              </a:rPr>
              <a:t>Los dirigentes sindicales en ENAP, al igual que todos los trabajadores, </a:t>
            </a:r>
            <a:r>
              <a:rPr lang="es-ES" b="1" dirty="0">
                <a:solidFill>
                  <a:srgbClr val="D60093"/>
                </a:solidFill>
                <a:cs typeface="Rubik Light"/>
              </a:rPr>
              <a:t>pueden trabajar en sobretiempo</a:t>
            </a:r>
            <a:r>
              <a:rPr lang="es-ES" dirty="0">
                <a:cs typeface="Rubik Light"/>
              </a:rPr>
              <a:t>, cumpliendo con la legalidad vigente y en la medida que la operación lo requiera.</a:t>
            </a:r>
          </a:p>
          <a:p>
            <a:pPr algn="just"/>
            <a:endParaRPr lang="es-US" dirty="0">
              <a:cs typeface="Rubik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7155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4532D6BE-24C7-34BF-B559-9AD75538D4A5}"/>
              </a:ext>
            </a:extLst>
          </p:cNvPr>
          <p:cNvSpPr/>
          <p:nvPr/>
        </p:nvSpPr>
        <p:spPr>
          <a:xfrm>
            <a:off x="-108520" y="1995686"/>
            <a:ext cx="7373932" cy="997903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Pago de Patentes Municipales ENAP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EB98317-EBB0-D84B-6FE4-50AC16DA9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52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7091786-5F9D-5D47-8B0D-33F1CF659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427" t="44311"/>
          <a:stretch/>
        </p:blipFill>
        <p:spPr>
          <a:xfrm flipV="1">
            <a:off x="0" y="1505596"/>
            <a:ext cx="2791556" cy="363790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FB0D8BC2-406E-1545-A13B-A083BD0B4350}"/>
              </a:ext>
            </a:extLst>
          </p:cNvPr>
          <p:cNvSpPr txBox="1"/>
          <p:nvPr/>
        </p:nvSpPr>
        <p:spPr>
          <a:xfrm>
            <a:off x="199378" y="973128"/>
            <a:ext cx="86183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L" dirty="0">
                <a:effectLst/>
                <a:ea typeface="Times New Roman" panose="02020603050405020304" pitchFamily="18" charset="0"/>
                <a:cs typeface="Rubik"/>
              </a:rPr>
              <a:t>El cálculo  de la patente municipal a pagar es anual y se paga semestralmente (Vencimientos de pago el 31 de enero y 31 de julio). E</a:t>
            </a:r>
            <a:r>
              <a:rPr lang="es-CL" dirty="0">
                <a:ea typeface="Times New Roman" panose="02020603050405020304" pitchFamily="18" charset="0"/>
                <a:cs typeface="Rubik"/>
              </a:rPr>
              <a:t>l monto varía</a:t>
            </a:r>
            <a:r>
              <a:rPr lang="es-CL" dirty="0">
                <a:effectLst/>
                <a:ea typeface="Times New Roman" panose="02020603050405020304" pitchFamily="18" charset="0"/>
                <a:cs typeface="Rubik"/>
              </a:rPr>
              <a:t> entre </a:t>
            </a:r>
            <a:r>
              <a:rPr lang="es-CL" b="1" dirty="0">
                <a:solidFill>
                  <a:srgbClr val="D60093"/>
                </a:solidFill>
                <a:effectLst/>
                <a:ea typeface="Times New Roman" panose="02020603050405020304" pitchFamily="18" charset="0"/>
                <a:cs typeface="Rubik"/>
              </a:rPr>
              <a:t>0,0025 y el 0,005 del Capital Propio Tributario (CPT) de la Empresa</a:t>
            </a:r>
            <a:r>
              <a:rPr lang="es-CL" dirty="0">
                <a:effectLst/>
                <a:ea typeface="Times New Roman" panose="02020603050405020304" pitchFamily="18" charset="0"/>
                <a:cs typeface="Rubik"/>
              </a:rPr>
              <a:t> (depende de cada Municipalidad).  El monto mínimo establecido es 1 UTM y el tope máximo son 8.000 UTM.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L" dirty="0">
                <a:effectLst/>
                <a:ea typeface="Times New Roman" panose="02020603050405020304" pitchFamily="18" charset="0"/>
                <a:cs typeface="Rubik"/>
              </a:rPr>
              <a:t>El </a:t>
            </a:r>
            <a:r>
              <a:rPr lang="es-CL" b="1" dirty="0">
                <a:solidFill>
                  <a:srgbClr val="D60093"/>
                </a:solidFill>
                <a:effectLst/>
                <a:ea typeface="Times New Roman" panose="02020603050405020304" pitchFamily="18" charset="0"/>
                <a:cs typeface="Rubik"/>
              </a:rPr>
              <a:t>Capital Propio Tributario de Enap Refinerias es negativo</a:t>
            </a:r>
            <a:r>
              <a:rPr lang="es-CL" dirty="0">
                <a:effectLst/>
                <a:ea typeface="Times New Roman" panose="02020603050405020304" pitchFamily="18" charset="0"/>
                <a:cs typeface="Rubik"/>
              </a:rPr>
              <a:t>, debido a la situación de resultados negativos de años anteriores de la empresa y las deudas  que mantiene. </a:t>
            </a:r>
            <a:endParaRPr lang="es-CL" dirty="0">
              <a:effectLst/>
              <a:ea typeface="Calibri" panose="020F0502020204030204" pitchFamily="34" charset="0"/>
              <a:cs typeface="Rubik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L" dirty="0">
                <a:effectLst/>
                <a:ea typeface="Times New Roman" panose="02020603050405020304" pitchFamily="18" charset="0"/>
                <a:cs typeface="Rubik"/>
              </a:rPr>
              <a:t>Cuando el CPT es negativo, se debe pagar el mínimo, que es 1 UTM.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CL" dirty="0">
                <a:effectLst/>
                <a:ea typeface="Times New Roman" panose="02020603050405020304" pitchFamily="18" charset="0"/>
                <a:cs typeface="Rubik"/>
              </a:rPr>
              <a:t>A partir de la mejora observada en los resultados del año anterior y </a:t>
            </a:r>
            <a:r>
              <a:rPr lang="es-CL" b="1" dirty="0">
                <a:solidFill>
                  <a:srgbClr val="D60093"/>
                </a:solidFill>
                <a:effectLst/>
                <a:ea typeface="Times New Roman" panose="02020603050405020304" pitchFamily="18" charset="0"/>
                <a:cs typeface="Rubik"/>
              </a:rPr>
              <a:t>de mantenerse los buenos resultados actuales</a:t>
            </a:r>
            <a:r>
              <a:rPr lang="es-CL" dirty="0">
                <a:effectLst/>
                <a:ea typeface="Times New Roman" panose="02020603050405020304" pitchFamily="18" charset="0"/>
                <a:cs typeface="Rubik"/>
              </a:rPr>
              <a:t>, las sucursales de Enap </a:t>
            </a:r>
            <a:r>
              <a:rPr lang="es-CL" dirty="0">
                <a:ea typeface="Times New Roman" panose="02020603050405020304" pitchFamily="18" charset="0"/>
                <a:cs typeface="Rubik"/>
              </a:rPr>
              <a:t>R</a:t>
            </a:r>
            <a:r>
              <a:rPr lang="es-CL" dirty="0">
                <a:effectLst/>
                <a:ea typeface="Times New Roman" panose="02020603050405020304" pitchFamily="18" charset="0"/>
                <a:cs typeface="Rubik"/>
              </a:rPr>
              <a:t>efinerias estiman un </a:t>
            </a:r>
            <a:r>
              <a:rPr lang="es-CL" b="1" dirty="0">
                <a:solidFill>
                  <a:srgbClr val="D60093"/>
                </a:solidFill>
                <a:effectLst/>
                <a:ea typeface="Times New Roman" panose="02020603050405020304" pitchFamily="18" charset="0"/>
                <a:cs typeface="Rubik"/>
              </a:rPr>
              <a:t>importante aumento en el valor de sus patentes</a:t>
            </a:r>
            <a:r>
              <a:rPr lang="es-CL" dirty="0">
                <a:effectLst/>
                <a:ea typeface="Times New Roman" panose="02020603050405020304" pitchFamily="18" charset="0"/>
                <a:cs typeface="Rubik"/>
              </a:rPr>
              <a:t>.</a:t>
            </a:r>
            <a:endParaRPr lang="es-CL" dirty="0">
              <a:effectLst/>
              <a:ea typeface="Calibri" panose="020F0502020204030204" pitchFamily="34" charset="0"/>
              <a:cs typeface="Rubik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dirty="0">
                <a:effectLst/>
                <a:ea typeface="Calibri" panose="020F0502020204030204" pitchFamily="34" charset="0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US" sz="1000" dirty="0">
              <a:cs typeface="Rubik Light" pitchFamily="2" charset="-79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903EA89-56B4-CD4C-BC90-95122ED03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57A33D-33BD-7246-925F-7EE081DD8DF2}"/>
              </a:ext>
            </a:extLst>
          </p:cNvPr>
          <p:cNvSpPr txBox="1">
            <a:spLocks/>
          </p:cNvSpPr>
          <p:nvPr/>
        </p:nvSpPr>
        <p:spPr>
          <a:xfrm>
            <a:off x="8612674" y="4714921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32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1" name="Rectángulo: esquinas redondeadas 31">
            <a:extLst>
              <a:ext uri="{FF2B5EF4-FFF2-40B4-BE49-F238E27FC236}">
                <a16:creationId xmlns:a16="http://schemas.microsoft.com/office/drawing/2014/main" id="{54FBD849-EEDD-44D4-9145-5D9DAFC079DC}"/>
              </a:ext>
            </a:extLst>
          </p:cNvPr>
          <p:cNvSpPr/>
          <p:nvPr/>
        </p:nvSpPr>
        <p:spPr>
          <a:xfrm>
            <a:off x="-281652" y="358984"/>
            <a:ext cx="4723137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39C713-2CC8-4B3F-B269-E82F5EF62BA4}"/>
              </a:ext>
            </a:extLst>
          </p:cNvPr>
          <p:cNvSpPr txBox="1"/>
          <p:nvPr/>
        </p:nvSpPr>
        <p:spPr>
          <a:xfrm>
            <a:off x="257175" y="402218"/>
            <a:ext cx="418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Pago de Patentes Municipales ENAP</a:t>
            </a:r>
          </a:p>
        </p:txBody>
      </p:sp>
    </p:spTree>
    <p:extLst>
      <p:ext uri="{BB962C8B-B14F-4D97-AF65-F5344CB8AC3E}">
        <p14:creationId xmlns:p14="http://schemas.microsoft.com/office/powerpoint/2010/main" val="1747680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4532D6BE-24C7-34BF-B559-9AD75538D4A5}"/>
              </a:ext>
            </a:extLst>
          </p:cNvPr>
          <p:cNvSpPr/>
          <p:nvPr/>
        </p:nvSpPr>
        <p:spPr>
          <a:xfrm>
            <a:off x="-108520" y="1995686"/>
            <a:ext cx="7373932" cy="997903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Asesoría Comunicacional QUALIZ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EB98317-EBB0-D84B-6FE4-50AC16DA9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73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7091786-5F9D-5D47-8B0D-33F1CF659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0427" t="44311"/>
          <a:stretch/>
        </p:blipFill>
        <p:spPr>
          <a:xfrm flipV="1">
            <a:off x="0" y="1505596"/>
            <a:ext cx="2791556" cy="363790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FB0D8BC2-406E-1545-A13B-A083BD0B4350}"/>
              </a:ext>
            </a:extLst>
          </p:cNvPr>
          <p:cNvSpPr txBox="1"/>
          <p:nvPr/>
        </p:nvSpPr>
        <p:spPr>
          <a:xfrm>
            <a:off x="323528" y="1131590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cs typeface="Rubik Light" pitchFamily="2" charset="-79"/>
              </a:rPr>
              <a:t>Tanto en Chile como en el mundo, grandes y medianas empresas que enfrentan </a:t>
            </a:r>
            <a:r>
              <a:rPr lang="es-US" b="1" dirty="0">
                <a:solidFill>
                  <a:srgbClr val="D60093"/>
                </a:solidFill>
                <a:cs typeface="Rubik Light" pitchFamily="2" charset="-79"/>
              </a:rPr>
              <a:t>crisis comunicacionales</a:t>
            </a:r>
            <a:r>
              <a:rPr lang="es-US" dirty="0">
                <a:cs typeface="Rubik Light" pitchFamily="2" charset="-79"/>
              </a:rPr>
              <a:t> recurren a servicios de asesorías de comunicación estratégica, especializadas en crisis.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cs typeface="Rubik Light" pitchFamily="2" charset="-79"/>
              </a:rPr>
              <a:t>Ante crisis comunicacional generada por la situación de </a:t>
            </a:r>
            <a:r>
              <a:rPr lang="es-US" dirty="0" err="1">
                <a:cs typeface="Rubik Light" pitchFamily="2" charset="-79"/>
              </a:rPr>
              <a:t>Fenatrasub</a:t>
            </a:r>
            <a:r>
              <a:rPr lang="es-US" dirty="0">
                <a:cs typeface="Rubik Light" pitchFamily="2" charset="-79"/>
              </a:rPr>
              <a:t>, ENAP decidió contratar una </a:t>
            </a:r>
            <a:r>
              <a:rPr lang="es-US" b="1" dirty="0">
                <a:solidFill>
                  <a:srgbClr val="D60093"/>
                </a:solidFill>
                <a:cs typeface="Rubik Light" pitchFamily="2" charset="-79"/>
              </a:rPr>
              <a:t>asesoría comunicacional especializada</a:t>
            </a:r>
            <a:r>
              <a:rPr lang="es-US" dirty="0">
                <a:cs typeface="Rubik Light" pitchFamily="2" charset="-79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US" dirty="0">
                <a:cs typeface="Rubik Light" pitchFamily="2" charset="-79"/>
              </a:rPr>
              <a:t>Se hizo un levantamiento de información de empresas nacionales que ofrecen este servicio y se presenta al Directorio una lista de </a:t>
            </a:r>
            <a:r>
              <a:rPr lang="es-US" b="1" dirty="0">
                <a:solidFill>
                  <a:srgbClr val="D60093"/>
                </a:solidFill>
                <a:cs typeface="Rubik Light" pitchFamily="2" charset="-79"/>
              </a:rPr>
              <a:t>4 empresas asesoras </a:t>
            </a:r>
            <a:r>
              <a:rPr lang="es-US" dirty="0">
                <a:cs typeface="Rubik Light" pitchFamily="2" charset="-79"/>
              </a:rPr>
              <a:t>(</a:t>
            </a:r>
            <a:r>
              <a:rPr lang="es-US" dirty="0" err="1">
                <a:cs typeface="Rubik Light" pitchFamily="2" charset="-79"/>
              </a:rPr>
              <a:t>Feedback</a:t>
            </a:r>
            <a:r>
              <a:rPr lang="es-US" dirty="0">
                <a:cs typeface="Rubik Light" pitchFamily="2" charset="-79"/>
              </a:rPr>
              <a:t>, </a:t>
            </a:r>
            <a:r>
              <a:rPr lang="es-US" dirty="0" err="1">
                <a:cs typeface="Rubik Light" pitchFamily="2" charset="-79"/>
              </a:rPr>
              <a:t>Qualiz</a:t>
            </a:r>
            <a:r>
              <a:rPr lang="es-US" dirty="0">
                <a:cs typeface="Rubik Light" pitchFamily="2" charset="-79"/>
              </a:rPr>
              <a:t>, Stanley, Andrés Velasco), efectuando un análisis técnico de fortalezas y debilidades de las ofertas de estas empresas.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US" dirty="0">
              <a:cs typeface="Rubik Light" pitchFamily="2" charset="-79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903EA89-56B4-CD4C-BC90-95122ED03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57A33D-33BD-7246-925F-7EE081DD8DF2}"/>
              </a:ext>
            </a:extLst>
          </p:cNvPr>
          <p:cNvSpPr txBox="1">
            <a:spLocks/>
          </p:cNvSpPr>
          <p:nvPr/>
        </p:nvSpPr>
        <p:spPr>
          <a:xfrm>
            <a:off x="8612674" y="4714921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34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1" name="Rectángulo: esquinas redondeadas 31">
            <a:extLst>
              <a:ext uri="{FF2B5EF4-FFF2-40B4-BE49-F238E27FC236}">
                <a16:creationId xmlns:a16="http://schemas.microsoft.com/office/drawing/2014/main" id="{54FBD849-EEDD-44D4-9145-5D9DAFC079DC}"/>
              </a:ext>
            </a:extLst>
          </p:cNvPr>
          <p:cNvSpPr/>
          <p:nvPr/>
        </p:nvSpPr>
        <p:spPr>
          <a:xfrm>
            <a:off x="-281652" y="358984"/>
            <a:ext cx="4723137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39C713-2CC8-4B3F-B269-E82F5EF62BA4}"/>
              </a:ext>
            </a:extLst>
          </p:cNvPr>
          <p:cNvSpPr txBox="1"/>
          <p:nvPr/>
        </p:nvSpPr>
        <p:spPr>
          <a:xfrm>
            <a:off x="257175" y="419862"/>
            <a:ext cx="33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QUALIZ</a:t>
            </a:r>
            <a:endParaRPr lang="es-CL" sz="15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9129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D7091786-5F9D-5D47-8B0D-33F1CF659A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0427" t="44311"/>
          <a:stretch/>
        </p:blipFill>
        <p:spPr>
          <a:xfrm flipV="1">
            <a:off x="0" y="1505596"/>
            <a:ext cx="2791556" cy="363790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FB0D8BC2-406E-1545-A13B-A083BD0B4350}"/>
              </a:ext>
            </a:extLst>
          </p:cNvPr>
          <p:cNvSpPr txBox="1"/>
          <p:nvPr/>
        </p:nvSpPr>
        <p:spPr>
          <a:xfrm>
            <a:off x="257175" y="1056408"/>
            <a:ext cx="85689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sz="2000" dirty="0">
                <a:cs typeface="Rubik Light" pitchFamily="2" charset="-79"/>
              </a:rPr>
              <a:t>Directorio, con fecha 12 de mayo de 2022, decide que se contrate a la empresa que presenta más oportunidades para ENAP y se concluye que es </a:t>
            </a:r>
            <a:r>
              <a:rPr lang="es-US" sz="2000" b="1" dirty="0" err="1">
                <a:solidFill>
                  <a:srgbClr val="D60093"/>
                </a:solidFill>
                <a:cs typeface="Rubik Light" pitchFamily="2" charset="-79"/>
              </a:rPr>
              <a:t>Qualiz</a:t>
            </a:r>
            <a:r>
              <a:rPr lang="es-US" sz="2000" dirty="0">
                <a:cs typeface="Rubik Light" pitchFamily="2" charset="-79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S" sz="2000" dirty="0">
              <a:cs typeface="Rubik Light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S" sz="2000" dirty="0">
                <a:cs typeface="Rubik Light" pitchFamily="2" charset="-79"/>
              </a:rPr>
              <a:t>Su labor consiste en: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US" dirty="0">
                <a:cs typeface="Rubik Light" pitchFamily="2" charset="-79"/>
              </a:rPr>
              <a:t>Diseñar </a:t>
            </a:r>
            <a:r>
              <a:rPr lang="es-ES" dirty="0">
                <a:cs typeface="Rubik Light" pitchFamily="2" charset="-79"/>
              </a:rPr>
              <a:t>una estrategia comunicacional y de relacionamiento </a:t>
            </a:r>
            <a:r>
              <a:rPr lang="es-US" dirty="0">
                <a:cs typeface="Rubik Light" pitchFamily="2" charset="-79"/>
              </a:rPr>
              <a:t>para enfrentar la crisis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US" dirty="0">
                <a:cs typeface="Rubik Light" pitchFamily="2" charset="-79"/>
              </a:rPr>
              <a:t>Alinear un relato comunicacional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dirty="0">
                <a:cs typeface="Rubik Light" pitchFamily="2" charset="-79"/>
              </a:rPr>
              <a:t>Preparación de vocerías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dirty="0">
                <a:cs typeface="Rubik Light" pitchFamily="2" charset="-79"/>
              </a:rPr>
              <a:t>Respuesta a contingencias comunicacionales;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dirty="0">
                <a:cs typeface="Rubik Light" pitchFamily="2" charset="-79"/>
              </a:rPr>
              <a:t>Monitoreo de redes sociales durante situaciones de crisis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s-ES" sz="2000" dirty="0">
              <a:cs typeface="Rubik Light" pitchFamily="2" charset="-79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2000" dirty="0">
                <a:cs typeface="Rubik Light" pitchFamily="2" charset="-79"/>
              </a:rPr>
              <a:t>La empresa </a:t>
            </a:r>
            <a:r>
              <a:rPr lang="es-ES" sz="2000" dirty="0" err="1">
                <a:cs typeface="Rubik Light" pitchFamily="2" charset="-79"/>
              </a:rPr>
              <a:t>Qualiz</a:t>
            </a:r>
            <a:r>
              <a:rPr lang="es-ES" sz="2000" dirty="0">
                <a:cs typeface="Rubik Light" pitchFamily="2" charset="-79"/>
              </a:rPr>
              <a:t> </a:t>
            </a:r>
            <a:r>
              <a:rPr lang="es-ES" sz="2000" b="1" dirty="0">
                <a:solidFill>
                  <a:srgbClr val="D60093"/>
                </a:solidFill>
                <a:cs typeface="Rubik Light" pitchFamily="2" charset="-79"/>
              </a:rPr>
              <a:t>no fue contratada para otros servicios </a:t>
            </a:r>
            <a:r>
              <a:rPr lang="es-ES" sz="2000" dirty="0">
                <a:cs typeface="Rubik Light" pitchFamily="2" charset="-79"/>
              </a:rPr>
              <a:t>o ámbitos que los descritos previamente.</a:t>
            </a:r>
            <a:endParaRPr lang="es-US" sz="2000" dirty="0">
              <a:cs typeface="Rubik Light" pitchFamily="2" charset="-79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903EA89-56B4-CD4C-BC90-95122ED03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57A33D-33BD-7246-925F-7EE081DD8DF2}"/>
              </a:ext>
            </a:extLst>
          </p:cNvPr>
          <p:cNvSpPr txBox="1">
            <a:spLocks/>
          </p:cNvSpPr>
          <p:nvPr/>
        </p:nvSpPr>
        <p:spPr>
          <a:xfrm>
            <a:off x="8612674" y="4714921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35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1" name="Rectángulo: esquinas redondeadas 31">
            <a:extLst>
              <a:ext uri="{FF2B5EF4-FFF2-40B4-BE49-F238E27FC236}">
                <a16:creationId xmlns:a16="http://schemas.microsoft.com/office/drawing/2014/main" id="{54FBD849-EEDD-44D4-9145-5D9DAFC079DC}"/>
              </a:ext>
            </a:extLst>
          </p:cNvPr>
          <p:cNvSpPr/>
          <p:nvPr/>
        </p:nvSpPr>
        <p:spPr>
          <a:xfrm>
            <a:off x="-281652" y="358984"/>
            <a:ext cx="4723137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239C713-2CC8-4B3F-B269-E82F5EF62BA4}"/>
              </a:ext>
            </a:extLst>
          </p:cNvPr>
          <p:cNvSpPr txBox="1"/>
          <p:nvPr/>
        </p:nvSpPr>
        <p:spPr>
          <a:xfrm>
            <a:off x="257175" y="419862"/>
            <a:ext cx="332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QUALIZ</a:t>
            </a:r>
            <a:endParaRPr lang="es-CL" sz="15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4508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31">
            <a:extLst>
              <a:ext uri="{FF2B5EF4-FFF2-40B4-BE49-F238E27FC236}">
                <a16:creationId xmlns:a16="http://schemas.microsoft.com/office/drawing/2014/main" id="{4532D6BE-24C7-34BF-B559-9AD75538D4A5}"/>
              </a:ext>
            </a:extLst>
          </p:cNvPr>
          <p:cNvSpPr/>
          <p:nvPr/>
        </p:nvSpPr>
        <p:spPr>
          <a:xfrm>
            <a:off x="-108520" y="1995686"/>
            <a:ext cx="7373932" cy="997903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Relación con la Contraloría General de la República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EB98317-EBB0-D84B-6FE4-50AC16DA9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6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FF175E1-A976-A948-A1BD-30E507369684}"/>
              </a:ext>
            </a:extLst>
          </p:cNvPr>
          <p:cNvSpPr/>
          <p:nvPr/>
        </p:nvSpPr>
        <p:spPr>
          <a:xfrm>
            <a:off x="3491880" y="0"/>
            <a:ext cx="565212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55FEA3-EE6B-A046-8B4E-A384D7F65137}"/>
              </a:ext>
            </a:extLst>
          </p:cNvPr>
          <p:cNvSpPr txBox="1"/>
          <p:nvPr/>
        </p:nvSpPr>
        <p:spPr>
          <a:xfrm>
            <a:off x="376529" y="1419623"/>
            <a:ext cx="3024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cs typeface="Rubik Light" pitchFamily="2" charset="-79"/>
              </a:rPr>
              <a:t>El trabajo que hemos hecho con Contraloría, ha permitido </a:t>
            </a:r>
            <a:r>
              <a:rPr lang="es-CL" sz="1600" b="1" dirty="0">
                <a:solidFill>
                  <a:srgbClr val="D60093"/>
                </a:solidFill>
                <a:cs typeface="Rubik Light" pitchFamily="2" charset="-79"/>
              </a:rPr>
              <a:t>fortalecer los mecanismos del Control Interno en ENAP</a:t>
            </a:r>
            <a:r>
              <a:rPr lang="es-CL" sz="1600" dirty="0">
                <a:cs typeface="Rubik Light" pitchFamily="2" charset="-79"/>
              </a:rPr>
              <a:t>, evaluar la eficacia de los controles existentes, reforzar políticas y procedimientos, con el objeto de velar por la probidad administrativa dentro de los procesos que ejecuta la compañía. </a:t>
            </a:r>
            <a:endParaRPr lang="es-CL" sz="1600" u="sng" dirty="0">
              <a:cs typeface="Rubik Light" pitchFamily="2" charset="-79"/>
            </a:endParaRPr>
          </a:p>
        </p:txBody>
      </p:sp>
      <p:sp>
        <p:nvSpPr>
          <p:cNvPr id="3" name="Rectángulo: esquinas redondeadas 31">
            <a:extLst>
              <a:ext uri="{FF2B5EF4-FFF2-40B4-BE49-F238E27FC236}">
                <a16:creationId xmlns:a16="http://schemas.microsoft.com/office/drawing/2014/main" id="{0F1DDF50-73A0-864C-B91E-190399E6F511}"/>
              </a:ext>
            </a:extLst>
          </p:cNvPr>
          <p:cNvSpPr/>
          <p:nvPr/>
        </p:nvSpPr>
        <p:spPr>
          <a:xfrm>
            <a:off x="-281652" y="358985"/>
            <a:ext cx="701389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FC47EF-E9CE-BB4A-B1C5-D496D37C79DF}"/>
              </a:ext>
            </a:extLst>
          </p:cNvPr>
          <p:cNvSpPr txBox="1"/>
          <p:nvPr/>
        </p:nvSpPr>
        <p:spPr>
          <a:xfrm>
            <a:off x="257175" y="419863"/>
            <a:ext cx="625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Relación con la Contraloría General de la República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96A3190-6FFC-194E-9551-0C638DD7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7F6C431-41C3-1840-B864-A286FEE6D2E3}"/>
              </a:ext>
            </a:extLst>
          </p:cNvPr>
          <p:cNvSpPr txBox="1">
            <a:spLocks/>
          </p:cNvSpPr>
          <p:nvPr/>
        </p:nvSpPr>
        <p:spPr>
          <a:xfrm>
            <a:off x="8612674" y="4714922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37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956544-94F3-AA41-A072-A5EF82BA138B}"/>
              </a:ext>
            </a:extLst>
          </p:cNvPr>
          <p:cNvSpPr txBox="1"/>
          <p:nvPr/>
        </p:nvSpPr>
        <p:spPr>
          <a:xfrm>
            <a:off x="3491880" y="968109"/>
            <a:ext cx="554410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0070C0"/>
                </a:solidFill>
                <a:cs typeface="Rubik" pitchFamily="2" charset="-79"/>
              </a:rPr>
              <a:t>Desde 2014 hasta ahora</a:t>
            </a:r>
          </a:p>
          <a:p>
            <a:endParaRPr lang="es-CL" sz="1400" dirty="0">
              <a:cs typeface="Rubik Light" pitchFamily="2" charset="-79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b="1" dirty="0">
                <a:solidFill>
                  <a:srgbClr val="D60093"/>
                </a:solidFill>
                <a:cs typeface="Rubik" pitchFamily="2" charset="-79"/>
              </a:rPr>
              <a:t>17</a:t>
            </a:r>
            <a:r>
              <a:rPr lang="es-CL" dirty="0">
                <a:cs typeface="Rubik Light" pitchFamily="2" charset="-79"/>
              </a:rPr>
              <a:t> </a:t>
            </a:r>
            <a:r>
              <a:rPr lang="es-CL" sz="1400" dirty="0">
                <a:cs typeface="Rubik Light" pitchFamily="2" charset="-79"/>
              </a:rPr>
              <a:t>informes finales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L" b="1" dirty="0">
                <a:solidFill>
                  <a:srgbClr val="D60093"/>
                </a:solidFill>
                <a:cs typeface="Rubik" pitchFamily="2" charset="-79"/>
              </a:rPr>
              <a:t>13 </a:t>
            </a:r>
            <a:r>
              <a:rPr lang="es-CL" sz="1400" dirty="0">
                <a:cs typeface="Rubik Light" pitchFamily="2" charset="-79"/>
              </a:rPr>
              <a:t>informes de seguimiento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b="1" dirty="0">
                <a:solidFill>
                  <a:srgbClr val="D60093"/>
                </a:solidFill>
                <a:cs typeface="Rubik" pitchFamily="2" charset="-79"/>
              </a:rPr>
              <a:t>217</a:t>
            </a:r>
            <a:r>
              <a:rPr lang="es-CL" b="1" dirty="0">
                <a:cs typeface="Rubik" pitchFamily="2" charset="-79"/>
              </a:rPr>
              <a:t> </a:t>
            </a:r>
            <a:r>
              <a:rPr lang="es-CL" sz="1400" dirty="0">
                <a:cs typeface="Rubik Light" pitchFamily="2" charset="-79"/>
              </a:rPr>
              <a:t>Planes de Acción se han generado (183 se encuentran ejecutados y 34 en desarrollo)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sz="1400" dirty="0">
                <a:cs typeface="Rubik Light" pitchFamily="2" charset="-79"/>
              </a:rPr>
              <a:t>Comité de Auditoría ha aprobado la ejecución de</a:t>
            </a:r>
            <a:r>
              <a:rPr lang="es-CL" b="1" dirty="0">
                <a:cs typeface="Rubik" pitchFamily="2" charset="-79"/>
              </a:rPr>
              <a:t> </a:t>
            </a:r>
            <a:r>
              <a:rPr lang="es-CL" b="1" dirty="0">
                <a:solidFill>
                  <a:srgbClr val="D60093"/>
                </a:solidFill>
                <a:cs typeface="Rubik" pitchFamily="2" charset="-79"/>
              </a:rPr>
              <a:t>330</a:t>
            </a:r>
            <a:r>
              <a:rPr lang="es-CL" b="1" dirty="0">
                <a:cs typeface="Rubik" pitchFamily="2" charset="-79"/>
              </a:rPr>
              <a:t> </a:t>
            </a:r>
            <a:r>
              <a:rPr lang="es-CL" sz="1400" dirty="0">
                <a:cs typeface="Rubik Light" pitchFamily="2" charset="-79"/>
              </a:rPr>
              <a:t>Auditorías Internas (*)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sz="1400" dirty="0">
                <a:cs typeface="Rubik Light" pitchFamily="2" charset="-79"/>
              </a:rPr>
              <a:t>A partir de esto se han generado</a:t>
            </a:r>
            <a:r>
              <a:rPr lang="es-CL" b="1" dirty="0">
                <a:cs typeface="Rubik" pitchFamily="2" charset="-79"/>
              </a:rPr>
              <a:t> </a:t>
            </a:r>
            <a:r>
              <a:rPr lang="es-CL" b="1" dirty="0">
                <a:solidFill>
                  <a:srgbClr val="D60093"/>
                </a:solidFill>
                <a:cs typeface="Rubik" pitchFamily="2" charset="-79"/>
              </a:rPr>
              <a:t>3.688</a:t>
            </a:r>
            <a:r>
              <a:rPr lang="es-CL" b="1" dirty="0">
                <a:cs typeface="Rubik" pitchFamily="2" charset="-79"/>
              </a:rPr>
              <a:t> </a:t>
            </a:r>
            <a:r>
              <a:rPr lang="es-CL" sz="1400" dirty="0">
                <a:cs typeface="Rubik Light" pitchFamily="2" charset="-79"/>
              </a:rPr>
              <a:t>Planes de Acción (</a:t>
            </a:r>
            <a:r>
              <a:rPr lang="es-CL" sz="1400" b="1" dirty="0">
                <a:solidFill>
                  <a:srgbClr val="D60093"/>
                </a:solidFill>
                <a:cs typeface="Rubik Light" pitchFamily="2" charset="-79"/>
              </a:rPr>
              <a:t>3.432 Planes se encuentran ejecutados </a:t>
            </a:r>
            <a:r>
              <a:rPr lang="es-CL" sz="1400" dirty="0">
                <a:cs typeface="Rubik Light" pitchFamily="2" charset="-79"/>
              </a:rPr>
              <a:t>y 256 Planes en desarrollo)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683787D-60D9-E74A-B035-4D8930AD8889}"/>
              </a:ext>
            </a:extLst>
          </p:cNvPr>
          <p:cNvSpPr/>
          <p:nvPr/>
        </p:nvSpPr>
        <p:spPr>
          <a:xfrm>
            <a:off x="3635896" y="438101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900" dirty="0">
                <a:solidFill>
                  <a:srgbClr val="990099"/>
                </a:solidFill>
                <a:latin typeface="Rubik Light" pitchFamily="2" charset="-79"/>
                <a:cs typeface="Rubik Light" pitchFamily="2" charset="-79"/>
              </a:rPr>
              <a:t>(*) Distribuidas entre Pago de Remuneraciones y Beneficios del Personal; Modalidades de Contratación; Administración de Contratos; Cumplimiento de Regulaciones Ambientales; Mantenciones Mayores de Instalaciones; Ejecución y Desembolso de Proyectos; Control de Inventarios; Gestión de Convenios con Comunidades, Seguridad de la Información, entre otros. </a:t>
            </a:r>
            <a:endParaRPr lang="es-CL" sz="900" u="sng" dirty="0">
              <a:solidFill>
                <a:srgbClr val="990099"/>
              </a:solidFill>
              <a:latin typeface="Rubik Light" pitchFamily="2" charset="-79"/>
              <a:cs typeface="Rubik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4187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grupo de personas posando para una foto en un pared&#10;&#10;Descripción generada automáticamente con confianza media">
            <a:extLst>
              <a:ext uri="{FF2B5EF4-FFF2-40B4-BE49-F238E27FC236}">
                <a16:creationId xmlns:a16="http://schemas.microsoft.com/office/drawing/2014/main" id="{E152C30A-A540-DE44-88D0-7F4D90C807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BEF68B-37E3-7B47-A771-E71E4AFC1B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64" y="298432"/>
            <a:ext cx="562327" cy="725603"/>
          </a:xfrm>
          <a:prstGeom prst="rect">
            <a:avLst/>
          </a:prstGeom>
        </p:spPr>
      </p:pic>
      <p:sp>
        <p:nvSpPr>
          <p:cNvPr id="12" name="Google Shape;202;p38">
            <a:extLst>
              <a:ext uri="{FF2B5EF4-FFF2-40B4-BE49-F238E27FC236}">
                <a16:creationId xmlns:a16="http://schemas.microsoft.com/office/drawing/2014/main" id="{A8EE3A2F-5016-FD44-BDD8-EA08C3C26226}"/>
              </a:ext>
            </a:extLst>
          </p:cNvPr>
          <p:cNvSpPr txBox="1"/>
          <p:nvPr/>
        </p:nvSpPr>
        <p:spPr>
          <a:xfrm>
            <a:off x="6666544" y="3513971"/>
            <a:ext cx="1735060" cy="35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r"/>
            <a:r>
              <a:rPr lang="es-CL" sz="2000" dirty="0">
                <a:solidFill>
                  <a:schemeClr val="bg1"/>
                </a:solidFill>
                <a:latin typeface="Calibri Light" panose="020F0302020204030204" pitchFamily="34" charset="0"/>
                <a:ea typeface="Rubik"/>
                <a:cs typeface="Calibri Light" panose="020F0302020204030204" pitchFamily="34" charset="0"/>
                <a:sym typeface="Rubik"/>
              </a:rPr>
              <a:t>Agosto de 2022</a:t>
            </a:r>
            <a:endParaRPr lang="es-CL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Google Shape;201;p38">
            <a:extLst>
              <a:ext uri="{FF2B5EF4-FFF2-40B4-BE49-F238E27FC236}">
                <a16:creationId xmlns:a16="http://schemas.microsoft.com/office/drawing/2014/main" id="{76C5CE48-551F-5A4D-8C11-3619A05AE86E}"/>
              </a:ext>
            </a:extLst>
          </p:cNvPr>
          <p:cNvSpPr txBox="1"/>
          <p:nvPr/>
        </p:nvSpPr>
        <p:spPr>
          <a:xfrm>
            <a:off x="6156183" y="2070319"/>
            <a:ext cx="2221648" cy="155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r"/>
            <a:r>
              <a:rPr lang="es-CL" sz="2200" b="1">
                <a:solidFill>
                  <a:schemeClr val="lt1"/>
                </a:solidFill>
                <a:latin typeface="Rubik" pitchFamily="2" charset="-79"/>
                <a:ea typeface="Rubik"/>
                <a:cs typeface="Rubik" pitchFamily="2" charset="-79"/>
                <a:sym typeface="Rubik"/>
              </a:rPr>
              <a:t>Comisión Investigadora</a:t>
            </a:r>
            <a:endParaRPr lang="es-CL" sz="2200" b="1" dirty="0">
              <a:solidFill>
                <a:schemeClr val="lt1"/>
              </a:solidFill>
              <a:latin typeface="Rubik" pitchFamily="2" charset="-79"/>
              <a:ea typeface="Rubik"/>
              <a:cs typeface="Rubik" pitchFamily="2" charset="-79"/>
              <a:sym typeface="Rubik"/>
            </a:endParaRPr>
          </a:p>
          <a:p>
            <a:pPr algn="r"/>
            <a:r>
              <a:rPr lang="es-CL" sz="5400" b="1" dirty="0">
                <a:solidFill>
                  <a:schemeClr val="lt1"/>
                </a:solidFill>
                <a:latin typeface="Rubik" pitchFamily="2" charset="-79"/>
                <a:ea typeface="Rubik"/>
                <a:cs typeface="Rubik" pitchFamily="2" charset="-79"/>
                <a:sym typeface="Rubik"/>
              </a:rPr>
              <a:t>ENAP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BF5A509-E459-054C-9418-64FEBB455B78}"/>
              </a:ext>
            </a:extLst>
          </p:cNvPr>
          <p:cNvCxnSpPr>
            <a:cxnSpLocks/>
          </p:cNvCxnSpPr>
          <p:nvPr/>
        </p:nvCxnSpPr>
        <p:spPr>
          <a:xfrm>
            <a:off x="8523187" y="2070319"/>
            <a:ext cx="2104" cy="17975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9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1">
            <a:extLst>
              <a:ext uri="{FF2B5EF4-FFF2-40B4-BE49-F238E27FC236}">
                <a16:creationId xmlns:a16="http://schemas.microsoft.com/office/drawing/2014/main" id="{3EAF7F63-715A-1946-891C-54ED78B4464A}"/>
              </a:ext>
            </a:extLst>
          </p:cNvPr>
          <p:cNvSpPr/>
          <p:nvPr/>
        </p:nvSpPr>
        <p:spPr>
          <a:xfrm>
            <a:off x="-281652" y="358985"/>
            <a:ext cx="737393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7F8DB5-1DE6-2A43-A86C-80E20699E5C1}"/>
              </a:ext>
            </a:extLst>
          </p:cNvPr>
          <p:cNvSpPr txBox="1"/>
          <p:nvPr/>
        </p:nvSpPr>
        <p:spPr>
          <a:xfrm>
            <a:off x="257175" y="419863"/>
            <a:ext cx="791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  <a:latin typeface="Rubik"/>
              </a:rPr>
              <a:t>Proyecto Incremental Área Magallanes Argentina (PIAM)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57E97B3-9FC4-E248-A271-670706B36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57D5CB0-02E8-4549-A657-E119612C2308}"/>
              </a:ext>
            </a:extLst>
          </p:cNvPr>
          <p:cNvSpPr txBox="1">
            <a:spLocks/>
          </p:cNvSpPr>
          <p:nvPr/>
        </p:nvSpPr>
        <p:spPr>
          <a:xfrm>
            <a:off x="8612674" y="4714922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4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4594B2-F644-47A6-825F-0BF825812571}"/>
              </a:ext>
            </a:extLst>
          </p:cNvPr>
          <p:cNvSpPr txBox="1"/>
          <p:nvPr/>
        </p:nvSpPr>
        <p:spPr>
          <a:xfrm>
            <a:off x="116377" y="871944"/>
            <a:ext cx="8911246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El proyecto PIAM </a:t>
            </a:r>
            <a:r>
              <a:rPr lang="es-CL" sz="1600" dirty="0">
                <a:solidFill>
                  <a:prstClr val="black"/>
                </a:solidFill>
              </a:rPr>
              <a:t>consiste en un proyecto de ingeniería que ha permitido incrementar la producción de gas y petróleo en un </a:t>
            </a:r>
            <a:r>
              <a:rPr lang="es-CL" b="1" dirty="0">
                <a:solidFill>
                  <a:srgbClr val="D60093"/>
                </a:solidFill>
              </a:rPr>
              <a:t>60%</a:t>
            </a:r>
            <a:r>
              <a:rPr lang="es-CL" sz="1600" dirty="0">
                <a:solidFill>
                  <a:prstClr val="black"/>
                </a:solidFill>
              </a:rPr>
              <a:t>, en Bloque operado por ENAP y en sociedad con YPF, </a:t>
            </a:r>
            <a:r>
              <a:rPr lang="es-ES" sz="1600" dirty="0">
                <a:solidFill>
                  <a:prstClr val="black"/>
                </a:solidFill>
              </a:rPr>
              <a:t>en el Área Magallanes - Cuenca Austral Argentina</a:t>
            </a:r>
            <a:r>
              <a:rPr lang="es-CL" sz="1600" dirty="0">
                <a:solidFill>
                  <a:prstClr val="black"/>
                </a:solidFill>
              </a:rPr>
              <a:t>. 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prstClr val="black"/>
                </a:solidFill>
              </a:rPr>
              <a:t>Considera construcción de un </a:t>
            </a:r>
            <a:r>
              <a:rPr lang="es-ES" sz="1600" b="1" dirty="0">
                <a:solidFill>
                  <a:srgbClr val="D60093"/>
                </a:solidFill>
              </a:rPr>
              <a:t>nuevo gasoducto submarino, estación de compresión y una nueva planta </a:t>
            </a:r>
            <a:r>
              <a:rPr lang="es-CL" sz="1600" b="1" dirty="0">
                <a:solidFill>
                  <a:srgbClr val="D60093"/>
                </a:solidFill>
              </a:rPr>
              <a:t>de procesamiento</a:t>
            </a:r>
            <a:r>
              <a:rPr lang="es-CL" sz="1600" dirty="0">
                <a:solidFill>
                  <a:prstClr val="black"/>
                </a:solidFill>
              </a:rPr>
              <a:t>, por un monto inicial total de </a:t>
            </a:r>
            <a:r>
              <a:rPr lang="es-CL" sz="1600" b="1" dirty="0">
                <a:solidFill>
                  <a:srgbClr val="D60093"/>
                </a:solidFill>
              </a:rPr>
              <a:t>US$339 millones</a:t>
            </a:r>
            <a:r>
              <a:rPr lang="es-CL" sz="1600" dirty="0">
                <a:solidFill>
                  <a:prstClr val="black"/>
                </a:solidFill>
              </a:rPr>
              <a:t>.  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prstClr val="black"/>
                </a:solidFill>
              </a:rPr>
              <a:t>Monto final del proyecto fue de </a:t>
            </a:r>
            <a:r>
              <a:rPr lang="es-CL" sz="1600" b="1" dirty="0">
                <a:solidFill>
                  <a:srgbClr val="D60093"/>
                </a:solidFill>
              </a:rPr>
              <a:t>US$328 millones, es decir sin perdida patrimonial para ENAP</a:t>
            </a:r>
            <a:r>
              <a:rPr lang="es-CL" sz="1600" dirty="0">
                <a:solidFill>
                  <a:prstClr val="black"/>
                </a:solidFill>
              </a:rPr>
              <a:t>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 sociedad está constituida bajo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ea typeface="+mn-ea"/>
                <a:cs typeface="+mn-cs"/>
              </a:rPr>
              <a:t>un contrato de </a:t>
            </a:r>
            <a:r>
              <a:rPr lang="es-CL" sz="1600" b="1" dirty="0">
                <a:solidFill>
                  <a:srgbClr val="D60093"/>
                </a:solidFill>
              </a:rPr>
              <a:t>asociación (UTE) 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 50% participación de ENAP y 50% YPF. </a:t>
            </a:r>
            <a:r>
              <a:rPr lang="es-CL" sz="1600" b="1" dirty="0">
                <a:solidFill>
                  <a:prstClr val="black"/>
                </a:solidFill>
              </a:rPr>
              <a:t>UTE: </a:t>
            </a:r>
            <a:r>
              <a:rPr lang="es-CL" sz="1600" dirty="0">
                <a:solidFill>
                  <a:prstClr val="black"/>
                </a:solidFill>
              </a:rPr>
              <a:t>Forma de contrato comúnmente utilizada en diversas industrias (JVA) y en el caso de Argentina, se denomina UTE (Unión Transitoria de Empresas).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prstClr val="black"/>
                </a:solidFill>
              </a:rPr>
              <a:t>El proyecto comienza su construcción en Abril 2016 (aprobado por Directorio ENAP y Ministerios de Energía, Desarrollo Social y Hacienda en 2015).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sz="1600" dirty="0">
                <a:solidFill>
                  <a:prstClr val="black"/>
                </a:solidFill>
              </a:rPr>
              <a:t>La ingeniería y construcción del proyecto fue adjudicada a la empresa Techint (Empresa italiano-argentina especialista en el rubro y con presencia a nivel mundial).</a:t>
            </a: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97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1">
            <a:extLst>
              <a:ext uri="{FF2B5EF4-FFF2-40B4-BE49-F238E27FC236}">
                <a16:creationId xmlns:a16="http://schemas.microsoft.com/office/drawing/2014/main" id="{3EAF7F63-715A-1946-891C-54ED78B4464A}"/>
              </a:ext>
            </a:extLst>
          </p:cNvPr>
          <p:cNvSpPr/>
          <p:nvPr/>
        </p:nvSpPr>
        <p:spPr>
          <a:xfrm>
            <a:off x="-281652" y="358985"/>
            <a:ext cx="737393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7F8DB5-1DE6-2A43-A86C-80E20699E5C1}"/>
              </a:ext>
            </a:extLst>
          </p:cNvPr>
          <p:cNvSpPr txBox="1"/>
          <p:nvPr/>
        </p:nvSpPr>
        <p:spPr>
          <a:xfrm>
            <a:off x="257175" y="419863"/>
            <a:ext cx="791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  <a:latin typeface="Rubik"/>
              </a:rPr>
              <a:t>Proyecto Incremental Área Magallanes Argentina (PIAM)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57E97B3-9FC4-E248-A271-670706B36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57D5CB0-02E8-4549-A657-E119612C2308}"/>
              </a:ext>
            </a:extLst>
          </p:cNvPr>
          <p:cNvSpPr txBox="1">
            <a:spLocks/>
          </p:cNvSpPr>
          <p:nvPr/>
        </p:nvSpPr>
        <p:spPr>
          <a:xfrm>
            <a:off x="8612674" y="4714922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5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pic>
        <p:nvPicPr>
          <p:cNvPr id="3" name="Imagen 2" descr="Imagen que contiene exterior, camioneta, edificio, camión&#10;&#10;Descripción generada automáticamente">
            <a:extLst>
              <a:ext uri="{FF2B5EF4-FFF2-40B4-BE49-F238E27FC236}">
                <a16:creationId xmlns:a16="http://schemas.microsoft.com/office/drawing/2014/main" id="{854654A4-91AD-49C5-AF6C-23E8295D55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30" y="2859782"/>
            <a:ext cx="4295969" cy="2283718"/>
          </a:xfrm>
          <a:prstGeom prst="rect">
            <a:avLst/>
          </a:prstGeom>
        </p:spPr>
      </p:pic>
      <p:pic>
        <p:nvPicPr>
          <p:cNvPr id="12" name="Imagen 11" descr="Un grupo de personas en una playa junto a una carretera&#10;&#10;Descripción generada automáticamente con confianza media">
            <a:extLst>
              <a:ext uri="{FF2B5EF4-FFF2-40B4-BE49-F238E27FC236}">
                <a16:creationId xmlns:a16="http://schemas.microsoft.com/office/drawing/2014/main" id="{8F87F305-40E7-46BC-A376-2DD868388E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394097"/>
            <a:ext cx="5316590" cy="2931369"/>
          </a:xfrm>
          <a:prstGeom prst="rect">
            <a:avLst/>
          </a:prstGeom>
        </p:spPr>
      </p:pic>
      <p:pic>
        <p:nvPicPr>
          <p:cNvPr id="15" name="Imagen 14" descr="Grúa de construcción&#10;&#10;Descripción generada automáticamente con confianza baja">
            <a:extLst>
              <a:ext uri="{FF2B5EF4-FFF2-40B4-BE49-F238E27FC236}">
                <a16:creationId xmlns:a16="http://schemas.microsoft.com/office/drawing/2014/main" id="{643A1FFC-AF79-4B7E-98A7-064B62EE7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11" y="818035"/>
            <a:ext cx="4314089" cy="225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8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1">
            <a:extLst>
              <a:ext uri="{FF2B5EF4-FFF2-40B4-BE49-F238E27FC236}">
                <a16:creationId xmlns:a16="http://schemas.microsoft.com/office/drawing/2014/main" id="{3EAF7F63-715A-1946-891C-54ED78B4464A}"/>
              </a:ext>
            </a:extLst>
          </p:cNvPr>
          <p:cNvSpPr/>
          <p:nvPr/>
        </p:nvSpPr>
        <p:spPr>
          <a:xfrm>
            <a:off x="-281652" y="358985"/>
            <a:ext cx="737393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7F8DB5-1DE6-2A43-A86C-80E20699E5C1}"/>
              </a:ext>
            </a:extLst>
          </p:cNvPr>
          <p:cNvSpPr txBox="1"/>
          <p:nvPr/>
        </p:nvSpPr>
        <p:spPr>
          <a:xfrm>
            <a:off x="257175" y="419863"/>
            <a:ext cx="791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  <a:latin typeface="Rubik"/>
              </a:rPr>
              <a:t>Proyecto Incremental Área Magallanes Argentina (PIAM)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57E97B3-9FC4-E248-A271-670706B3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57D5CB0-02E8-4549-A657-E119612C2308}"/>
              </a:ext>
            </a:extLst>
          </p:cNvPr>
          <p:cNvSpPr txBox="1">
            <a:spLocks/>
          </p:cNvSpPr>
          <p:nvPr/>
        </p:nvSpPr>
        <p:spPr>
          <a:xfrm>
            <a:off x="8612674" y="4714922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6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528860-238B-4EF2-BE2B-992F65750432}"/>
              </a:ext>
            </a:extLst>
          </p:cNvPr>
          <p:cNvSpPr txBox="1"/>
          <p:nvPr/>
        </p:nvSpPr>
        <p:spPr>
          <a:xfrm>
            <a:off x="58616" y="1131590"/>
            <a:ext cx="89112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dirty="0"/>
              <a:t>ENAP, a través de su Gerencia de Auditoría Interna, que es independiente de la Administración, desarrolla anualmente planes de auditoría, que son posteriormente reportados a un </a:t>
            </a:r>
            <a:r>
              <a:rPr lang="es-ES" dirty="0"/>
              <a:t>Comité de Auditoría de ENAP y la Administración</a:t>
            </a:r>
            <a:r>
              <a:rPr lang="es-CL" dirty="0"/>
              <a:t>.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dirty="0"/>
              <a:t>A fines de 2016, en un </a:t>
            </a:r>
            <a:r>
              <a:rPr lang="es-CL" b="1" dirty="0">
                <a:solidFill>
                  <a:srgbClr val="D60093"/>
                </a:solidFill>
              </a:rPr>
              <a:t>proceso regular de Auditoría Interna de ENAP </a:t>
            </a:r>
            <a:r>
              <a:rPr lang="es-CL" dirty="0"/>
              <a:t>en su filial en Argentina, arrojó los siguientes hallazgos: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prstClr val="black"/>
                </a:solidFill>
              </a:rPr>
              <a:t>Homologación de ofertas deficientes.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prstClr val="black"/>
                </a:solidFill>
              </a:rPr>
              <a:t>Carencia de documento de evaluaciones finales y falta de cláusulas de conflicto de interés en contratos.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prstClr val="black"/>
                </a:solidFill>
              </a:rPr>
              <a:t>Procedimiento de gestión diferente al de filiales.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prstClr val="black"/>
                </a:solidFill>
              </a:rPr>
              <a:t>Potenciales conflictos de interés en procesos de evaluación de ofertas.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A partir de los hallazgos, se adoptaron </a:t>
            </a:r>
            <a:r>
              <a:rPr lang="es-CL" b="1" dirty="0">
                <a:solidFill>
                  <a:srgbClr val="D60093"/>
                </a:solidFill>
              </a:rPr>
              <a:t>medidas de control internos </a:t>
            </a:r>
            <a:r>
              <a:rPr lang="es-CL" dirty="0"/>
              <a:t>con objeto de subsanar los hallazgos.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CL" dirty="0">
              <a:solidFill>
                <a:prstClr val="black"/>
              </a:solidFill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0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1">
            <a:extLst>
              <a:ext uri="{FF2B5EF4-FFF2-40B4-BE49-F238E27FC236}">
                <a16:creationId xmlns:a16="http://schemas.microsoft.com/office/drawing/2014/main" id="{3EAF7F63-715A-1946-891C-54ED78B4464A}"/>
              </a:ext>
            </a:extLst>
          </p:cNvPr>
          <p:cNvSpPr/>
          <p:nvPr/>
        </p:nvSpPr>
        <p:spPr>
          <a:xfrm>
            <a:off x="-281652" y="358985"/>
            <a:ext cx="737393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7F8DB5-1DE6-2A43-A86C-80E20699E5C1}"/>
              </a:ext>
            </a:extLst>
          </p:cNvPr>
          <p:cNvSpPr txBox="1"/>
          <p:nvPr/>
        </p:nvSpPr>
        <p:spPr>
          <a:xfrm>
            <a:off x="257175" y="419863"/>
            <a:ext cx="791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  <a:latin typeface="Rubik"/>
              </a:rPr>
              <a:t>Proyecto Incremental Área Magallanes Argentina (PIAM)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57E97B3-9FC4-E248-A271-670706B3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57D5CB0-02E8-4549-A657-E119612C2308}"/>
              </a:ext>
            </a:extLst>
          </p:cNvPr>
          <p:cNvSpPr txBox="1">
            <a:spLocks/>
          </p:cNvSpPr>
          <p:nvPr/>
        </p:nvSpPr>
        <p:spPr>
          <a:xfrm>
            <a:off x="8612674" y="4714922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7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528860-238B-4EF2-BE2B-992F65750432}"/>
              </a:ext>
            </a:extLst>
          </p:cNvPr>
          <p:cNvSpPr txBox="1"/>
          <p:nvPr/>
        </p:nvSpPr>
        <p:spPr>
          <a:xfrm>
            <a:off x="66414" y="915566"/>
            <a:ext cx="8911246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En </a:t>
            </a:r>
            <a:r>
              <a:rPr lang="es-CL" dirty="0">
                <a:latin typeface="Calibri" panose="020F0502020204030204"/>
              </a:rPr>
              <a:t>2017, se realiza </a:t>
            </a:r>
            <a:r>
              <a:rPr lang="es-ES" b="1" dirty="0">
                <a:solidFill>
                  <a:srgbClr val="D60093"/>
                </a:solidFill>
                <a:latin typeface="Calibri" panose="020F0502020204030204"/>
              </a:rPr>
              <a:t>otra Auditoría Interna de ENAP </a:t>
            </a:r>
            <a:r>
              <a:rPr lang="es-ES" dirty="0">
                <a:latin typeface="Calibri" panose="020F0502020204030204"/>
              </a:rPr>
              <a:t>a la suscripción, administración del contrato EPC suscrito con TECHINT y a la ejecución del proyecto, la que arrojó los siguientes </a:t>
            </a: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Incumplimiento de proveedores en plazos de entrega.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Deficiencias en la evaluación de retrasos por contingencias.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Diferencias en montos aprobados por el directorio y lo estipulado en el contrato.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Pagos de servicios contratados por subcontratos y estructura </a:t>
            </a:r>
            <a:r>
              <a:rPr lang="es-CL" sz="1600" dirty="0" err="1">
                <a:solidFill>
                  <a:prstClr val="black"/>
                </a:solidFill>
                <a:latin typeface="Calibri" panose="020F0502020204030204"/>
              </a:rPr>
              <a:t>itemizada</a:t>
            </a: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 de costos utilizada para adjudicar el contrato.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Anticipos financieros no ajustados a los contratos.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s-CL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latin typeface="Calibri" panose="020F0502020204030204"/>
              </a:rPr>
              <a:t>Nuevamente se adoptaron </a:t>
            </a:r>
            <a:r>
              <a:rPr lang="es-CL" b="1" dirty="0">
                <a:solidFill>
                  <a:srgbClr val="D60093"/>
                </a:solidFill>
                <a:latin typeface="Calibri" panose="020F0502020204030204"/>
              </a:rPr>
              <a:t>medidas con objeto de subsanar los hallazgos</a:t>
            </a:r>
            <a:r>
              <a:rPr lang="es-CL" dirty="0">
                <a:latin typeface="Calibri" panose="020F0502020204030204"/>
              </a:rPr>
              <a:t>. Estos fueron presentados al Comité de Auditoría de ENAP en 2018.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s-CL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320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1">
            <a:extLst>
              <a:ext uri="{FF2B5EF4-FFF2-40B4-BE49-F238E27FC236}">
                <a16:creationId xmlns:a16="http://schemas.microsoft.com/office/drawing/2014/main" id="{3EAF7F63-715A-1946-891C-54ED78B4464A}"/>
              </a:ext>
            </a:extLst>
          </p:cNvPr>
          <p:cNvSpPr/>
          <p:nvPr/>
        </p:nvSpPr>
        <p:spPr>
          <a:xfrm>
            <a:off x="-281652" y="358985"/>
            <a:ext cx="737393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7F8DB5-1DE6-2A43-A86C-80E20699E5C1}"/>
              </a:ext>
            </a:extLst>
          </p:cNvPr>
          <p:cNvSpPr txBox="1"/>
          <p:nvPr/>
        </p:nvSpPr>
        <p:spPr>
          <a:xfrm>
            <a:off x="257175" y="419863"/>
            <a:ext cx="791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  <a:latin typeface="Rubik"/>
              </a:rPr>
              <a:t>Proyecto Incremental Área Magallanes Argentina (PIAM)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57E97B3-9FC4-E248-A271-670706B3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57D5CB0-02E8-4549-A657-E119612C2308}"/>
              </a:ext>
            </a:extLst>
          </p:cNvPr>
          <p:cNvSpPr txBox="1">
            <a:spLocks/>
          </p:cNvSpPr>
          <p:nvPr/>
        </p:nvSpPr>
        <p:spPr>
          <a:xfrm>
            <a:off x="8612674" y="4714922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8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528860-238B-4EF2-BE2B-992F65750432}"/>
              </a:ext>
            </a:extLst>
          </p:cNvPr>
          <p:cNvSpPr txBox="1"/>
          <p:nvPr/>
        </p:nvSpPr>
        <p:spPr>
          <a:xfrm>
            <a:off x="58616" y="1131590"/>
            <a:ext cx="8911246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s-CL" sz="2000" dirty="0">
                <a:latin typeface="Calibri" panose="020F0502020204030204"/>
              </a:rPr>
              <a:t>En 2018, como </a:t>
            </a:r>
            <a:r>
              <a:rPr lang="es-CL" sz="2000" b="1" dirty="0">
                <a:solidFill>
                  <a:srgbClr val="D60093"/>
                </a:solidFill>
                <a:latin typeface="Calibri" panose="020F0502020204030204"/>
              </a:rPr>
              <a:t>parte de su proceso regular, la Contraloría General de la Republica (CGR) comenzó una auditoría, </a:t>
            </a:r>
            <a:r>
              <a:rPr lang="es-CL" sz="2000" dirty="0">
                <a:latin typeface="Calibri" panose="020F0502020204030204"/>
              </a:rPr>
              <a:t>que  tuvo como finalidad la revisión del proceso de control efectuado por ENAP a la cartera de proyectos de inversión de la filial ENAP Sipetrol Argentina, particularmente al Proyecto Incremental Área Magallanes (“PIAM”).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s-CL" sz="1000" dirty="0">
              <a:latin typeface="Calibri" panose="020F0502020204030204"/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s-CL" sz="2000" dirty="0">
                <a:solidFill>
                  <a:prstClr val="black"/>
                </a:solidFill>
              </a:rPr>
              <a:t>En Junio 2019, el Directorio de ENAP adjudica a KPMG (una de las cuatro auditoras más grande del mundo), para </a:t>
            </a:r>
            <a:r>
              <a:rPr lang="es-CL" sz="2000" b="1" dirty="0">
                <a:solidFill>
                  <a:srgbClr val="D60093"/>
                </a:solidFill>
              </a:rPr>
              <a:t>auditar y revisar el proceso de licitación de PIAM realizado en 2015</a:t>
            </a:r>
            <a:r>
              <a:rPr lang="es-CL" sz="2000" dirty="0">
                <a:solidFill>
                  <a:prstClr val="black"/>
                </a:solidFill>
              </a:rPr>
              <a:t>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s-CL" sz="2000" dirty="0">
              <a:latin typeface="Calibri" panose="020F0502020204030204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CL" sz="2000" b="1" dirty="0">
              <a:solidFill>
                <a:srgbClr val="D60093"/>
              </a:solidFill>
              <a:latin typeface="Calibri" panose="020F0502020204030204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CL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6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1">
            <a:extLst>
              <a:ext uri="{FF2B5EF4-FFF2-40B4-BE49-F238E27FC236}">
                <a16:creationId xmlns:a16="http://schemas.microsoft.com/office/drawing/2014/main" id="{3EAF7F63-715A-1946-891C-54ED78B4464A}"/>
              </a:ext>
            </a:extLst>
          </p:cNvPr>
          <p:cNvSpPr/>
          <p:nvPr/>
        </p:nvSpPr>
        <p:spPr>
          <a:xfrm>
            <a:off x="-281652" y="358985"/>
            <a:ext cx="7373932" cy="421839"/>
          </a:xfrm>
          <a:prstGeom prst="roundRect">
            <a:avLst>
              <a:gd name="adj" fmla="val 50000"/>
            </a:avLst>
          </a:prstGeom>
          <a:solidFill>
            <a:srgbClr val="024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7F8DB5-1DE6-2A43-A86C-80E20699E5C1}"/>
              </a:ext>
            </a:extLst>
          </p:cNvPr>
          <p:cNvSpPr txBox="1"/>
          <p:nvPr/>
        </p:nvSpPr>
        <p:spPr>
          <a:xfrm>
            <a:off x="257175" y="419863"/>
            <a:ext cx="791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bg1"/>
                </a:solidFill>
                <a:latin typeface="Rubik"/>
              </a:rPr>
              <a:t>Proyecto Incremental Área Magallanes Argentina (PIAM)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57E97B3-9FC4-E248-A271-670706B3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2674" y="4623802"/>
            <a:ext cx="357188" cy="35718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57D5CB0-02E8-4549-A657-E119612C2308}"/>
              </a:ext>
            </a:extLst>
          </p:cNvPr>
          <p:cNvSpPr txBox="1">
            <a:spLocks/>
          </p:cNvSpPr>
          <p:nvPr/>
        </p:nvSpPr>
        <p:spPr>
          <a:xfrm>
            <a:off x="8612674" y="4714922"/>
            <a:ext cx="357188" cy="1888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L"/>
            </a:defPPr>
            <a:lvl1pPr marL="0" algn="ctr" defTabSz="1828709" rtl="0" eaLnBrk="1" latinLnBrk="0" hangingPunct="1">
              <a:defRPr lang="es-ES_tradnl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CF073-67EF-C944-A440-82173881618A}" type="slidenum">
              <a:rPr lang="es-CL" sz="675">
                <a:solidFill>
                  <a:schemeClr val="tx1"/>
                </a:solidFill>
                <a:latin typeface="Rubik Light" pitchFamily="2" charset="-79"/>
                <a:cs typeface="Rubik Light" pitchFamily="2" charset="-79"/>
              </a:rPr>
              <a:pPr/>
              <a:t>9</a:t>
            </a:fld>
            <a:endParaRPr lang="es-CL" sz="675">
              <a:solidFill>
                <a:schemeClr val="tx1"/>
              </a:solidFill>
              <a:latin typeface="Rubik Light" pitchFamily="2" charset="-79"/>
              <a:cs typeface="Rubik Light" pitchFamily="2" charset="-79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528860-238B-4EF2-BE2B-992F65750432}"/>
              </a:ext>
            </a:extLst>
          </p:cNvPr>
          <p:cNvSpPr txBox="1"/>
          <p:nvPr/>
        </p:nvSpPr>
        <p:spPr>
          <a:xfrm>
            <a:off x="66282" y="915566"/>
            <a:ext cx="8911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L" dirty="0"/>
              <a:t>En agosto 2019, el </a:t>
            </a:r>
            <a:r>
              <a:rPr lang="es-CL" b="1" dirty="0">
                <a:solidFill>
                  <a:srgbClr val="D60093"/>
                </a:solidFill>
              </a:rPr>
              <a:t>informe final de la auditoría de la CGR concluyó que los controles sobre los gastos del proyecto PIAM fueron deficientes </a:t>
            </a:r>
            <a:r>
              <a:rPr lang="es-CL" dirty="0"/>
              <a:t>y ordenó realizar una investigación acerca de los siguientes hechos: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sz="1600" b="1" dirty="0">
                <a:solidFill>
                  <a:prstClr val="black"/>
                </a:solidFill>
              </a:rPr>
              <a:t>“</a:t>
            </a:r>
            <a:r>
              <a:rPr lang="es-CL" sz="1600" b="1" dirty="0">
                <a:solidFill>
                  <a:srgbClr val="D60093"/>
                </a:solidFill>
              </a:rPr>
              <a:t>Deficiencia en el control del proyecto PIAM</a:t>
            </a:r>
            <a:r>
              <a:rPr lang="es-CL" sz="1600" dirty="0">
                <a:solidFill>
                  <a:prstClr val="black"/>
                </a:solidFill>
              </a:rPr>
              <a:t>”, indicó eventuales irregularidades y deficiencias de control sobre el proceso de adjudicación y contratación.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sz="1600" b="1" i="1" dirty="0">
                <a:solidFill>
                  <a:srgbClr val="242424"/>
                </a:solidFill>
                <a:effectLst/>
              </a:rPr>
              <a:t>“</a:t>
            </a:r>
            <a:r>
              <a:rPr lang="es-CL" sz="1600" b="1" dirty="0">
                <a:solidFill>
                  <a:srgbClr val="D60093"/>
                </a:solidFill>
                <a:effectLst/>
              </a:rPr>
              <a:t>Omisión de controles contemplados en la normativa corporativa de ENAP respecto del proyecto PIAM</a:t>
            </a:r>
            <a:r>
              <a:rPr lang="es-CL" sz="1600" b="1" i="1" dirty="0">
                <a:solidFill>
                  <a:srgbClr val="242424"/>
                </a:solidFill>
                <a:effectLst/>
              </a:rPr>
              <a:t>”</a:t>
            </a:r>
            <a:r>
              <a:rPr lang="es-CL" sz="1600" dirty="0">
                <a:solidFill>
                  <a:srgbClr val="242424"/>
                </a:solidFill>
                <a:effectLst/>
              </a:rPr>
              <a:t>, en la cual ENAP no habría velado por el cumplimiento de las políticas de control (rangos de aprobación). </a:t>
            </a:r>
            <a:r>
              <a:rPr lang="es-CL" sz="1600" dirty="0">
                <a:solidFill>
                  <a:srgbClr val="242424"/>
                </a:solidFill>
              </a:rPr>
              <a:t>Esto dado que el contrato de operación conjunta (o UTE) establecía instancia de aprobación diferentes a las contenidas en las normativa interna de ENAP.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s-CL" sz="1600" dirty="0">
              <a:solidFill>
                <a:srgbClr val="242424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CL" dirty="0"/>
              <a:t>El informe también planteaba </a:t>
            </a:r>
            <a:r>
              <a:rPr lang="es-CL" b="1" dirty="0">
                <a:solidFill>
                  <a:srgbClr val="D60093"/>
                </a:solidFill>
              </a:rPr>
              <a:t>eventuales deficiencias en los controles de seguimiento de avance físico y financiero del proyecto</a:t>
            </a:r>
            <a:r>
              <a:rPr lang="es-CL" dirty="0"/>
              <a:t>, por falta de documentos y problemas de registros en sistemas informáticos de ENAP.</a:t>
            </a: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358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46D7995BB744C9CDD861841A988A0" ma:contentTypeVersion="14" ma:contentTypeDescription="Create a new document." ma:contentTypeScope="" ma:versionID="345561dccec0c467d540e4e2281b9b9c">
  <xsd:schema xmlns:xsd="http://www.w3.org/2001/XMLSchema" xmlns:xs="http://www.w3.org/2001/XMLSchema" xmlns:p="http://schemas.microsoft.com/office/2006/metadata/properties" xmlns:ns3="6dc9bb74-1824-4f59-9bd2-d39a68883369" xmlns:ns4="f3d1d257-9f91-44ad-a26b-0193ee4bc19b" targetNamespace="http://schemas.microsoft.com/office/2006/metadata/properties" ma:root="true" ma:fieldsID="f1485cdbf5f7a23340266f744b906567" ns3:_="" ns4:_="">
    <xsd:import namespace="6dc9bb74-1824-4f59-9bd2-d39a68883369"/>
    <xsd:import namespace="f3d1d257-9f91-44ad-a26b-0193ee4bc1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9bb74-1824-4f59-9bd2-d39a688833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1d257-9f91-44ad-a26b-0193ee4bc1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64C053-616D-461A-BC57-3E8EF1196F4D}">
  <ds:schemaRefs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6dc9bb74-1824-4f59-9bd2-d39a68883369"/>
    <ds:schemaRef ds:uri="http://schemas.microsoft.com/office/infopath/2007/PartnerControls"/>
    <ds:schemaRef ds:uri="f3d1d257-9f91-44ad-a26b-0193ee4bc19b"/>
  </ds:schemaRefs>
</ds:datastoreItem>
</file>

<file path=customXml/itemProps2.xml><?xml version="1.0" encoding="utf-8"?>
<ds:datastoreItem xmlns:ds="http://schemas.openxmlformats.org/officeDocument/2006/customXml" ds:itemID="{AD2868F4-5A6A-431E-B174-EBB3BC90CA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CAFC9-74EF-40E2-A122-4A61EE7EC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9bb74-1824-4f59-9bd2-d39a68883369"/>
    <ds:schemaRef ds:uri="f3d1d257-9f91-44ad-a26b-0193ee4bc1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6757</TotalTime>
  <Words>3277</Words>
  <Application>Microsoft Office PowerPoint</Application>
  <PresentationFormat>Presentación en pantalla (16:9)</PresentationFormat>
  <Paragraphs>291</Paragraphs>
  <Slides>38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-apple-system</vt:lpstr>
      <vt:lpstr>Arial</vt:lpstr>
      <vt:lpstr>Calibri</vt:lpstr>
      <vt:lpstr>Calibri Light</vt:lpstr>
      <vt:lpstr>Rubik</vt:lpstr>
      <vt:lpstr>Rubik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Bittner Torrejón</dc:creator>
  <cp:lastModifiedBy>Silvia Rivas Mena</cp:lastModifiedBy>
  <cp:revision>841</cp:revision>
  <cp:lastPrinted>2022-08-23T15:17:20Z</cp:lastPrinted>
  <dcterms:created xsi:type="dcterms:W3CDTF">2018-08-07T21:57:21Z</dcterms:created>
  <dcterms:modified xsi:type="dcterms:W3CDTF">2022-08-29T12:57:41Z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0x01010047B46D7995BB744C9CDD861841A988A0</vt:lpwstr>
  </property>
</Properties>
</file>