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Montserrat" panose="00000500000000000000" pitchFamily="2" charset="0"/>
      <p:regular r:id="rId12"/>
      <p:bold r:id="rId13"/>
      <p:italic r:id="rId14"/>
      <p:boldItalic r:id="rId15"/>
    </p:embeddedFont>
    <p:embeddedFont>
      <p:font typeface="Montserrat Light" panose="00000400000000000000" pitchFamily="2" charset="0"/>
      <p:regular r:id="rId16"/>
      <p:bold r:id="rId17"/>
      <p:italic r:id="rId18"/>
      <p:boldItalic r:id="rId19"/>
    </p:embeddedFont>
    <p:embeddedFont>
      <p:font typeface="Montserrat Medium" panose="020F0502020204030204"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3">
          <p15:clr>
            <a:srgbClr val="747775"/>
          </p15:clr>
        </p15:guide>
        <p15:guide id="2" orient="horz" pos="233">
          <p15:clr>
            <a:srgbClr val="747775"/>
          </p15:clr>
        </p15:guide>
        <p15:guide id="3" orient="horz" pos="3036">
          <p15:clr>
            <a:srgbClr val="747775"/>
          </p15:clr>
        </p15:guide>
        <p15:guide id="4" pos="216">
          <p15:clr>
            <a:srgbClr val="747775"/>
          </p15:clr>
        </p15:guide>
        <p15:guide id="5" pos="2608">
          <p15:clr>
            <a:srgbClr val="747775"/>
          </p15:clr>
        </p15:guide>
        <p15:guide id="6" pos="31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6" y="72"/>
      </p:cViewPr>
      <p:guideLst>
        <p:guide pos="383"/>
        <p:guide orient="horz" pos="233"/>
        <p:guide orient="horz" pos="3036"/>
        <p:guide pos="216"/>
        <p:guide pos="2608"/>
        <p:guide pos="3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31d019abb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31d019abb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31d019abb6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1d019abb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39c6507a2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39c6507a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2a85c8244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32a85c8244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32a85c8244_1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32a85c8244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32a85c8244_1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32a85c8244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32a85c8244_1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32a85c8244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32a85c8244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32a85c8244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32a85c8244_1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32a85c8244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343125" y="370350"/>
            <a:ext cx="3797852" cy="4449300"/>
          </a:xfrm>
          <a:prstGeom prst="rect">
            <a:avLst/>
          </a:prstGeom>
          <a:noFill/>
          <a:ln>
            <a:noFill/>
          </a:ln>
        </p:spPr>
      </p:pic>
      <p:sp>
        <p:nvSpPr>
          <p:cNvPr id="55" name="Google Shape;55;p13"/>
          <p:cNvSpPr txBox="1"/>
          <p:nvPr/>
        </p:nvSpPr>
        <p:spPr>
          <a:xfrm>
            <a:off x="520525" y="675700"/>
            <a:ext cx="3029400" cy="320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2400" b="1">
                <a:solidFill>
                  <a:schemeClr val="lt1"/>
                </a:solidFill>
                <a:latin typeface="Montserrat"/>
                <a:ea typeface="Montserrat"/>
                <a:cs typeface="Montserrat"/>
                <a:sym typeface="Montserrat"/>
              </a:rPr>
              <a:t>ASIGNACIÓN DE SEGUNDO PRESTADOR</a:t>
            </a:r>
            <a:endParaRPr sz="2400" b="1">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None/>
            </a:pPr>
            <a:endParaRPr sz="2400" b="1">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None/>
            </a:pPr>
            <a:r>
              <a:rPr lang="es" sz="1900" b="1">
                <a:solidFill>
                  <a:schemeClr val="lt1"/>
                </a:solidFill>
                <a:latin typeface="Montserrat"/>
                <a:ea typeface="Montserrat"/>
                <a:cs typeface="Montserrat"/>
                <a:sym typeface="Montserrat"/>
              </a:rPr>
              <a:t>Comentarios al Proyecto de Ley</a:t>
            </a:r>
            <a:endParaRPr sz="1900" b="1">
              <a:solidFill>
                <a:schemeClr val="lt1"/>
              </a:solidFill>
              <a:latin typeface="Montserrat"/>
              <a:ea typeface="Montserrat"/>
              <a:cs typeface="Montserrat"/>
              <a:sym typeface="Montserrat"/>
            </a:endParaRPr>
          </a:p>
        </p:txBody>
      </p:sp>
      <p:pic>
        <p:nvPicPr>
          <p:cNvPr id="56" name="Google Shape;56;p13"/>
          <p:cNvPicPr preferRelativeResize="0"/>
          <p:nvPr/>
        </p:nvPicPr>
        <p:blipFill rotWithShape="1">
          <a:blip r:embed="rId5">
            <a:alphaModFix/>
          </a:blip>
          <a:srcRect/>
          <a:stretch/>
        </p:blipFill>
        <p:spPr>
          <a:xfrm>
            <a:off x="608812" y="1972913"/>
            <a:ext cx="1327714" cy="64925"/>
          </a:xfrm>
          <a:prstGeom prst="rect">
            <a:avLst/>
          </a:prstGeom>
          <a:noFill/>
          <a:ln>
            <a:noFill/>
          </a:ln>
        </p:spPr>
      </p:pic>
      <p:pic>
        <p:nvPicPr>
          <p:cNvPr id="57" name="Google Shape;57;p13"/>
          <p:cNvPicPr preferRelativeResize="0"/>
          <p:nvPr/>
        </p:nvPicPr>
        <p:blipFill rotWithShape="1">
          <a:blip r:embed="rId6">
            <a:alphaModFix/>
          </a:blip>
          <a:srcRect/>
          <a:stretch/>
        </p:blipFill>
        <p:spPr>
          <a:xfrm>
            <a:off x="5812275" y="4446100"/>
            <a:ext cx="2653302" cy="397750"/>
          </a:xfrm>
          <a:prstGeom prst="rect">
            <a:avLst/>
          </a:prstGeom>
          <a:noFill/>
          <a:ln>
            <a:noFill/>
          </a:ln>
        </p:spPr>
      </p:pic>
      <p:sp>
        <p:nvSpPr>
          <p:cNvPr id="58" name="Google Shape;58;p13"/>
          <p:cNvSpPr txBox="1"/>
          <p:nvPr/>
        </p:nvSpPr>
        <p:spPr>
          <a:xfrm>
            <a:off x="608800" y="3906650"/>
            <a:ext cx="3330900" cy="66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b="1">
                <a:solidFill>
                  <a:schemeClr val="lt1"/>
                </a:solidFill>
                <a:latin typeface="Montserrat"/>
                <a:ea typeface="Montserrat"/>
                <a:cs typeface="Montserrat"/>
                <a:sym typeface="Montserrat"/>
              </a:rPr>
              <a:t>Dra. Anamaría Arriagada Urzúa</a:t>
            </a:r>
            <a:endParaRPr b="1">
              <a:solidFill>
                <a:schemeClr val="lt1"/>
              </a:solidFill>
              <a:latin typeface="Montserrat"/>
              <a:ea typeface="Montserrat"/>
              <a:cs typeface="Montserrat"/>
              <a:sym typeface="Montserrat"/>
            </a:endParaRPr>
          </a:p>
          <a:p>
            <a:pPr marL="0" lvl="0" indent="0" algn="l" rtl="0">
              <a:spcBef>
                <a:spcPts val="0"/>
              </a:spcBef>
              <a:spcAft>
                <a:spcPts val="0"/>
              </a:spcAft>
              <a:buNone/>
            </a:pPr>
            <a:r>
              <a:rPr lang="es">
                <a:solidFill>
                  <a:schemeClr val="lt1"/>
                </a:solidFill>
                <a:latin typeface="Montserrat Light"/>
                <a:ea typeface="Montserrat Light"/>
                <a:cs typeface="Montserrat Light"/>
                <a:sym typeface="Montserrat Light"/>
              </a:rPr>
              <a:t>Presidenta Colegio Médico de Chile</a:t>
            </a:r>
            <a:endParaRPr>
              <a:solidFill>
                <a:schemeClr val="lt1"/>
              </a:solidFill>
              <a:latin typeface="Montserrat Light"/>
              <a:ea typeface="Montserrat Light"/>
              <a:cs typeface="Montserrat Light"/>
              <a:sym typeface="Montserrat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l="47437"/>
          <a:stretch/>
        </p:blipFill>
        <p:spPr>
          <a:xfrm>
            <a:off x="343125" y="370350"/>
            <a:ext cx="3797852" cy="4449300"/>
          </a:xfrm>
          <a:prstGeom prst="rect">
            <a:avLst/>
          </a:prstGeom>
          <a:noFill/>
          <a:ln>
            <a:noFill/>
          </a:ln>
        </p:spPr>
      </p:pic>
      <p:pic>
        <p:nvPicPr>
          <p:cNvPr id="64" name="Google Shape;64;p14"/>
          <p:cNvPicPr preferRelativeResize="0"/>
          <p:nvPr/>
        </p:nvPicPr>
        <p:blipFill rotWithShape="1">
          <a:blip r:embed="rId4">
            <a:alphaModFix/>
          </a:blip>
          <a:srcRect/>
          <a:stretch/>
        </p:blipFill>
        <p:spPr>
          <a:xfrm>
            <a:off x="343125" y="370350"/>
            <a:ext cx="3797852" cy="4449300"/>
          </a:xfrm>
          <a:prstGeom prst="rect">
            <a:avLst/>
          </a:prstGeom>
          <a:noFill/>
          <a:ln>
            <a:noFill/>
          </a:ln>
        </p:spPr>
      </p:pic>
      <p:sp>
        <p:nvSpPr>
          <p:cNvPr id="65" name="Google Shape;65;p14"/>
          <p:cNvSpPr txBox="1"/>
          <p:nvPr/>
        </p:nvSpPr>
        <p:spPr>
          <a:xfrm>
            <a:off x="4352400" y="256350"/>
            <a:ext cx="3029400" cy="32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solidFill>
                <a:schemeClr val="accent5"/>
              </a:solidFill>
              <a:latin typeface="Montserrat"/>
              <a:ea typeface="Montserrat"/>
              <a:cs typeface="Montserrat"/>
              <a:sym typeface="Montserrat"/>
            </a:endParaRPr>
          </a:p>
          <a:p>
            <a:pPr marL="0" lvl="0" indent="0" algn="l" rtl="0">
              <a:lnSpc>
                <a:spcPct val="100000"/>
              </a:lnSpc>
              <a:spcBef>
                <a:spcPts val="0"/>
              </a:spcBef>
              <a:spcAft>
                <a:spcPts val="0"/>
              </a:spcAft>
              <a:buNone/>
            </a:pPr>
            <a:r>
              <a:rPr lang="es" sz="2100" b="1">
                <a:solidFill>
                  <a:srgbClr val="073763"/>
                </a:solidFill>
                <a:latin typeface="Montserrat"/>
                <a:ea typeface="Montserrat"/>
                <a:cs typeface="Montserrat"/>
                <a:sym typeface="Montserrat"/>
              </a:rPr>
              <a:t>COMENTARIO GENERAL</a:t>
            </a:r>
            <a:endParaRPr sz="2100" b="1">
              <a:solidFill>
                <a:srgbClr val="073763"/>
              </a:solidFill>
              <a:latin typeface="Montserrat"/>
              <a:ea typeface="Montserrat"/>
              <a:cs typeface="Montserrat"/>
              <a:sym typeface="Montserrat"/>
            </a:endParaRPr>
          </a:p>
        </p:txBody>
      </p:sp>
      <p:pic>
        <p:nvPicPr>
          <p:cNvPr id="66" name="Google Shape;66;p14"/>
          <p:cNvPicPr preferRelativeResize="0"/>
          <p:nvPr/>
        </p:nvPicPr>
        <p:blipFill rotWithShape="1">
          <a:blip r:embed="rId5">
            <a:alphaModFix/>
          </a:blip>
          <a:srcRect/>
          <a:stretch/>
        </p:blipFill>
        <p:spPr>
          <a:xfrm>
            <a:off x="4531487" y="1389938"/>
            <a:ext cx="1327714" cy="64925"/>
          </a:xfrm>
          <a:prstGeom prst="rect">
            <a:avLst/>
          </a:prstGeom>
          <a:noFill/>
          <a:ln>
            <a:noFill/>
          </a:ln>
        </p:spPr>
      </p:pic>
      <p:sp>
        <p:nvSpPr>
          <p:cNvPr id="67" name="Google Shape;67;p14"/>
          <p:cNvSpPr txBox="1"/>
          <p:nvPr/>
        </p:nvSpPr>
        <p:spPr>
          <a:xfrm>
            <a:off x="4352400" y="1623725"/>
            <a:ext cx="4266300" cy="2951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 sz="1250">
                <a:solidFill>
                  <a:schemeClr val="dk1"/>
                </a:solidFill>
                <a:highlight>
                  <a:srgbClr val="FFFFFF"/>
                </a:highlight>
                <a:latin typeface="Montserrat Light"/>
                <a:ea typeface="Montserrat Light"/>
                <a:cs typeface="Montserrat Light"/>
                <a:sym typeface="Montserrat Light"/>
              </a:rPr>
              <a:t>La asignación de segundo prestador mediado por el reclamo de las personas hasta ahora constituye una barrera de acceso.</a:t>
            </a:r>
            <a:endParaRPr sz="1250">
              <a:solidFill>
                <a:schemeClr val="dk1"/>
              </a:solidFill>
              <a:highlight>
                <a:srgbClr val="FFFFFF"/>
              </a:highlight>
              <a:latin typeface="Montserrat Light"/>
              <a:ea typeface="Montserrat Light"/>
              <a:cs typeface="Montserrat Light"/>
              <a:sym typeface="Montserrat Light"/>
            </a:endParaRPr>
          </a:p>
          <a:p>
            <a:pPr marL="0" lvl="0" indent="0" algn="just" rtl="0">
              <a:lnSpc>
                <a:spcPct val="115000"/>
              </a:lnSpc>
              <a:spcBef>
                <a:spcPts val="0"/>
              </a:spcBef>
              <a:spcAft>
                <a:spcPts val="0"/>
              </a:spcAft>
              <a:buNone/>
            </a:pPr>
            <a:r>
              <a:rPr lang="es" sz="1250">
                <a:solidFill>
                  <a:schemeClr val="dk1"/>
                </a:solidFill>
                <a:highlight>
                  <a:srgbClr val="FFFFFF"/>
                </a:highlight>
                <a:latin typeface="Montserrat Light"/>
                <a:ea typeface="Montserrat Light"/>
                <a:cs typeface="Montserrat Light"/>
                <a:sym typeface="Montserrat Light"/>
              </a:rPr>
              <a:t>El cumplimiento de garantías no debe estar intermediario por los sujetos, de acuerdo al enfoque de derechos en las políticas públicas (Cunill, 2010)</a:t>
            </a:r>
            <a:endParaRPr sz="1250">
              <a:solidFill>
                <a:schemeClr val="dk1"/>
              </a:solidFill>
              <a:highlight>
                <a:srgbClr val="FFFFFF"/>
              </a:highlight>
              <a:latin typeface="Montserrat Light"/>
              <a:ea typeface="Montserrat Light"/>
              <a:cs typeface="Montserrat Light"/>
              <a:sym typeface="Montserrat Light"/>
            </a:endParaRPr>
          </a:p>
          <a:p>
            <a:pPr marL="0" lvl="0" indent="0" algn="just" rtl="0">
              <a:lnSpc>
                <a:spcPct val="115000"/>
              </a:lnSpc>
              <a:spcBef>
                <a:spcPts val="0"/>
              </a:spcBef>
              <a:spcAft>
                <a:spcPts val="0"/>
              </a:spcAft>
              <a:buNone/>
            </a:pPr>
            <a:r>
              <a:rPr lang="es" sz="1250">
                <a:solidFill>
                  <a:schemeClr val="dk1"/>
                </a:solidFill>
                <a:highlight>
                  <a:srgbClr val="FFFFFF"/>
                </a:highlight>
                <a:latin typeface="Montserrat Light"/>
                <a:ea typeface="Montserrat Light"/>
                <a:cs typeface="Montserrat Light"/>
                <a:sym typeface="Montserrat Light"/>
              </a:rPr>
              <a:t>El Colmed considera que esta iniciativa viene a resolver este problema, identificado hace varios años, no obstante, en esta oportunidad de mejora se deben considerar varios aspectos.</a:t>
            </a:r>
            <a:endParaRPr sz="1250">
              <a:solidFill>
                <a:schemeClr val="dk1"/>
              </a:solidFill>
              <a:highlight>
                <a:srgbClr val="FFFFFF"/>
              </a:highlight>
              <a:latin typeface="Montserrat Light"/>
              <a:ea typeface="Montserrat Light"/>
              <a:cs typeface="Montserrat Light"/>
              <a:sym typeface="Montserrat Light"/>
            </a:endParaRPr>
          </a:p>
          <a:p>
            <a:pPr marL="0" lvl="0" indent="0" algn="just" rtl="0">
              <a:lnSpc>
                <a:spcPct val="115000"/>
              </a:lnSpc>
              <a:spcBef>
                <a:spcPts val="0"/>
              </a:spcBef>
              <a:spcAft>
                <a:spcPts val="0"/>
              </a:spcAft>
              <a:buNone/>
            </a:pPr>
            <a:endParaRPr sz="1150">
              <a:solidFill>
                <a:srgbClr val="666666"/>
              </a:solidFill>
              <a:highlight>
                <a:srgbClr val="FFFFFF"/>
              </a:highlight>
              <a:latin typeface="Montserrat Light"/>
              <a:ea typeface="Montserrat Light"/>
              <a:cs typeface="Montserrat Light"/>
              <a:sym typeface="Montserrat Light"/>
            </a:endParaRPr>
          </a:p>
          <a:p>
            <a:pPr marL="0" lvl="0" indent="0" algn="just" rtl="0">
              <a:lnSpc>
                <a:spcPct val="115000"/>
              </a:lnSpc>
              <a:spcBef>
                <a:spcPts val="0"/>
              </a:spcBef>
              <a:spcAft>
                <a:spcPts val="0"/>
              </a:spcAft>
              <a:buNone/>
            </a:pPr>
            <a:r>
              <a:rPr lang="es" sz="950">
                <a:solidFill>
                  <a:srgbClr val="666666"/>
                </a:solidFill>
                <a:highlight>
                  <a:srgbClr val="FFFFFF"/>
                </a:highlight>
                <a:latin typeface="Montserrat Light"/>
                <a:ea typeface="Montserrat Light"/>
                <a:cs typeface="Montserrat Light"/>
                <a:sym typeface="Montserrat Light"/>
              </a:rPr>
              <a:t>Cunill Grau, N.,  (2010). Las políticas con enfoque de derechos y su incidencia en la institucionalidad pública. Revista del CLAD Reforma y Democracia,  (46), 41-72. </a:t>
            </a:r>
            <a:endParaRPr sz="950">
              <a:solidFill>
                <a:srgbClr val="666666"/>
              </a:solidFill>
              <a:highlight>
                <a:srgbClr val="FFFFFF"/>
              </a:highlight>
              <a:latin typeface="Montserrat Light"/>
              <a:ea typeface="Montserrat Light"/>
              <a:cs typeface="Montserrat Light"/>
              <a:sym typeface="Montserrat Light"/>
            </a:endParaRPr>
          </a:p>
          <a:p>
            <a:pPr marL="0" lvl="0" indent="0" algn="just" rtl="0">
              <a:lnSpc>
                <a:spcPct val="115000"/>
              </a:lnSpc>
              <a:spcBef>
                <a:spcPts val="0"/>
              </a:spcBef>
              <a:spcAft>
                <a:spcPts val="0"/>
              </a:spcAft>
              <a:buNone/>
            </a:pPr>
            <a:endParaRPr sz="1150">
              <a:solidFill>
                <a:srgbClr val="666666"/>
              </a:solidFill>
              <a:highlight>
                <a:srgbClr val="FFFFFF"/>
              </a:highlight>
              <a:latin typeface="Montserrat Light"/>
              <a:ea typeface="Montserrat Light"/>
              <a:cs typeface="Montserrat Light"/>
              <a:sym typeface="Montserrat Light"/>
            </a:endParaRPr>
          </a:p>
          <a:p>
            <a:pPr marL="0" lvl="0" indent="0" algn="just" rtl="0">
              <a:lnSpc>
                <a:spcPct val="115000"/>
              </a:lnSpc>
              <a:spcBef>
                <a:spcPts val="0"/>
              </a:spcBef>
              <a:spcAft>
                <a:spcPts val="0"/>
              </a:spcAft>
              <a:buNone/>
            </a:pPr>
            <a:endParaRPr sz="1150">
              <a:solidFill>
                <a:srgbClr val="666666"/>
              </a:solidFill>
              <a:highlight>
                <a:srgbClr val="FFFFFF"/>
              </a:highlight>
              <a:latin typeface="Montserrat Light"/>
              <a:ea typeface="Montserrat Light"/>
              <a:cs typeface="Montserrat Light"/>
              <a:sym typeface="Montserrat Light"/>
            </a:endParaRPr>
          </a:p>
          <a:p>
            <a:pPr marL="0" lvl="0" indent="0" algn="just" rtl="0">
              <a:lnSpc>
                <a:spcPct val="115000"/>
              </a:lnSpc>
              <a:spcBef>
                <a:spcPts val="0"/>
              </a:spcBef>
              <a:spcAft>
                <a:spcPts val="0"/>
              </a:spcAft>
              <a:buNone/>
            </a:pPr>
            <a:endParaRPr sz="850">
              <a:solidFill>
                <a:srgbClr val="666666"/>
              </a:solidFill>
              <a:highlight>
                <a:srgbClr val="FFFFFF"/>
              </a:highlight>
              <a:latin typeface="Montserrat Light"/>
              <a:ea typeface="Montserrat Light"/>
              <a:cs typeface="Montserrat Light"/>
              <a:sym typeface="Montserrat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83075" y="-81900"/>
            <a:ext cx="9269448" cy="5237275"/>
          </a:xfrm>
          <a:prstGeom prst="rect">
            <a:avLst/>
          </a:prstGeom>
          <a:noFill/>
          <a:ln>
            <a:noFill/>
          </a:ln>
        </p:spPr>
      </p:pic>
      <p:pic>
        <p:nvPicPr>
          <p:cNvPr id="73" name="Google Shape;73;p15"/>
          <p:cNvPicPr preferRelativeResize="0"/>
          <p:nvPr/>
        </p:nvPicPr>
        <p:blipFill rotWithShape="1">
          <a:blip r:embed="rId4">
            <a:alphaModFix/>
          </a:blip>
          <a:srcRect/>
          <a:stretch/>
        </p:blipFill>
        <p:spPr>
          <a:xfrm>
            <a:off x="608812" y="1529800"/>
            <a:ext cx="1327714" cy="64925"/>
          </a:xfrm>
          <a:prstGeom prst="rect">
            <a:avLst/>
          </a:prstGeom>
          <a:noFill/>
          <a:ln>
            <a:noFill/>
          </a:ln>
        </p:spPr>
      </p:pic>
      <p:sp>
        <p:nvSpPr>
          <p:cNvPr id="74" name="Google Shape;74;p15"/>
          <p:cNvSpPr txBox="1"/>
          <p:nvPr/>
        </p:nvSpPr>
        <p:spPr>
          <a:xfrm>
            <a:off x="520525" y="675700"/>
            <a:ext cx="4663200" cy="85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2400" b="1">
                <a:solidFill>
                  <a:schemeClr val="lt1"/>
                </a:solidFill>
                <a:latin typeface="Montserrat"/>
                <a:ea typeface="Montserrat"/>
                <a:cs typeface="Montserrat"/>
                <a:sym typeface="Montserrat"/>
              </a:rPr>
              <a:t>CONSIDERACIONES A LA PROPUESTA</a:t>
            </a:r>
            <a:endParaRPr sz="2400" b="1">
              <a:solidFill>
                <a:schemeClr val="lt1"/>
              </a:solidFill>
              <a:latin typeface="Montserrat"/>
              <a:ea typeface="Montserrat"/>
              <a:cs typeface="Montserrat"/>
              <a:sym typeface="Montserrat"/>
            </a:endParaRPr>
          </a:p>
        </p:txBody>
      </p:sp>
      <p:sp>
        <p:nvSpPr>
          <p:cNvPr id="75" name="Google Shape;75;p15"/>
          <p:cNvSpPr txBox="1"/>
          <p:nvPr/>
        </p:nvSpPr>
        <p:spPr>
          <a:xfrm>
            <a:off x="495525" y="1594725"/>
            <a:ext cx="7932900" cy="2951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s" sz="1350">
                <a:solidFill>
                  <a:srgbClr val="FFFFFF"/>
                </a:solidFill>
                <a:latin typeface="Montserrat Light"/>
                <a:ea typeface="Montserrat Light"/>
                <a:cs typeface="Montserrat Light"/>
                <a:sym typeface="Montserrat Light"/>
              </a:rPr>
              <a:t>“En caso de incumplimiento, el afectado o quien lo represente podrá reclamar ante la Superintendencia de Salud, la que podrá sancionar a los prestadores con amonestación o, en caso de falta reiterada, con suspensión de hasta ciento ochenta días para otorgar las Garantías Explícitas en Salud, sea a través del Fondo Nacional de Salud o de una Institución de Salud Previsional, </a:t>
            </a:r>
            <a:r>
              <a:rPr lang="es" sz="1350" strike="sngStrike">
                <a:solidFill>
                  <a:srgbClr val="FFFFFF"/>
                </a:solidFill>
                <a:latin typeface="Montserrat Light"/>
                <a:ea typeface="Montserrat Light"/>
                <a:cs typeface="Montserrat Light"/>
                <a:sym typeface="Montserrat Light"/>
              </a:rPr>
              <a:t>así como para otorgar prestaciones en la Modalidad de Libre Elección del Fondo Nacional de Salud</a:t>
            </a:r>
            <a:r>
              <a:rPr lang="es" sz="1350">
                <a:solidFill>
                  <a:srgbClr val="FFFFFF"/>
                </a:solidFill>
                <a:latin typeface="Montserrat Light"/>
                <a:ea typeface="Montserrat Light"/>
                <a:cs typeface="Montserrat Light"/>
                <a:sym typeface="Montserrat Light"/>
              </a:rPr>
              <a:t>”. </a:t>
            </a:r>
            <a:endParaRPr sz="1350">
              <a:solidFill>
                <a:srgbClr val="FFFFFF"/>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Clr>
                <a:schemeClr val="dk1"/>
              </a:buClr>
              <a:buSzPts val="1100"/>
              <a:buFont typeface="Arial"/>
              <a:buNone/>
            </a:pPr>
            <a:endParaRPr sz="850">
              <a:solidFill>
                <a:srgbClr val="FFFFFF"/>
              </a:solidFill>
              <a:latin typeface="Montserrat Light"/>
              <a:ea typeface="Montserrat Light"/>
              <a:cs typeface="Montserrat Light"/>
              <a:sym typeface="Montserrat Light"/>
            </a:endParaRPr>
          </a:p>
        </p:txBody>
      </p:sp>
      <p:pic>
        <p:nvPicPr>
          <p:cNvPr id="76" name="Google Shape;76;p15"/>
          <p:cNvPicPr preferRelativeResize="0"/>
          <p:nvPr/>
        </p:nvPicPr>
        <p:blipFill rotWithShape="1">
          <a:blip r:embed="rId5">
            <a:alphaModFix/>
          </a:blip>
          <a:srcRect/>
          <a:stretch/>
        </p:blipFill>
        <p:spPr>
          <a:xfrm>
            <a:off x="5775125" y="4620775"/>
            <a:ext cx="2653302" cy="397750"/>
          </a:xfrm>
          <a:prstGeom prst="rect">
            <a:avLst/>
          </a:prstGeom>
          <a:noFill/>
          <a:ln>
            <a:noFill/>
          </a:ln>
        </p:spPr>
      </p:pic>
      <p:pic>
        <p:nvPicPr>
          <p:cNvPr id="77" name="Google Shape;77;p15"/>
          <p:cNvPicPr preferRelativeResize="0"/>
          <p:nvPr/>
        </p:nvPicPr>
        <p:blipFill>
          <a:blip r:embed="rId6">
            <a:alphaModFix/>
          </a:blip>
          <a:stretch>
            <a:fillRect/>
          </a:stretch>
        </p:blipFill>
        <p:spPr>
          <a:xfrm>
            <a:off x="1429950" y="3184700"/>
            <a:ext cx="6998475" cy="1366450"/>
          </a:xfrm>
          <a:prstGeom prst="rect">
            <a:avLst/>
          </a:prstGeom>
          <a:noFill/>
          <a:ln>
            <a:noFill/>
          </a:ln>
        </p:spPr>
      </p:pic>
      <p:sp>
        <p:nvSpPr>
          <p:cNvPr id="78" name="Google Shape;78;p15"/>
          <p:cNvSpPr txBox="1"/>
          <p:nvPr/>
        </p:nvSpPr>
        <p:spPr>
          <a:xfrm>
            <a:off x="1480688" y="3184675"/>
            <a:ext cx="6897000" cy="1366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 sz="1300">
                <a:solidFill>
                  <a:schemeClr val="lt1"/>
                </a:solidFill>
                <a:latin typeface="Montserrat Medium"/>
                <a:ea typeface="Montserrat Medium"/>
                <a:cs typeface="Montserrat Medium"/>
                <a:sym typeface="Montserrat Medium"/>
              </a:rPr>
              <a:t>La MLE es una alternativa con la que las personas cuentan para resolver necesidades de atención en salud (mediada por su capacidad de pago), por lo que no parece adecuado restringir esta posibilidad.</a:t>
            </a:r>
            <a:endParaRPr sz="1300">
              <a:solidFill>
                <a:schemeClr val="lt1"/>
              </a:solidFill>
              <a:latin typeface="Montserrat Medium"/>
              <a:ea typeface="Montserrat Medium"/>
              <a:cs typeface="Montserrat Medium"/>
              <a:sym typeface="Montserrat Medium"/>
            </a:endParaRPr>
          </a:p>
          <a:p>
            <a:pPr marL="0" lvl="0" indent="0" algn="just" rtl="0">
              <a:spcBef>
                <a:spcPts val="0"/>
              </a:spcBef>
              <a:spcAft>
                <a:spcPts val="0"/>
              </a:spcAft>
              <a:buClr>
                <a:schemeClr val="dk1"/>
              </a:buClr>
              <a:buSzPts val="1100"/>
              <a:buFont typeface="Arial"/>
              <a:buNone/>
            </a:pPr>
            <a:r>
              <a:rPr lang="es" sz="1300">
                <a:solidFill>
                  <a:schemeClr val="lt1"/>
                </a:solidFill>
                <a:latin typeface="Montserrat Medium"/>
                <a:ea typeface="Montserrat Medium"/>
                <a:cs typeface="Montserrat Medium"/>
                <a:sym typeface="Montserrat Medium"/>
              </a:rPr>
              <a:t>Sucede lo mismo con la sanción que se mantiene: restringir la posibilidad de otorgar prestaciones GES podría resultar en un perjuicio a las personas al restringir la capacidad del sistema en su conjunto.</a:t>
            </a:r>
            <a:endParaRPr sz="1300">
              <a:solidFill>
                <a:schemeClr val="lt1"/>
              </a:solidFill>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endParaRPr sz="1800">
              <a:solidFill>
                <a:schemeClr val="dk2"/>
              </a:solidFill>
              <a:latin typeface="Montserrat Medium"/>
              <a:ea typeface="Montserrat Medium"/>
              <a:cs typeface="Montserrat Medium"/>
              <a:sym typeface="Montserrat Medium"/>
            </a:endParaRPr>
          </a:p>
          <a:p>
            <a:pPr marL="0" lvl="0" indent="0" algn="l" rtl="0">
              <a:spcBef>
                <a:spcPts val="0"/>
              </a:spcBef>
              <a:spcAft>
                <a:spcPts val="0"/>
              </a:spcAft>
              <a:buNone/>
            </a:pPr>
            <a:endParaRPr sz="1800">
              <a:solidFill>
                <a:schemeClr val="dk2"/>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6"/>
          <p:cNvPicPr preferRelativeResize="0"/>
          <p:nvPr/>
        </p:nvPicPr>
        <p:blipFill>
          <a:blip r:embed="rId3">
            <a:alphaModFix/>
          </a:blip>
          <a:stretch>
            <a:fillRect/>
          </a:stretch>
        </p:blipFill>
        <p:spPr>
          <a:xfrm>
            <a:off x="-83075" y="-81900"/>
            <a:ext cx="9269448" cy="5237275"/>
          </a:xfrm>
          <a:prstGeom prst="rect">
            <a:avLst/>
          </a:prstGeom>
          <a:noFill/>
          <a:ln>
            <a:noFill/>
          </a:ln>
        </p:spPr>
      </p:pic>
      <p:pic>
        <p:nvPicPr>
          <p:cNvPr id="84" name="Google Shape;84;p16"/>
          <p:cNvPicPr preferRelativeResize="0"/>
          <p:nvPr/>
        </p:nvPicPr>
        <p:blipFill rotWithShape="1">
          <a:blip r:embed="rId4">
            <a:alphaModFix/>
          </a:blip>
          <a:srcRect/>
          <a:stretch/>
        </p:blipFill>
        <p:spPr>
          <a:xfrm>
            <a:off x="608812" y="1529800"/>
            <a:ext cx="1327714" cy="64925"/>
          </a:xfrm>
          <a:prstGeom prst="rect">
            <a:avLst/>
          </a:prstGeom>
          <a:noFill/>
          <a:ln>
            <a:noFill/>
          </a:ln>
        </p:spPr>
      </p:pic>
      <p:sp>
        <p:nvSpPr>
          <p:cNvPr id="85" name="Google Shape;85;p16"/>
          <p:cNvSpPr txBox="1"/>
          <p:nvPr/>
        </p:nvSpPr>
        <p:spPr>
          <a:xfrm>
            <a:off x="520525" y="675700"/>
            <a:ext cx="4663200" cy="85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2400" b="1">
                <a:solidFill>
                  <a:schemeClr val="lt1"/>
                </a:solidFill>
                <a:latin typeface="Montserrat"/>
                <a:ea typeface="Montserrat"/>
                <a:cs typeface="Montserrat"/>
                <a:sym typeface="Montserrat"/>
              </a:rPr>
              <a:t>CONSIDERACIONES A LA PROPUESTA</a:t>
            </a:r>
            <a:endParaRPr sz="2400" b="1">
              <a:solidFill>
                <a:schemeClr val="lt1"/>
              </a:solidFill>
              <a:latin typeface="Montserrat"/>
              <a:ea typeface="Montserrat"/>
              <a:cs typeface="Montserrat"/>
              <a:sym typeface="Montserrat"/>
            </a:endParaRPr>
          </a:p>
        </p:txBody>
      </p:sp>
      <p:sp>
        <p:nvSpPr>
          <p:cNvPr id="86" name="Google Shape;86;p16"/>
          <p:cNvSpPr txBox="1"/>
          <p:nvPr/>
        </p:nvSpPr>
        <p:spPr>
          <a:xfrm>
            <a:off x="495525" y="1594725"/>
            <a:ext cx="7932900" cy="2951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s" sz="1250">
                <a:solidFill>
                  <a:srgbClr val="FFFFFF"/>
                </a:solidFill>
                <a:latin typeface="Montserrat Light"/>
                <a:ea typeface="Montserrat Light"/>
                <a:cs typeface="Montserrat Light"/>
                <a:sym typeface="Montserrat Light"/>
              </a:rPr>
              <a:t>“Independiente de si el afectado </a:t>
            </a:r>
            <a:r>
              <a:rPr lang="es" sz="1250" b="1">
                <a:solidFill>
                  <a:srgbClr val="FF0000"/>
                </a:solidFill>
                <a:latin typeface="Montserrat"/>
                <a:ea typeface="Montserrat"/>
                <a:cs typeface="Montserrat"/>
                <a:sym typeface="Montserrat"/>
              </a:rPr>
              <a:t>interpuso un reclamo por incumplimiento</a:t>
            </a:r>
            <a:r>
              <a:rPr lang="es" sz="1250">
                <a:solidFill>
                  <a:srgbClr val="FFFFFF"/>
                </a:solidFill>
                <a:latin typeface="Montserrat Light"/>
                <a:ea typeface="Montserrat Light"/>
                <a:cs typeface="Montserrat Light"/>
                <a:sym typeface="Montserrat Light"/>
              </a:rPr>
              <a:t>, una vez cumplido el plazo máximo para el otorgamiento de las prestaciones de salud garantizadas por el prestador que corresponda en primer lugar, la Superintendencia de Salud ordenará al Fondo Nacional de Salud o la Institución de Salud Previsional, según corresponda, designar un prestador distinto para su otorgamiento. Una vez cumplido el plazo máximo para el otorgamiento por este prestador distinto, la Superintendencia de Salud designará el prestador donde se deberá otorgar las prestaciones de salud garantizadas.”</a:t>
            </a:r>
            <a:endParaRPr sz="1250">
              <a:solidFill>
                <a:srgbClr val="FFFFFF"/>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Clr>
                <a:schemeClr val="dk1"/>
              </a:buClr>
              <a:buSzPts val="1100"/>
              <a:buFont typeface="Arial"/>
              <a:buNone/>
            </a:pPr>
            <a:endParaRPr sz="850">
              <a:solidFill>
                <a:srgbClr val="FFFFFF"/>
              </a:solidFill>
              <a:latin typeface="Montserrat Light"/>
              <a:ea typeface="Montserrat Light"/>
              <a:cs typeface="Montserrat Light"/>
              <a:sym typeface="Montserrat Light"/>
            </a:endParaRPr>
          </a:p>
        </p:txBody>
      </p:sp>
      <p:pic>
        <p:nvPicPr>
          <p:cNvPr id="87" name="Google Shape;87;p16"/>
          <p:cNvPicPr preferRelativeResize="0"/>
          <p:nvPr/>
        </p:nvPicPr>
        <p:blipFill rotWithShape="1">
          <a:blip r:embed="rId5">
            <a:alphaModFix/>
          </a:blip>
          <a:srcRect/>
          <a:stretch/>
        </p:blipFill>
        <p:spPr>
          <a:xfrm>
            <a:off x="5775125" y="4620775"/>
            <a:ext cx="2653302" cy="397750"/>
          </a:xfrm>
          <a:prstGeom prst="rect">
            <a:avLst/>
          </a:prstGeom>
          <a:noFill/>
          <a:ln>
            <a:noFill/>
          </a:ln>
        </p:spPr>
      </p:pic>
      <p:pic>
        <p:nvPicPr>
          <p:cNvPr id="88" name="Google Shape;88;p16"/>
          <p:cNvPicPr preferRelativeResize="0"/>
          <p:nvPr/>
        </p:nvPicPr>
        <p:blipFill>
          <a:blip r:embed="rId6">
            <a:alphaModFix/>
          </a:blip>
          <a:stretch>
            <a:fillRect/>
          </a:stretch>
        </p:blipFill>
        <p:spPr>
          <a:xfrm>
            <a:off x="1429950" y="3254325"/>
            <a:ext cx="6998475" cy="1366450"/>
          </a:xfrm>
          <a:prstGeom prst="rect">
            <a:avLst/>
          </a:prstGeom>
          <a:noFill/>
          <a:ln>
            <a:noFill/>
          </a:ln>
        </p:spPr>
      </p:pic>
      <p:sp>
        <p:nvSpPr>
          <p:cNvPr id="89" name="Google Shape;89;p16"/>
          <p:cNvSpPr txBox="1"/>
          <p:nvPr/>
        </p:nvSpPr>
        <p:spPr>
          <a:xfrm>
            <a:off x="1480675" y="3332225"/>
            <a:ext cx="6897000" cy="1214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 sz="1300">
                <a:solidFill>
                  <a:schemeClr val="lt1"/>
                </a:solidFill>
                <a:latin typeface="Montserrat Medium"/>
                <a:ea typeface="Montserrat Medium"/>
                <a:cs typeface="Montserrat Medium"/>
                <a:sym typeface="Montserrat Medium"/>
              </a:rPr>
              <a:t>Si es que la asignación de un segundo prestador no estará mediada por la interposición de un reclamo. ¿Cuál sería el propósito del reclamo? Consideramos que mantener este procedimiento no resulta eficiente. Dicho eso sería necesario incorporar nuevas modificaciones además de las dos propuestas. (Art 11)</a:t>
            </a:r>
            <a:endParaRPr sz="1300">
              <a:solidFill>
                <a:schemeClr val="lt1"/>
              </a:solidFill>
              <a:latin typeface="Montserrat Medium"/>
              <a:ea typeface="Montserrat Medium"/>
              <a:cs typeface="Montserrat Medium"/>
              <a:sym typeface="Montserrat Medium"/>
            </a:endParaRPr>
          </a:p>
          <a:p>
            <a:pPr marL="0" lvl="0" indent="0" algn="l" rtl="0">
              <a:spcBef>
                <a:spcPts val="0"/>
              </a:spcBef>
              <a:spcAft>
                <a:spcPts val="0"/>
              </a:spcAft>
              <a:buNone/>
            </a:pPr>
            <a:endParaRPr sz="1800">
              <a:solidFill>
                <a:schemeClr val="dk2"/>
              </a:solidFill>
              <a:latin typeface="Montserrat Medium"/>
              <a:ea typeface="Montserrat Medium"/>
              <a:cs typeface="Montserrat Medium"/>
              <a:sym typeface="Montserrat Medium"/>
            </a:endParaRPr>
          </a:p>
          <a:p>
            <a:pPr marL="0" lvl="0" indent="0" algn="l" rtl="0">
              <a:spcBef>
                <a:spcPts val="0"/>
              </a:spcBef>
              <a:spcAft>
                <a:spcPts val="0"/>
              </a:spcAft>
              <a:buNone/>
            </a:pPr>
            <a:endParaRPr sz="1800">
              <a:solidFill>
                <a:schemeClr val="dk2"/>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7"/>
          <p:cNvPicPr preferRelativeResize="0"/>
          <p:nvPr/>
        </p:nvPicPr>
        <p:blipFill>
          <a:blip r:embed="rId3">
            <a:alphaModFix/>
          </a:blip>
          <a:stretch>
            <a:fillRect/>
          </a:stretch>
        </p:blipFill>
        <p:spPr>
          <a:xfrm>
            <a:off x="-83075" y="-81900"/>
            <a:ext cx="9269448" cy="5237275"/>
          </a:xfrm>
          <a:prstGeom prst="rect">
            <a:avLst/>
          </a:prstGeom>
          <a:noFill/>
          <a:ln>
            <a:noFill/>
          </a:ln>
        </p:spPr>
      </p:pic>
      <p:pic>
        <p:nvPicPr>
          <p:cNvPr id="95" name="Google Shape;95;p17"/>
          <p:cNvPicPr preferRelativeResize="0"/>
          <p:nvPr/>
        </p:nvPicPr>
        <p:blipFill rotWithShape="1">
          <a:blip r:embed="rId4">
            <a:alphaModFix/>
          </a:blip>
          <a:srcRect/>
          <a:stretch/>
        </p:blipFill>
        <p:spPr>
          <a:xfrm>
            <a:off x="608812" y="1529800"/>
            <a:ext cx="1327714" cy="64925"/>
          </a:xfrm>
          <a:prstGeom prst="rect">
            <a:avLst/>
          </a:prstGeom>
          <a:noFill/>
          <a:ln>
            <a:noFill/>
          </a:ln>
        </p:spPr>
      </p:pic>
      <p:sp>
        <p:nvSpPr>
          <p:cNvPr id="96" name="Google Shape;96;p17"/>
          <p:cNvSpPr txBox="1"/>
          <p:nvPr/>
        </p:nvSpPr>
        <p:spPr>
          <a:xfrm>
            <a:off x="520525" y="675700"/>
            <a:ext cx="4663200" cy="85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2400" b="1">
                <a:solidFill>
                  <a:schemeClr val="lt1"/>
                </a:solidFill>
                <a:latin typeface="Montserrat"/>
                <a:ea typeface="Montserrat"/>
                <a:cs typeface="Montserrat"/>
                <a:sym typeface="Montserrat"/>
              </a:rPr>
              <a:t>CONSIDERACIONES A LA PROPUESTA</a:t>
            </a:r>
            <a:endParaRPr sz="2400" b="1">
              <a:solidFill>
                <a:schemeClr val="lt1"/>
              </a:solidFill>
              <a:latin typeface="Montserrat"/>
              <a:ea typeface="Montserrat"/>
              <a:cs typeface="Montserrat"/>
              <a:sym typeface="Montserrat"/>
            </a:endParaRPr>
          </a:p>
        </p:txBody>
      </p:sp>
      <p:sp>
        <p:nvSpPr>
          <p:cNvPr id="97" name="Google Shape;97;p17"/>
          <p:cNvSpPr txBox="1"/>
          <p:nvPr/>
        </p:nvSpPr>
        <p:spPr>
          <a:xfrm>
            <a:off x="495525" y="1631900"/>
            <a:ext cx="7932900" cy="2951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s" sz="1350">
                <a:solidFill>
                  <a:srgbClr val="FFFFFF"/>
                </a:solidFill>
                <a:latin typeface="Montserrat Light"/>
                <a:ea typeface="Montserrat Light"/>
                <a:cs typeface="Montserrat Light"/>
                <a:sym typeface="Montserrat Light"/>
              </a:rPr>
              <a:t>Art. 11 num. 1 “El beneficiario deberá concurrir, por sí o por tercero, ante el FONASA o la ISAPRE, desde que tuvo conocimiento de dicha circunstancia y hasta treinta días de vencido el plazo que corresponda de acuerdo al Artículo 3° precedente, para que se le designe un nuevo prestador”.</a:t>
            </a:r>
            <a:endParaRPr sz="1350">
              <a:solidFill>
                <a:srgbClr val="FFFFFF"/>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Clr>
                <a:schemeClr val="dk1"/>
              </a:buClr>
              <a:buSzPts val="1100"/>
              <a:buFont typeface="Arial"/>
              <a:buNone/>
            </a:pPr>
            <a:endParaRPr sz="1350">
              <a:solidFill>
                <a:srgbClr val="FFFFFF"/>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Clr>
                <a:schemeClr val="dk1"/>
              </a:buClr>
              <a:buSzPts val="1100"/>
              <a:buFont typeface="Arial"/>
              <a:buNone/>
            </a:pPr>
            <a:r>
              <a:rPr lang="es" sz="1350">
                <a:solidFill>
                  <a:srgbClr val="FFFFFF"/>
                </a:solidFill>
                <a:latin typeface="Montserrat Light"/>
                <a:ea typeface="Montserrat Light"/>
                <a:cs typeface="Montserrat Light"/>
                <a:sym typeface="Montserrat Light"/>
              </a:rPr>
              <a:t>Art 11 num 4. “Si el FONASA o la ISAPRE no designare un nuevo prestador o si éste no estuviera en condiciones de cumplir con las garantías del problema de salud respectivo, el beneficiario, por sí o por tercero, deberá concurrir a la Superintendencia de Salud, desde que tuvo conocimiento de dicha circunstancia y hasta el décimo quinto día posterior al plazo señalado en los N° 2 o 3 precedentes, según corresponda”.</a:t>
            </a:r>
            <a:endParaRPr sz="1350">
              <a:solidFill>
                <a:srgbClr val="FFFFFF"/>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Clr>
                <a:schemeClr val="dk1"/>
              </a:buClr>
              <a:buSzPts val="1100"/>
              <a:buFont typeface="Arial"/>
              <a:buNone/>
            </a:pPr>
            <a:endParaRPr sz="1250">
              <a:solidFill>
                <a:srgbClr val="FFFFFF"/>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Clr>
                <a:schemeClr val="dk1"/>
              </a:buClr>
              <a:buSzPts val="1100"/>
              <a:buFont typeface="Arial"/>
              <a:buNone/>
            </a:pPr>
            <a:endParaRPr sz="850">
              <a:solidFill>
                <a:srgbClr val="FFFFFF"/>
              </a:solidFill>
              <a:latin typeface="Montserrat Light"/>
              <a:ea typeface="Montserrat Light"/>
              <a:cs typeface="Montserrat Light"/>
              <a:sym typeface="Montserrat Light"/>
            </a:endParaRPr>
          </a:p>
        </p:txBody>
      </p:sp>
      <p:pic>
        <p:nvPicPr>
          <p:cNvPr id="98" name="Google Shape;98;p17"/>
          <p:cNvPicPr preferRelativeResize="0"/>
          <p:nvPr/>
        </p:nvPicPr>
        <p:blipFill rotWithShape="1">
          <a:blip r:embed="rId5">
            <a:alphaModFix/>
          </a:blip>
          <a:srcRect/>
          <a:stretch/>
        </p:blipFill>
        <p:spPr>
          <a:xfrm>
            <a:off x="5775125" y="4620775"/>
            <a:ext cx="2653302" cy="397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8"/>
          <p:cNvPicPr preferRelativeResize="0"/>
          <p:nvPr/>
        </p:nvPicPr>
        <p:blipFill rotWithShape="1">
          <a:blip r:embed="rId3">
            <a:alphaModFix amt="25000"/>
          </a:blip>
          <a:srcRect l="1154" t="2581" r="2598" b="7466"/>
          <a:stretch/>
        </p:blipFill>
        <p:spPr>
          <a:xfrm>
            <a:off x="0" y="0"/>
            <a:ext cx="9144003" cy="5200301"/>
          </a:xfrm>
          <a:prstGeom prst="rect">
            <a:avLst/>
          </a:prstGeom>
          <a:noFill/>
          <a:ln>
            <a:noFill/>
          </a:ln>
        </p:spPr>
      </p:pic>
      <p:pic>
        <p:nvPicPr>
          <p:cNvPr id="104" name="Google Shape;104;p18"/>
          <p:cNvPicPr preferRelativeResize="0"/>
          <p:nvPr/>
        </p:nvPicPr>
        <p:blipFill rotWithShape="1">
          <a:blip r:embed="rId4">
            <a:alphaModFix/>
          </a:blip>
          <a:srcRect/>
          <a:stretch/>
        </p:blipFill>
        <p:spPr>
          <a:xfrm>
            <a:off x="0" y="-7875"/>
            <a:ext cx="9144003" cy="5143502"/>
          </a:xfrm>
          <a:prstGeom prst="rect">
            <a:avLst/>
          </a:prstGeom>
          <a:noFill/>
          <a:ln>
            <a:noFill/>
          </a:ln>
        </p:spPr>
      </p:pic>
      <p:sp>
        <p:nvSpPr>
          <p:cNvPr id="105" name="Google Shape;105;p18"/>
          <p:cNvSpPr txBox="1"/>
          <p:nvPr/>
        </p:nvSpPr>
        <p:spPr>
          <a:xfrm>
            <a:off x="608800" y="256350"/>
            <a:ext cx="6773100" cy="32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solidFill>
                <a:schemeClr val="accent5"/>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s" sz="2100" b="1">
                <a:solidFill>
                  <a:srgbClr val="073763"/>
                </a:solidFill>
                <a:latin typeface="Montserrat"/>
                <a:ea typeface="Montserrat"/>
                <a:cs typeface="Montserrat"/>
                <a:sym typeface="Montserrat"/>
              </a:rPr>
              <a:t>IMPLICANCIAS A LA PROPUESTA</a:t>
            </a:r>
            <a:endParaRPr sz="2100" b="1">
              <a:solidFill>
                <a:srgbClr val="073763"/>
              </a:solidFill>
              <a:latin typeface="Montserrat"/>
              <a:ea typeface="Montserrat"/>
              <a:cs typeface="Montserrat"/>
              <a:sym typeface="Montserrat"/>
            </a:endParaRPr>
          </a:p>
        </p:txBody>
      </p:sp>
      <p:pic>
        <p:nvPicPr>
          <p:cNvPr id="106" name="Google Shape;106;p18"/>
          <p:cNvPicPr preferRelativeResize="0"/>
          <p:nvPr/>
        </p:nvPicPr>
        <p:blipFill rotWithShape="1">
          <a:blip r:embed="rId5">
            <a:alphaModFix/>
          </a:blip>
          <a:srcRect/>
          <a:stretch/>
        </p:blipFill>
        <p:spPr>
          <a:xfrm>
            <a:off x="751787" y="1182113"/>
            <a:ext cx="1327714" cy="64925"/>
          </a:xfrm>
          <a:prstGeom prst="rect">
            <a:avLst/>
          </a:prstGeom>
          <a:noFill/>
          <a:ln>
            <a:noFill/>
          </a:ln>
        </p:spPr>
      </p:pic>
      <p:sp>
        <p:nvSpPr>
          <p:cNvPr id="107" name="Google Shape;107;p18"/>
          <p:cNvSpPr txBox="1"/>
          <p:nvPr/>
        </p:nvSpPr>
        <p:spPr>
          <a:xfrm>
            <a:off x="495525" y="1425875"/>
            <a:ext cx="8156100" cy="2951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s" sz="1450">
                <a:solidFill>
                  <a:schemeClr val="dk1"/>
                </a:solidFill>
                <a:latin typeface="Montserrat Light"/>
                <a:ea typeface="Montserrat Light"/>
                <a:cs typeface="Montserrat Light"/>
                <a:sym typeface="Montserrat Light"/>
              </a:rPr>
              <a:t>Un aspecto relevante es el procedimiento y los mecanismos para la asignación. </a:t>
            </a:r>
            <a:endParaRPr sz="1450">
              <a:solidFill>
                <a:schemeClr val="dk1"/>
              </a:solidFill>
              <a:latin typeface="Montserrat Light"/>
              <a:ea typeface="Montserrat Light"/>
              <a:cs typeface="Montserrat Light"/>
              <a:sym typeface="Montserrat Light"/>
            </a:endParaRPr>
          </a:p>
          <a:p>
            <a:pPr marL="457200" lvl="0" indent="-320675" algn="just" rtl="0">
              <a:lnSpc>
                <a:spcPct val="115000"/>
              </a:lnSpc>
              <a:spcBef>
                <a:spcPts val="0"/>
              </a:spcBef>
              <a:spcAft>
                <a:spcPts val="0"/>
              </a:spcAft>
              <a:buClr>
                <a:schemeClr val="dk1"/>
              </a:buClr>
              <a:buSzPts val="1450"/>
              <a:buFont typeface="Montserrat Light"/>
              <a:buChar char="●"/>
            </a:pPr>
            <a:r>
              <a:rPr lang="es" sz="1450">
                <a:solidFill>
                  <a:schemeClr val="dk1"/>
                </a:solidFill>
                <a:latin typeface="Montserrat Light"/>
                <a:ea typeface="Montserrat Light"/>
                <a:cs typeface="Montserrat Light"/>
                <a:sym typeface="Montserrat Light"/>
              </a:rPr>
              <a:t>Debe considerar la integración de las redes asistenciales. Actualmente una parte importante de los incumplimientos informados son resueltos dentro del mismo prestador o en el caso de los prestadores públicos, dentro del servicio de salud. Esto contribuye a la eficiencia y a la equidad territorial.</a:t>
            </a:r>
            <a:endParaRPr sz="1450">
              <a:solidFill>
                <a:schemeClr val="dk1"/>
              </a:solidFill>
              <a:latin typeface="Montserrat Light"/>
              <a:ea typeface="Montserrat Light"/>
              <a:cs typeface="Montserrat Light"/>
              <a:sym typeface="Montserrat Light"/>
            </a:endParaRPr>
          </a:p>
          <a:p>
            <a:pPr marL="457200" lvl="0" indent="-320675" algn="just" rtl="0">
              <a:lnSpc>
                <a:spcPct val="115000"/>
              </a:lnSpc>
              <a:spcBef>
                <a:spcPts val="0"/>
              </a:spcBef>
              <a:spcAft>
                <a:spcPts val="0"/>
              </a:spcAft>
              <a:buClr>
                <a:schemeClr val="dk1"/>
              </a:buClr>
              <a:buSzPts val="1450"/>
              <a:buFont typeface="Montserrat Light"/>
              <a:buChar char="●"/>
            </a:pPr>
            <a:r>
              <a:rPr lang="es" sz="1450">
                <a:solidFill>
                  <a:schemeClr val="dk1"/>
                </a:solidFill>
                <a:latin typeface="Montserrat Light"/>
                <a:ea typeface="Montserrat Light"/>
                <a:cs typeface="Montserrat Light"/>
                <a:sym typeface="Montserrat Light"/>
              </a:rPr>
              <a:t>Se debe considerar la complejidad de los pacientes. Muchos casos de incumplimiento no pueden ser resueltos por segundos prestadores por la complejidad de los casos (por ejemplo centros de referencia nacional).</a:t>
            </a:r>
            <a:endParaRPr sz="1450">
              <a:solidFill>
                <a:schemeClr val="dk1"/>
              </a:solidFill>
              <a:latin typeface="Montserrat Light"/>
              <a:ea typeface="Montserrat Light"/>
              <a:cs typeface="Montserrat Light"/>
              <a:sym typeface="Montserrat Light"/>
            </a:endParaRPr>
          </a:p>
          <a:p>
            <a:pPr marL="457200" lvl="0" indent="-320675" algn="just" rtl="0">
              <a:lnSpc>
                <a:spcPct val="115000"/>
              </a:lnSpc>
              <a:spcBef>
                <a:spcPts val="0"/>
              </a:spcBef>
              <a:spcAft>
                <a:spcPts val="0"/>
              </a:spcAft>
              <a:buClr>
                <a:schemeClr val="dk1"/>
              </a:buClr>
              <a:buSzPts val="1450"/>
              <a:buFont typeface="Montserrat Light"/>
              <a:buChar char="●"/>
            </a:pPr>
            <a:r>
              <a:rPr lang="es" sz="1450">
                <a:solidFill>
                  <a:schemeClr val="dk1"/>
                </a:solidFill>
                <a:latin typeface="Montserrat Light"/>
                <a:ea typeface="Montserrat Light"/>
                <a:cs typeface="Montserrat Light"/>
                <a:sym typeface="Montserrat Light"/>
              </a:rPr>
              <a:t>Para dar cumplimiento al desafío de la asignación sin reclamo es necesario fortalecer los sistemas de registro e información.</a:t>
            </a:r>
            <a:endParaRPr sz="1450">
              <a:solidFill>
                <a:schemeClr val="dk1"/>
              </a:solidFill>
              <a:latin typeface="Montserrat Light"/>
              <a:ea typeface="Montserrat Light"/>
              <a:cs typeface="Montserrat Light"/>
              <a:sym typeface="Montserrat Light"/>
            </a:endParaRPr>
          </a:p>
          <a:p>
            <a:pPr marL="457200" lvl="0" indent="-320675" algn="just" rtl="0">
              <a:lnSpc>
                <a:spcPct val="115000"/>
              </a:lnSpc>
              <a:spcBef>
                <a:spcPts val="0"/>
              </a:spcBef>
              <a:spcAft>
                <a:spcPts val="0"/>
              </a:spcAft>
              <a:buClr>
                <a:schemeClr val="dk1"/>
              </a:buClr>
              <a:buSzPts val="1450"/>
              <a:buFont typeface="Montserrat Light"/>
              <a:buChar char="●"/>
            </a:pPr>
            <a:r>
              <a:rPr lang="es" sz="1450">
                <a:solidFill>
                  <a:schemeClr val="dk1"/>
                </a:solidFill>
                <a:latin typeface="Montserrat Light"/>
                <a:ea typeface="Montserrat Light"/>
                <a:cs typeface="Montserrat Light"/>
                <a:sym typeface="Montserrat Light"/>
              </a:rPr>
              <a:t>Como COLMED ofrecemos nuestra disposición para trabajar en este tema.</a:t>
            </a:r>
            <a:endParaRPr sz="1450">
              <a:solidFill>
                <a:schemeClr val="dk1"/>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Clr>
                <a:schemeClr val="dk1"/>
              </a:buClr>
              <a:buSzPts val="1100"/>
              <a:buFont typeface="Arial"/>
              <a:buNone/>
            </a:pPr>
            <a:endParaRPr sz="1450">
              <a:solidFill>
                <a:schemeClr val="dk1"/>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Clr>
                <a:schemeClr val="dk1"/>
              </a:buClr>
              <a:buSzPts val="1100"/>
              <a:buFont typeface="Arial"/>
              <a:buNone/>
            </a:pPr>
            <a:endParaRPr sz="850">
              <a:solidFill>
                <a:srgbClr val="FFFFFF"/>
              </a:solidFill>
              <a:latin typeface="Montserrat Light"/>
              <a:ea typeface="Montserrat Light"/>
              <a:cs typeface="Montserrat Light"/>
              <a:sym typeface="Montserrat Light"/>
            </a:endParaRPr>
          </a:p>
        </p:txBody>
      </p:sp>
      <p:pic>
        <p:nvPicPr>
          <p:cNvPr id="108" name="Google Shape;108;p18"/>
          <p:cNvPicPr preferRelativeResize="0"/>
          <p:nvPr/>
        </p:nvPicPr>
        <p:blipFill rotWithShape="1">
          <a:blip r:embed="rId6">
            <a:alphaModFix/>
          </a:blip>
          <a:srcRect/>
          <a:stretch/>
        </p:blipFill>
        <p:spPr>
          <a:xfrm>
            <a:off x="5812275" y="4446100"/>
            <a:ext cx="2653302" cy="397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9"/>
          <p:cNvPicPr preferRelativeResize="0"/>
          <p:nvPr/>
        </p:nvPicPr>
        <p:blipFill rotWithShape="1">
          <a:blip r:embed="rId3">
            <a:alphaModFix amt="25000"/>
          </a:blip>
          <a:srcRect l="1154" t="2581" r="2598" b="7466"/>
          <a:stretch/>
        </p:blipFill>
        <p:spPr>
          <a:xfrm>
            <a:off x="0" y="0"/>
            <a:ext cx="9144003" cy="5200301"/>
          </a:xfrm>
          <a:prstGeom prst="rect">
            <a:avLst/>
          </a:prstGeom>
          <a:noFill/>
          <a:ln>
            <a:noFill/>
          </a:ln>
        </p:spPr>
      </p:pic>
      <p:pic>
        <p:nvPicPr>
          <p:cNvPr id="114" name="Google Shape;114;p19"/>
          <p:cNvPicPr preferRelativeResize="0"/>
          <p:nvPr/>
        </p:nvPicPr>
        <p:blipFill rotWithShape="1">
          <a:blip r:embed="rId4">
            <a:alphaModFix/>
          </a:blip>
          <a:srcRect/>
          <a:stretch/>
        </p:blipFill>
        <p:spPr>
          <a:xfrm>
            <a:off x="0" y="-7875"/>
            <a:ext cx="9144003" cy="5143502"/>
          </a:xfrm>
          <a:prstGeom prst="rect">
            <a:avLst/>
          </a:prstGeom>
          <a:noFill/>
          <a:ln>
            <a:noFill/>
          </a:ln>
        </p:spPr>
      </p:pic>
      <p:sp>
        <p:nvSpPr>
          <p:cNvPr id="115" name="Google Shape;115;p19"/>
          <p:cNvSpPr txBox="1"/>
          <p:nvPr/>
        </p:nvSpPr>
        <p:spPr>
          <a:xfrm>
            <a:off x="608800" y="256350"/>
            <a:ext cx="6773100" cy="32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solidFill>
                <a:schemeClr val="accent5"/>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s" sz="2100" b="1">
                <a:solidFill>
                  <a:srgbClr val="073763"/>
                </a:solidFill>
                <a:latin typeface="Montserrat"/>
                <a:ea typeface="Montserrat"/>
                <a:cs typeface="Montserrat"/>
                <a:sym typeface="Montserrat"/>
              </a:rPr>
              <a:t>IMPLICANCIAS A LA PROPUESTA</a:t>
            </a:r>
            <a:endParaRPr sz="2100" b="1">
              <a:solidFill>
                <a:srgbClr val="073763"/>
              </a:solidFill>
              <a:latin typeface="Montserrat"/>
              <a:ea typeface="Montserrat"/>
              <a:cs typeface="Montserrat"/>
              <a:sym typeface="Montserrat"/>
            </a:endParaRPr>
          </a:p>
        </p:txBody>
      </p:sp>
      <p:pic>
        <p:nvPicPr>
          <p:cNvPr id="116" name="Google Shape;116;p19"/>
          <p:cNvPicPr preferRelativeResize="0"/>
          <p:nvPr/>
        </p:nvPicPr>
        <p:blipFill rotWithShape="1">
          <a:blip r:embed="rId5">
            <a:alphaModFix/>
          </a:blip>
          <a:srcRect/>
          <a:stretch/>
        </p:blipFill>
        <p:spPr>
          <a:xfrm>
            <a:off x="751787" y="1182113"/>
            <a:ext cx="1327714" cy="64925"/>
          </a:xfrm>
          <a:prstGeom prst="rect">
            <a:avLst/>
          </a:prstGeom>
          <a:noFill/>
          <a:ln>
            <a:noFill/>
          </a:ln>
        </p:spPr>
      </p:pic>
      <p:sp>
        <p:nvSpPr>
          <p:cNvPr id="117" name="Google Shape;117;p19"/>
          <p:cNvSpPr txBox="1"/>
          <p:nvPr/>
        </p:nvSpPr>
        <p:spPr>
          <a:xfrm>
            <a:off x="495525" y="1425875"/>
            <a:ext cx="8156100" cy="2951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 sz="1550">
                <a:solidFill>
                  <a:schemeClr val="dk1"/>
                </a:solidFill>
                <a:latin typeface="Montserrat Light"/>
                <a:ea typeface="Montserrat Light"/>
                <a:cs typeface="Montserrat Light"/>
                <a:sym typeface="Montserrat Light"/>
              </a:rPr>
              <a:t>Si bien la propuesta no habla de automatización, se ha utilizado este término para referirse al proyecto. Respecto de este asunto, consideramos que la utilización de algoritmos automatizados debe considerar elementos sanitarios en tiempo real, con una gestión similar a una UGCC.</a:t>
            </a:r>
            <a:endParaRPr sz="1550">
              <a:solidFill>
                <a:schemeClr val="dk1"/>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None/>
            </a:pPr>
            <a:endParaRPr sz="1550">
              <a:solidFill>
                <a:schemeClr val="dk1"/>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None/>
            </a:pPr>
            <a:r>
              <a:rPr lang="es" sz="1550">
                <a:solidFill>
                  <a:schemeClr val="dk1"/>
                </a:solidFill>
                <a:latin typeface="Montserrat Light"/>
                <a:ea typeface="Montserrat Light"/>
                <a:cs typeface="Montserrat Light"/>
                <a:sym typeface="Montserrat Light"/>
              </a:rPr>
              <a:t>En esta misma línea, creemos importante hacer énfasis en que la incorporación de decisiones automáticas no implique una reducción de RRHH, si no, la redestinación de estos, para tareas que actualmente no se están llevando adelante en ámbitos de gestión.</a:t>
            </a:r>
            <a:endParaRPr sz="1550">
              <a:solidFill>
                <a:schemeClr val="dk1"/>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None/>
            </a:pPr>
            <a:endParaRPr sz="1450">
              <a:solidFill>
                <a:schemeClr val="dk1"/>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Clr>
                <a:schemeClr val="dk1"/>
              </a:buClr>
              <a:buSzPts val="1100"/>
              <a:buFont typeface="Arial"/>
              <a:buNone/>
            </a:pPr>
            <a:endParaRPr sz="1450">
              <a:solidFill>
                <a:schemeClr val="dk1"/>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Clr>
                <a:schemeClr val="dk1"/>
              </a:buClr>
              <a:buSzPts val="1100"/>
              <a:buFont typeface="Arial"/>
              <a:buNone/>
            </a:pPr>
            <a:endParaRPr sz="850">
              <a:solidFill>
                <a:srgbClr val="FFFFFF"/>
              </a:solidFill>
              <a:latin typeface="Montserrat Light"/>
              <a:ea typeface="Montserrat Light"/>
              <a:cs typeface="Montserrat Light"/>
              <a:sym typeface="Montserrat Light"/>
            </a:endParaRPr>
          </a:p>
        </p:txBody>
      </p:sp>
      <p:pic>
        <p:nvPicPr>
          <p:cNvPr id="118" name="Google Shape;118;p19"/>
          <p:cNvPicPr preferRelativeResize="0"/>
          <p:nvPr/>
        </p:nvPicPr>
        <p:blipFill rotWithShape="1">
          <a:blip r:embed="rId6">
            <a:alphaModFix/>
          </a:blip>
          <a:srcRect/>
          <a:stretch/>
        </p:blipFill>
        <p:spPr>
          <a:xfrm>
            <a:off x="5812275" y="4446100"/>
            <a:ext cx="2653302" cy="397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0"/>
          <p:cNvPicPr preferRelativeResize="0"/>
          <p:nvPr/>
        </p:nvPicPr>
        <p:blipFill rotWithShape="1">
          <a:blip r:embed="rId3">
            <a:alphaModFix amt="25000"/>
          </a:blip>
          <a:srcRect l="1154" t="2581" r="2598" b="7466"/>
          <a:stretch/>
        </p:blipFill>
        <p:spPr>
          <a:xfrm>
            <a:off x="0" y="0"/>
            <a:ext cx="9144003" cy="5200301"/>
          </a:xfrm>
          <a:prstGeom prst="rect">
            <a:avLst/>
          </a:prstGeom>
          <a:noFill/>
          <a:ln>
            <a:noFill/>
          </a:ln>
        </p:spPr>
      </p:pic>
      <p:pic>
        <p:nvPicPr>
          <p:cNvPr id="124" name="Google Shape;124;p20"/>
          <p:cNvPicPr preferRelativeResize="0"/>
          <p:nvPr/>
        </p:nvPicPr>
        <p:blipFill rotWithShape="1">
          <a:blip r:embed="rId4">
            <a:alphaModFix/>
          </a:blip>
          <a:srcRect/>
          <a:stretch/>
        </p:blipFill>
        <p:spPr>
          <a:xfrm>
            <a:off x="0" y="-7875"/>
            <a:ext cx="9144003" cy="5143502"/>
          </a:xfrm>
          <a:prstGeom prst="rect">
            <a:avLst/>
          </a:prstGeom>
          <a:noFill/>
          <a:ln>
            <a:noFill/>
          </a:ln>
        </p:spPr>
      </p:pic>
      <p:sp>
        <p:nvSpPr>
          <p:cNvPr id="125" name="Google Shape;125;p20"/>
          <p:cNvSpPr txBox="1"/>
          <p:nvPr/>
        </p:nvSpPr>
        <p:spPr>
          <a:xfrm>
            <a:off x="608800" y="256350"/>
            <a:ext cx="6773100" cy="32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solidFill>
                <a:schemeClr val="accent5"/>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s" sz="2100" b="1">
                <a:solidFill>
                  <a:srgbClr val="073763"/>
                </a:solidFill>
                <a:latin typeface="Montserrat"/>
                <a:ea typeface="Montserrat"/>
                <a:cs typeface="Montserrat"/>
                <a:sym typeface="Montserrat"/>
              </a:rPr>
              <a:t>IMPLICANCIAS A LA PROPUESTA</a:t>
            </a:r>
            <a:endParaRPr sz="2100" b="1">
              <a:solidFill>
                <a:srgbClr val="073763"/>
              </a:solidFill>
              <a:latin typeface="Montserrat"/>
              <a:ea typeface="Montserrat"/>
              <a:cs typeface="Montserrat"/>
              <a:sym typeface="Montserrat"/>
            </a:endParaRPr>
          </a:p>
        </p:txBody>
      </p:sp>
      <p:pic>
        <p:nvPicPr>
          <p:cNvPr id="126" name="Google Shape;126;p20"/>
          <p:cNvPicPr preferRelativeResize="0"/>
          <p:nvPr/>
        </p:nvPicPr>
        <p:blipFill rotWithShape="1">
          <a:blip r:embed="rId5">
            <a:alphaModFix/>
          </a:blip>
          <a:srcRect/>
          <a:stretch/>
        </p:blipFill>
        <p:spPr>
          <a:xfrm>
            <a:off x="751787" y="1182113"/>
            <a:ext cx="1327714" cy="64925"/>
          </a:xfrm>
          <a:prstGeom prst="rect">
            <a:avLst/>
          </a:prstGeom>
          <a:noFill/>
          <a:ln>
            <a:noFill/>
          </a:ln>
        </p:spPr>
      </p:pic>
      <p:sp>
        <p:nvSpPr>
          <p:cNvPr id="127" name="Google Shape;127;p20"/>
          <p:cNvSpPr txBox="1"/>
          <p:nvPr/>
        </p:nvSpPr>
        <p:spPr>
          <a:xfrm>
            <a:off x="495525" y="1425875"/>
            <a:ext cx="8156100" cy="2951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 sz="1450">
                <a:solidFill>
                  <a:schemeClr val="dk1"/>
                </a:solidFill>
                <a:latin typeface="Montserrat Light"/>
                <a:ea typeface="Montserrat Light"/>
                <a:cs typeface="Montserrat Light"/>
                <a:sym typeface="Montserrat Light"/>
              </a:rPr>
              <a:t>Finalmente, destacamos que esta propuesta permite avanzar en la eliminación de barreras de acceso a prestaciones de salud por parte de las personas, no obstante, por las características de la red asistencial, para muchos compatriotas no existen alternativas razonables para el cumplimiento de las garantías explícitas (por ejemplo en situación de aislamiento geográfico o zonas desatendidas, ni siquiera en casos tan extremos), dicho de otro modo, para muchos casos no existen segundos prestadores efectivos y la solución definitiva seguirá siendo la necesidad de fortalecer a los primeros prestadores. </a:t>
            </a:r>
            <a:endParaRPr sz="1450">
              <a:solidFill>
                <a:schemeClr val="dk1"/>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None/>
            </a:pPr>
            <a:endParaRPr sz="1450">
              <a:solidFill>
                <a:schemeClr val="dk1"/>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None/>
            </a:pPr>
            <a:r>
              <a:rPr lang="es" sz="1450">
                <a:solidFill>
                  <a:schemeClr val="dk1"/>
                </a:solidFill>
                <a:latin typeface="Montserrat Light"/>
                <a:ea typeface="Montserrat Light"/>
                <a:cs typeface="Montserrat Light"/>
                <a:sym typeface="Montserrat Light"/>
              </a:rPr>
              <a:t>Por este motivo, esta iniciativa si bien necesaria, dista de abordar el problema de fondo.</a:t>
            </a:r>
            <a:endParaRPr sz="1450">
              <a:solidFill>
                <a:schemeClr val="dk1"/>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None/>
            </a:pPr>
            <a:endParaRPr sz="1550">
              <a:solidFill>
                <a:schemeClr val="dk1"/>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None/>
            </a:pPr>
            <a:endParaRPr sz="1450">
              <a:solidFill>
                <a:schemeClr val="dk1"/>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Clr>
                <a:schemeClr val="dk1"/>
              </a:buClr>
              <a:buSzPts val="1100"/>
              <a:buFont typeface="Arial"/>
              <a:buNone/>
            </a:pPr>
            <a:endParaRPr sz="1450">
              <a:solidFill>
                <a:schemeClr val="dk1"/>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Clr>
                <a:schemeClr val="dk1"/>
              </a:buClr>
              <a:buSzPts val="1100"/>
              <a:buFont typeface="Arial"/>
              <a:buNone/>
            </a:pPr>
            <a:endParaRPr sz="850">
              <a:solidFill>
                <a:srgbClr val="FFFFFF"/>
              </a:solidFill>
              <a:latin typeface="Montserrat Light"/>
              <a:ea typeface="Montserrat Light"/>
              <a:cs typeface="Montserrat Light"/>
              <a:sym typeface="Montserrat Light"/>
            </a:endParaRPr>
          </a:p>
        </p:txBody>
      </p:sp>
      <p:pic>
        <p:nvPicPr>
          <p:cNvPr id="128" name="Google Shape;128;p20"/>
          <p:cNvPicPr preferRelativeResize="0"/>
          <p:nvPr/>
        </p:nvPicPr>
        <p:blipFill rotWithShape="1">
          <a:blip r:embed="rId6">
            <a:alphaModFix/>
          </a:blip>
          <a:srcRect/>
          <a:stretch/>
        </p:blipFill>
        <p:spPr>
          <a:xfrm>
            <a:off x="5812275" y="4446100"/>
            <a:ext cx="2653302" cy="397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pic>
        <p:nvPicPr>
          <p:cNvPr id="133" name="Google Shape;133;p21"/>
          <p:cNvPicPr preferRelativeResize="0"/>
          <p:nvPr/>
        </p:nvPicPr>
        <p:blipFill>
          <a:blip r:embed="rId4">
            <a:alphaModFix/>
          </a:blip>
          <a:stretch>
            <a:fillRect/>
          </a:stretch>
        </p:blipFill>
        <p:spPr>
          <a:xfrm>
            <a:off x="483813" y="347100"/>
            <a:ext cx="7944827" cy="4449300"/>
          </a:xfrm>
          <a:prstGeom prst="rect">
            <a:avLst/>
          </a:prstGeom>
          <a:noFill/>
          <a:ln>
            <a:noFill/>
          </a:ln>
        </p:spPr>
      </p:pic>
      <p:sp>
        <p:nvSpPr>
          <p:cNvPr id="134" name="Google Shape;134;p21"/>
          <p:cNvSpPr txBox="1"/>
          <p:nvPr/>
        </p:nvSpPr>
        <p:spPr>
          <a:xfrm>
            <a:off x="2415750" y="1948600"/>
            <a:ext cx="4312500" cy="937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2600" b="1">
                <a:solidFill>
                  <a:schemeClr val="lt1"/>
                </a:solidFill>
                <a:latin typeface="Montserrat"/>
                <a:ea typeface="Montserrat"/>
                <a:cs typeface="Montserrat"/>
                <a:sym typeface="Montserrat"/>
              </a:rPr>
              <a:t>¡MUCHAS GRACIAS!</a:t>
            </a:r>
            <a:endParaRPr sz="2600" b="1">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None/>
            </a:pPr>
            <a:endParaRPr sz="2400" b="1">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None/>
            </a:pPr>
            <a:endParaRPr sz="1900" b="1">
              <a:solidFill>
                <a:schemeClr val="lt1"/>
              </a:solidFill>
              <a:latin typeface="Montserrat"/>
              <a:ea typeface="Montserrat"/>
              <a:cs typeface="Montserrat"/>
              <a:sym typeface="Montserrat"/>
            </a:endParaRPr>
          </a:p>
        </p:txBody>
      </p:sp>
      <p:pic>
        <p:nvPicPr>
          <p:cNvPr id="135" name="Google Shape;135;p21"/>
          <p:cNvPicPr preferRelativeResize="0"/>
          <p:nvPr/>
        </p:nvPicPr>
        <p:blipFill rotWithShape="1">
          <a:blip r:embed="rId5">
            <a:alphaModFix/>
          </a:blip>
          <a:srcRect/>
          <a:stretch/>
        </p:blipFill>
        <p:spPr>
          <a:xfrm>
            <a:off x="3651687" y="2539275"/>
            <a:ext cx="1327714" cy="64925"/>
          </a:xfrm>
          <a:prstGeom prst="rect">
            <a:avLst/>
          </a:prstGeom>
          <a:noFill/>
          <a:ln>
            <a:noFill/>
          </a:ln>
        </p:spPr>
      </p:pic>
      <p:pic>
        <p:nvPicPr>
          <p:cNvPr id="136" name="Google Shape;136;p21"/>
          <p:cNvPicPr preferRelativeResize="0"/>
          <p:nvPr/>
        </p:nvPicPr>
        <p:blipFill rotWithShape="1">
          <a:blip r:embed="rId6">
            <a:alphaModFix/>
          </a:blip>
          <a:srcRect/>
          <a:stretch/>
        </p:blipFill>
        <p:spPr>
          <a:xfrm>
            <a:off x="5812275" y="4446100"/>
            <a:ext cx="2653302" cy="397750"/>
          </a:xfrm>
          <a:prstGeom prst="rect">
            <a:avLst/>
          </a:prstGeom>
          <a:noFill/>
          <a:ln>
            <a:noFill/>
          </a:ln>
        </p:spPr>
      </p:pic>
      <p:sp>
        <p:nvSpPr>
          <p:cNvPr id="137" name="Google Shape;137;p21"/>
          <p:cNvSpPr txBox="1"/>
          <p:nvPr/>
        </p:nvSpPr>
        <p:spPr>
          <a:xfrm>
            <a:off x="608800" y="3906650"/>
            <a:ext cx="3330900" cy="66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latin typeface="Montserrat Light"/>
              <a:ea typeface="Montserrat Light"/>
              <a:cs typeface="Montserrat Light"/>
              <a:sym typeface="Montserrat 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939</Words>
  <Application>Microsoft Office PowerPoint</Application>
  <PresentationFormat>Presentación en pantalla (16:9)</PresentationFormat>
  <Paragraphs>45</Paragraphs>
  <Slides>9</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Montserrat Medium</vt:lpstr>
      <vt:lpstr>Arial</vt:lpstr>
      <vt:lpstr>Montserrat Light</vt:lpstr>
      <vt:lpstr>Montserrat</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Silvia Rivas Mena</dc:creator>
  <cp:lastModifiedBy>Silvia Rivas Mena</cp:lastModifiedBy>
  <cp:revision>1</cp:revision>
  <dcterms:modified xsi:type="dcterms:W3CDTF">2025-03-04T20:20:39Z</dcterms:modified>
</cp:coreProperties>
</file>