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5" r:id="rId2"/>
    <p:sldMasterId id="2147483667" r:id="rId3"/>
    <p:sldMasterId id="2147483670" r:id="rId4"/>
    <p:sldMasterId id="2147483674" r:id="rId5"/>
    <p:sldMasterId id="2147483676" r:id="rId6"/>
  </p:sldMasterIdLst>
  <p:notesMasterIdLst>
    <p:notesMasterId r:id="rId15"/>
  </p:notesMasterIdLst>
  <p:handoutMasterIdLst>
    <p:handoutMasterId r:id="rId16"/>
  </p:handoutMasterIdLst>
  <p:sldIdLst>
    <p:sldId id="261" r:id="rId7"/>
    <p:sldId id="263" r:id="rId8"/>
    <p:sldId id="265" r:id="rId9"/>
    <p:sldId id="268" r:id="rId10"/>
    <p:sldId id="266" r:id="rId11"/>
    <p:sldId id="269" r:id="rId12"/>
    <p:sldId id="267" r:id="rId13"/>
    <p:sldId id="264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3"/>
    <p:restoredTop sz="95768" autoAdjust="0"/>
  </p:normalViewPr>
  <p:slideViewPr>
    <p:cSldViewPr snapToGrid="0" snapToObjects="1">
      <p:cViewPr varScale="1">
        <p:scale>
          <a:sx n="68" d="100"/>
          <a:sy n="68" d="100"/>
        </p:scale>
        <p:origin x="-71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AE1FD88-EA13-466D-B37B-76BCEA7E88E7}" type="datetimeFigureOut">
              <a:rPr lang="es-CL" smtClean="0"/>
              <a:t>04-06-2018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40094D2-6EB1-4696-AD78-1868C791AC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3621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AC07C1-052D-9542-A414-91DA9AA9FA0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A876A4-832B-8042-A38B-B176C42C61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0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95A81DFA-E783-40CB-8634-884E55B23E34}" type="slidenum">
              <a:rPr lang="es-CL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1</a:t>
            </a:fld>
            <a:endParaRPr lang="es-CL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98874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81DFA-E783-40CB-8634-884E55B23E34}" type="slidenum">
              <a:rPr lang="es-CL" smtClean="0"/>
              <a:t>2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39730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81DFA-E783-40CB-8634-884E55B23E34}" type="slidenum">
              <a:rPr lang="es-CL" smtClean="0"/>
              <a:t>3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39730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81DFA-E783-40CB-8634-884E55B23E34}" type="slidenum">
              <a:rPr lang="es-CL" smtClean="0"/>
              <a:t>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167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81DFA-E783-40CB-8634-884E55B23E34}" type="slidenum">
              <a:rPr lang="es-CL" smtClean="0"/>
              <a:t>5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39730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81DFA-E783-40CB-8634-884E55B23E34}" type="slidenum">
              <a:rPr lang="es-CL" smtClean="0"/>
              <a:t>6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08486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81DFA-E783-40CB-8634-884E55B23E34}" type="slidenum">
              <a:rPr lang="es-CL" smtClean="0"/>
              <a:t>7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39730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876A4-832B-8042-A38B-B176C42C61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0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1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8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6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8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9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 hidden="1">
            <a:extLst>
              <a:ext uri="{FF2B5EF4-FFF2-40B4-BE49-F238E27FC236}">
                <a16:creationId xmlns:a16="http://schemas.microsoft.com/office/drawing/2014/main" xmlns="" id="{6BE9BA05-0B29-4EDC-AC41-3BEB59306BA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Diapositiva de think-cell" r:id="rId4" imgW="360" imgH="360" progId="TCLayout.ActiveDocument.1">
                  <p:embed/>
                </p:oleObj>
              </mc:Choice>
              <mc:Fallback>
                <p:oleObj name="Diapositiva de think-cell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McK 2. Slide Title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5617" y="224063"/>
            <a:ext cx="9690483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aseline="0">
                <a:latin typeface="+mj-lt"/>
                <a:ea typeface="+mj-ea"/>
              </a:defRPr>
            </a:lvl1pPr>
          </a:lstStyle>
          <a:p>
            <a:pPr lvl="0"/>
            <a:r>
              <a:rPr lang="es-CL" noProof="0"/>
              <a:t>Click to edit Master title style</a:t>
            </a:r>
            <a:endParaRPr lang="es-CL" noProof="0" dirty="0"/>
          </a:p>
        </p:txBody>
      </p:sp>
      <p:sp>
        <p:nvSpPr>
          <p:cNvPr id="3" name="195 Marcador de número de diapositiva">
            <a:extLst>
              <a:ext uri="{FF2B5EF4-FFF2-40B4-BE49-F238E27FC236}">
                <a16:creationId xmlns:a16="http://schemas.microsoft.com/office/drawing/2014/main" xmlns="" id="{37FDE452-4366-4E41-B31C-3C8971D71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989" y="6609104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748D99-8C41-3647-B0A1-BF1D5811B5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6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43CCFD-57FD-A144-B890-2DF3B2985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22A7A8-8061-5C47-9D8B-F71ED401A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7E4A72-87EA-3145-9C25-2E8345FD14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993FDF-2731-F84F-9806-CCC89B5CFD70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F4A431-56EA-CB49-AA70-DA502FABE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ABDBD2-D9AA-F645-9100-3D5FE464F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8D99-8C41-3647-B0A1-BF1D5811B5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9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5524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 hidden="1">
            <a:extLst>
              <a:ext uri="{FF2B5EF4-FFF2-40B4-BE49-F238E27FC236}">
                <a16:creationId xmlns:a16="http://schemas.microsoft.com/office/drawing/2014/main" xmlns="" id="{6BE9BA05-0B29-4EDC-AC41-3BEB59306BA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4" name="Diapositiva de think-cell" r:id="rId4" imgW="415" imgH="416" progId="TCLayout.ActiveDocument.1">
                  <p:embed/>
                </p:oleObj>
              </mc:Choice>
              <mc:Fallback>
                <p:oleObj name="Diapositiva de think-cell" r:id="rId4" imgW="415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McK 2. Slide Title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5617" y="224061"/>
            <a:ext cx="9690483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aseline="0">
                <a:latin typeface="+mj-lt"/>
                <a:ea typeface="+mj-ea"/>
              </a:defRPr>
            </a:lvl1pPr>
          </a:lstStyle>
          <a:p>
            <a:pPr lvl="0"/>
            <a:r>
              <a:rPr lang="es-CL" noProof="0"/>
              <a:t>Click to edit Master title style</a:t>
            </a:r>
            <a:endParaRPr lang="es-CL" noProof="0" dirty="0"/>
          </a:p>
        </p:txBody>
      </p:sp>
      <p:sp>
        <p:nvSpPr>
          <p:cNvPr id="3" name="195 Marcador de número de diapositiva">
            <a:extLst>
              <a:ext uri="{FF2B5EF4-FFF2-40B4-BE49-F238E27FC236}">
                <a16:creationId xmlns:a16="http://schemas.microsoft.com/office/drawing/2014/main" xmlns="" id="{37FDE452-4366-4E41-B31C-3C8971D71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989" y="660910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36BA00-E649-495D-B82A-3219CB1D2429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5396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Objeto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17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" name="Diapositiva de think-cell" r:id="rId4" imgW="270" imgH="270" progId="TCLayout.ActiveDocument.1">
                  <p:embed/>
                </p:oleObj>
              </mc:Choice>
              <mc:Fallback>
                <p:oleObj name="Diapositiva de think-cell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" y="1589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48D99-8C41-3647-B0A1-BF1D5811B5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8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43CCFD-57FD-A144-B890-2DF3B2985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22A7A8-8061-5C47-9D8B-F71ED401A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7E4A72-87EA-3145-9C25-2E8345FD14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993FDF-2731-F84F-9806-CCC89B5CFD70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F4A431-56EA-CB49-AA70-DA502FABE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ABDBD2-D9AA-F645-9100-3D5FE464F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8D99-8C41-3647-B0A1-BF1D5811B5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9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3466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5157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 hidden="1">
            <a:extLst>
              <a:ext uri="{FF2B5EF4-FFF2-40B4-BE49-F238E27FC236}">
                <a16:creationId xmlns:a16="http://schemas.microsoft.com/office/drawing/2014/main" xmlns="" id="{6BE9BA05-0B29-4EDC-AC41-3BEB59306BA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4" name="Diapositiva de think-cell" r:id="rId4" imgW="415" imgH="416" progId="TCLayout.ActiveDocument.1">
                  <p:embed/>
                </p:oleObj>
              </mc:Choice>
              <mc:Fallback>
                <p:oleObj name="Diapositiva de think-cell" r:id="rId4" imgW="415" imgH="416" progId="TCLayout.ActiveDocument.1">
                  <p:embed/>
                  <p:pic>
                    <p:nvPicPr>
                      <p:cNvPr id="2" name="Objeto 1" hidden="1">
                        <a:extLst>
                          <a:ext uri="{FF2B5EF4-FFF2-40B4-BE49-F238E27FC236}">
                            <a16:creationId xmlns:a16="http://schemas.microsoft.com/office/drawing/2014/main" xmlns="" id="{6BE9BA05-0B29-4EDC-AC41-3BEB59306B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McK 2. Slide Title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5617" y="224061"/>
            <a:ext cx="969048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aseline="0">
                <a:latin typeface="+mj-lt"/>
                <a:ea typeface="+mj-ea"/>
              </a:defRPr>
            </a:lvl1pPr>
          </a:lstStyle>
          <a:p>
            <a:pPr lvl="0"/>
            <a:r>
              <a:rPr lang="es-CL" noProof="0"/>
              <a:t>Click to edit Master title style</a:t>
            </a:r>
            <a:endParaRPr lang="es-CL" noProof="0" dirty="0"/>
          </a:p>
        </p:txBody>
      </p:sp>
      <p:sp>
        <p:nvSpPr>
          <p:cNvPr id="3" name="195 Marcador de número de diapositiva">
            <a:extLst>
              <a:ext uri="{FF2B5EF4-FFF2-40B4-BE49-F238E27FC236}">
                <a16:creationId xmlns:a16="http://schemas.microsoft.com/office/drawing/2014/main" xmlns="" id="{37FDE452-4366-4E41-B31C-3C8971D71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989" y="660910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36BA00-E649-495D-B82A-3219CB1D2429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0783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 hidden="1">
            <a:extLst>
              <a:ext uri="{FF2B5EF4-FFF2-40B4-BE49-F238E27FC236}">
                <a16:creationId xmlns:a16="http://schemas.microsoft.com/office/drawing/2014/main" xmlns="" id="{6BE9BA05-0B29-4EDC-AC41-3BEB59306BA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4" name="Diapositiva de think-cell" r:id="rId4" imgW="415" imgH="416" progId="TCLayout.ActiveDocument.1">
                  <p:embed/>
                </p:oleObj>
              </mc:Choice>
              <mc:Fallback>
                <p:oleObj name="Diapositiva de think-cell" r:id="rId4" imgW="415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McK 2. Slide Title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5617" y="224061"/>
            <a:ext cx="9690483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aseline="0">
                <a:latin typeface="+mj-lt"/>
                <a:ea typeface="+mj-ea"/>
              </a:defRPr>
            </a:lvl1pPr>
          </a:lstStyle>
          <a:p>
            <a:pPr lvl="0"/>
            <a:r>
              <a:rPr lang="es-CL" noProof="0"/>
              <a:t>Click to edit Master title style</a:t>
            </a:r>
            <a:endParaRPr lang="es-CL" noProof="0" dirty="0"/>
          </a:p>
        </p:txBody>
      </p:sp>
      <p:sp>
        <p:nvSpPr>
          <p:cNvPr id="3" name="195 Marcador de número de diapositiva">
            <a:extLst>
              <a:ext uri="{FF2B5EF4-FFF2-40B4-BE49-F238E27FC236}">
                <a16:creationId xmlns:a16="http://schemas.microsoft.com/office/drawing/2014/main" xmlns="" id="{37FDE452-4366-4E41-B31C-3C8971D71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989" y="660910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36BA00-E649-495D-B82A-3219CB1D2429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4123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 hidden="1">
            <a:extLst>
              <a:ext uri="{FF2B5EF4-FFF2-40B4-BE49-F238E27FC236}">
                <a16:creationId xmlns:a16="http://schemas.microsoft.com/office/drawing/2014/main" xmlns="" id="{6BE9BA05-0B29-4EDC-AC41-3BEB59306BA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2" name="Diapositiva de think-cell" r:id="rId4" imgW="360" imgH="360" progId="TCLayout.ActiveDocument.1">
                  <p:embed/>
                </p:oleObj>
              </mc:Choice>
              <mc:Fallback>
                <p:oleObj name="Diapositiva de think-cell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McK 2. Slide Title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5617" y="224063"/>
            <a:ext cx="9690483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aseline="0">
                <a:latin typeface="+mj-lt"/>
                <a:ea typeface="+mj-ea"/>
              </a:defRPr>
            </a:lvl1pPr>
          </a:lstStyle>
          <a:p>
            <a:pPr lvl="0"/>
            <a:r>
              <a:rPr lang="es-CL" noProof="0"/>
              <a:t>Click to edit Master title style</a:t>
            </a:r>
            <a:endParaRPr lang="es-CL" noProof="0" dirty="0"/>
          </a:p>
        </p:txBody>
      </p:sp>
      <p:sp>
        <p:nvSpPr>
          <p:cNvPr id="3" name="195 Marcador de número de diapositiva">
            <a:extLst>
              <a:ext uri="{FF2B5EF4-FFF2-40B4-BE49-F238E27FC236}">
                <a16:creationId xmlns:a16="http://schemas.microsoft.com/office/drawing/2014/main" xmlns="" id="{37FDE452-4366-4E41-B31C-3C8971D71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989" y="6609104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748D99-8C41-3647-B0A1-BF1D5811B5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2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Objeto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17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6" name="Diapositiva de think-cell" r:id="rId4" imgW="270" imgH="270" progId="TCLayout.ActiveDocument.1">
                  <p:embed/>
                </p:oleObj>
              </mc:Choice>
              <mc:Fallback>
                <p:oleObj name="Diapositiva de think-cell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" y="1589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48D99-8C41-3647-B0A1-BF1D5811B5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2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11" Type="http://schemas.openxmlformats.org/officeDocument/2006/relationships/image" Target="../media/image2.png"/><Relationship Id="rId5" Type="http://schemas.openxmlformats.org/officeDocument/2006/relationships/theme" Target="../theme/theme1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file:///\\localhost\Users\CDEB\Pictures\3.png" TargetMode="External"/><Relationship Id="rId3" Type="http://schemas.openxmlformats.org/officeDocument/2006/relationships/theme" Target="../theme/theme2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file:///\\localhost\Users\CDEB\Pictures\1.png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5.vml"/><Relationship Id="rId7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.bin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slideLayout" Target="../slideLayouts/slideLayout10.xml"/><Relationship Id="rId7" Type="http://schemas.openxmlformats.org/officeDocument/2006/relationships/tags" Target="../tags/tag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ags" Target="../tags/tag9.xml"/><Relationship Id="rId5" Type="http://schemas.openxmlformats.org/officeDocument/2006/relationships/vmlDrawing" Target="../drawings/vmlDrawing7.vml"/><Relationship Id="rId10" Type="http://schemas.openxmlformats.org/officeDocument/2006/relationships/image" Target="../media/image2.png"/><Relationship Id="rId4" Type="http://schemas.openxmlformats.org/officeDocument/2006/relationships/theme" Target="../theme/theme4.xml"/><Relationship Id="rId9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file:///\\localhost\Users\CDEB\Pictures\3.png" TargetMode="External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7.png"/><Relationship Id="rId5" Type="http://schemas.openxmlformats.org/officeDocument/2006/relationships/image" Target="file:///\\localhost\Users\CDEB\Pictures\1.png" TargetMode="External"/><Relationship Id="rId4" Type="http://schemas.openxmlformats.org/officeDocument/2006/relationships/image" Target="../media/image6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0.vml"/><Relationship Id="rId7" Type="http://schemas.openxmlformats.org/officeDocument/2006/relationships/image" Target="../media/image1.em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0.bin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  <p:extLst/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" name="Diapositiva de think-cell" r:id="rId9" imgW="360" imgH="360" progId="TCLayout.ActiveDocument.1">
                  <p:embed/>
                </p:oleObj>
              </mc:Choice>
              <mc:Fallback>
                <p:oleObj name="Diapositiva de think-cell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5979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ángulo 2" hidden="1">
            <a:extLst>
              <a:ext uri="{FF2B5EF4-FFF2-40B4-BE49-F238E27FC236}">
                <a16:creationId xmlns:a16="http://schemas.microsoft.com/office/drawing/2014/main" xmlns="" id="{E934E4AA-C5C2-4215-BA67-CAC9DA7AD6F2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" y="0"/>
            <a:ext cx="211667" cy="158750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s-CL" sz="1900" b="1" i="0" baseline="0" dirty="0" err="1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6207" y="1990667"/>
            <a:ext cx="5853024" cy="12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L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726997" y="223343"/>
            <a:ext cx="9690483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" noProof="0"/>
              <a:t>Haga clic para modificar el estilo de título del patrón</a:t>
            </a:r>
            <a:endParaRPr lang="es-CL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61984" y="27536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CL" sz="1400">
                <a:solidFill>
                  <a:srgbClr val="808080"/>
                </a:solidFill>
              </a:rPr>
              <a:t>TRACKER</a:t>
            </a:r>
            <a:endParaRPr lang="es-CL" sz="1400" dirty="0">
              <a:solidFill>
                <a:srgbClr val="808080"/>
              </a:solidFill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61986" y="542615"/>
            <a:ext cx="1172548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sz="1400">
                <a:solidFill>
                  <a:srgbClr val="808080"/>
                </a:solidFill>
                <a:latin typeface="Arial"/>
              </a:rPr>
              <a:t>Unit of measure</a:t>
            </a:r>
            <a:endParaRPr lang="es-CL" sz="1400" dirty="0">
              <a:solidFill>
                <a:srgbClr val="808080"/>
              </a:solidFill>
              <a:latin typeface="Arial"/>
            </a:endParaRP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61987" y="6503346"/>
            <a:ext cx="10256829" cy="288318"/>
            <a:chOff x="75" y="4015"/>
            <a:chExt cx="4749" cy="178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4015"/>
              <a:ext cx="474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CL" sz="900">
                  <a:solidFill>
                    <a:srgbClr val="33448D"/>
                  </a:solidFill>
                  <a:latin typeface="Arial"/>
                </a:rPr>
                <a:t>1 Footnote</a:t>
              </a:r>
              <a:endParaRPr lang="es-CL" sz="900" dirty="0">
                <a:solidFill>
                  <a:srgbClr val="33448D"/>
                </a:solidFill>
                <a:latin typeface="Arial"/>
              </a:endParaRP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106"/>
              <a:ext cx="474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621975" indent="-621975" defTabSz="913526" fontAlgn="base">
                <a:spcBef>
                  <a:spcPct val="0"/>
                </a:spcBef>
                <a:spcAft>
                  <a:spcPct val="0"/>
                </a:spcAft>
                <a:tabLst>
                  <a:tab pos="625214" algn="l"/>
                </a:tabLst>
              </a:pPr>
              <a:r>
                <a:rPr lang="es-CL" sz="900">
                  <a:solidFill>
                    <a:srgbClr val="33448D"/>
                  </a:solidFill>
                </a:rPr>
                <a:t>SOURCE: Source</a:t>
              </a:r>
              <a:endParaRPr lang="es-CL" sz="900" dirty="0">
                <a:solidFill>
                  <a:srgbClr val="33448D"/>
                </a:solidFill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976208" y="1150019"/>
            <a:ext cx="5801189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CL" sz="1600" b="1">
                  <a:solidFill>
                    <a:srgbClr val="33448D"/>
                  </a:solidFill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CL" sz="1600">
                  <a:solidFill>
                    <a:srgbClr val="808080"/>
                  </a:solidFill>
                </a:rPr>
                <a:t>Unit of measure</a:t>
              </a:r>
              <a:endParaRPr lang="es-CL" sz="1600" dirty="0">
                <a:solidFill>
                  <a:srgbClr val="808080"/>
                </a:solidFill>
              </a:endParaRPr>
            </a:p>
          </p:txBody>
        </p:sp>
      </p:grpSp>
      <p:sp>
        <p:nvSpPr>
          <p:cNvPr id="20" name="AutoShape 35"/>
          <p:cNvSpPr>
            <a:spLocks noChangeArrowheads="1"/>
          </p:cNvSpPr>
          <p:nvPr/>
        </p:nvSpPr>
        <p:spPr bwMode="gray">
          <a:xfrm>
            <a:off x="1" y="831520"/>
            <a:ext cx="10152235" cy="45719"/>
          </a:xfrm>
          <a:prstGeom prst="roundRect">
            <a:avLst>
              <a:gd name="adj" fmla="val 11644"/>
            </a:avLst>
          </a:prstGeom>
          <a:solidFill>
            <a:srgbClr val="0067B4"/>
          </a:solidFill>
          <a:ln>
            <a:solidFill>
              <a:srgbClr val="0067B4"/>
            </a:solidFill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3296" tIns="46648" rIns="93296" bIns="46648" numCol="1" anchor="ctr" anchorCtr="0" compatLnSpc="1">
            <a:prstTxWarp prst="textNoShape">
              <a:avLst/>
            </a:prstTxWarp>
          </a:bodyPr>
          <a:lstStyle/>
          <a:p>
            <a:pPr algn="ctr" defTabSz="914400" eaLnBrk="1" fontAlgn="base">
              <a:spcBef>
                <a:spcPct val="0"/>
              </a:spcBef>
              <a:spcAft>
                <a:spcPct val="0"/>
              </a:spcAft>
            </a:pPr>
            <a:endParaRPr lang="es-CL" sz="1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" name="Rectangle 551"/>
          <p:cNvSpPr>
            <a:spLocks noChangeArrowheads="1"/>
          </p:cNvSpPr>
          <p:nvPr/>
        </p:nvSpPr>
        <p:spPr bwMode="auto">
          <a:xfrm>
            <a:off x="-1" y="6644265"/>
            <a:ext cx="12219865" cy="213736"/>
          </a:xfrm>
          <a:prstGeom prst="rect">
            <a:avLst/>
          </a:prstGeom>
          <a:solidFill>
            <a:srgbClr val="0067B4"/>
          </a:solidFill>
          <a:ln>
            <a:noFill/>
          </a:ln>
          <a:extLst/>
        </p:spPr>
        <p:txBody>
          <a:bodyPr vert="horz" wrap="square" lIns="93296" tIns="46648" rIns="93296" bIns="46648" numCol="1" anchor="t" anchorCtr="0" compatLnSpc="1">
            <a:prstTxWarp prst="textNoShape">
              <a:avLst/>
            </a:prstTxWarp>
          </a:bodyPr>
          <a:lstStyle/>
          <a:p>
            <a:pPr defTabSz="914400" eaLnBrk="1" fontAlgn="base">
              <a:spcBef>
                <a:spcPct val="0"/>
              </a:spcBef>
              <a:spcAft>
                <a:spcPct val="0"/>
              </a:spcAft>
            </a:pPr>
            <a:endParaRPr lang="es-CL" sz="1600" dirty="0">
              <a:solidFill>
                <a:srgbClr val="33448D"/>
              </a:solidFill>
            </a:endParaRPr>
          </a:p>
        </p:txBody>
      </p:sp>
      <p:sp>
        <p:nvSpPr>
          <p:cNvPr id="23" name="19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697989" y="6609104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748D99-8C41-3647-B0A1-BF1D5811B55A}" type="slidenum">
              <a:rPr lang="en-US" smtClean="0"/>
              <a:t>‹Nº›</a:t>
            </a:fld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8D6E1703-9EAA-4B88-9B3C-2395CA1E410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2828" y="-15570"/>
            <a:ext cx="1279173" cy="86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60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9" r:id="rId4"/>
  </p:sldLayoutIdLst>
  <p:txStyles>
    <p:titleStyle>
      <a:lvl1pPr algn="l" defTabSz="913526" rtl="0" eaLnBrk="1" fontAlgn="base" hangingPunct="1">
        <a:spcBef>
          <a:spcPct val="0"/>
        </a:spcBef>
        <a:spcAft>
          <a:spcPct val="0"/>
        </a:spcAft>
        <a:tabLst>
          <a:tab pos="275353" algn="l"/>
        </a:tabLst>
        <a:defRPr sz="1900" b="1" baseline="0">
          <a:solidFill>
            <a:srgbClr val="0067B4"/>
          </a:solidFill>
          <a:latin typeface="+mj-lt"/>
          <a:ea typeface="+mj-ea"/>
          <a:cs typeface="+mj-cs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607" indent="-195987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81" indent="-267255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835" indent="-158733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8F91D8EE-5A2D-41F4-8A78-6F1488BD9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1" y="3333750"/>
            <a:ext cx="1377951" cy="352425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eaLnBrk="1">
              <a:defRPr/>
            </a:pPr>
            <a:endParaRPr lang="es-CL" sz="1800" dirty="0">
              <a:solidFill>
                <a:srgbClr val="FFFFFF"/>
              </a:solidFill>
              <a:latin typeface="Calibri" pitchFamily="-60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C513FA5B-2768-4084-B936-441E2F226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152" y="3333750"/>
            <a:ext cx="1974849" cy="352425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eaLnBrk="1">
              <a:defRPr/>
            </a:pPr>
            <a:endParaRPr lang="es-CL" sz="1800" dirty="0">
              <a:solidFill>
                <a:srgbClr val="FFFFFF"/>
              </a:solidFill>
              <a:latin typeface="Calibri" pitchFamily="-60" charset="0"/>
            </a:endParaRPr>
          </a:p>
        </p:txBody>
      </p:sp>
      <p:pic>
        <p:nvPicPr>
          <p:cNvPr id="1028" name="Picture 1">
            <a:extLst>
              <a:ext uri="{FF2B5EF4-FFF2-40B4-BE49-F238E27FC236}">
                <a16:creationId xmlns:a16="http://schemas.microsoft.com/office/drawing/2014/main" xmlns="" id="{6CCE0E19-B09D-462B-ADFE-C0E5B65C2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1" y="3452814"/>
            <a:ext cx="107103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49F52C9C-D0A2-48FF-B7A4-D3B1DAA29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1" y="0"/>
            <a:ext cx="1377951" cy="1371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eaLnBrk="1">
              <a:defRPr/>
            </a:pPr>
            <a:endParaRPr lang="es-CL" sz="1800" dirty="0">
              <a:solidFill>
                <a:srgbClr val="FFFFFF"/>
              </a:solidFill>
              <a:latin typeface="Calibri" pitchFamily="-60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F3781D71-AC81-4E40-90B9-C994E35E6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152" y="0"/>
            <a:ext cx="1974849" cy="1371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eaLnBrk="1">
              <a:defRPr/>
            </a:pPr>
            <a:endParaRPr lang="es-CL" sz="1800" dirty="0">
              <a:solidFill>
                <a:srgbClr val="FFFFFF"/>
              </a:solidFill>
              <a:latin typeface="Calibri" pitchFamily="-60" charset="0"/>
            </a:endParaRPr>
          </a:p>
        </p:txBody>
      </p:sp>
      <p:pic>
        <p:nvPicPr>
          <p:cNvPr id="1031" name="1.png" descr="/Users/CDEB/Pictures/1.png">
            <a:extLst>
              <a:ext uri="{FF2B5EF4-FFF2-40B4-BE49-F238E27FC236}">
                <a16:creationId xmlns:a16="http://schemas.microsoft.com/office/drawing/2014/main" xmlns="" id="{33DC4EEB-2BED-4E79-823B-1326D13B4D1F}"/>
              </a:ext>
            </a:extLst>
          </p:cNvPr>
          <p:cNvPicPr>
            <a:picLocks noChangeAspect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151" y="3430589"/>
            <a:ext cx="184573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3.png" descr="/Users/CDEB/Pictures/3.png">
            <a:extLst>
              <a:ext uri="{FF2B5EF4-FFF2-40B4-BE49-F238E27FC236}">
                <a16:creationId xmlns:a16="http://schemas.microsoft.com/office/drawing/2014/main" xmlns="" id="{D1395D68-2C6D-41B4-AB39-ACFB6011738F}"/>
              </a:ext>
            </a:extLst>
          </p:cNvPr>
          <p:cNvPicPr>
            <a:picLocks noChangeAspect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152" y="6400800"/>
            <a:ext cx="2762249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02979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78" r:id="rId2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4"/>
            </p:custDataLst>
            <p:extLst/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0" name="Diapositiva de think-cell" r:id="rId6" imgW="270" imgH="270" progId="TCLayout.ActiveDocument.1">
                  <p:embed/>
                </p:oleObj>
              </mc:Choice>
              <mc:Fallback>
                <p:oleObj name="Diapositiva de think-cell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215979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ángulo 2" hidden="1">
            <a:extLst>
              <a:ext uri="{FF2B5EF4-FFF2-40B4-BE49-F238E27FC236}">
                <a16:creationId xmlns:a16="http://schemas.microsoft.com/office/drawing/2014/main" xmlns="" id="{E934E4AA-C5C2-4215-BA67-CAC9DA7AD6F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s-CL" sz="1900" b="1" i="0" baseline="0" dirty="0" err="1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6207" y="1990667"/>
            <a:ext cx="5853024" cy="12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L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726996" y="223341"/>
            <a:ext cx="9690483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" noProof="0"/>
              <a:t>Haga clic para modificar el estilo de título del patrón</a:t>
            </a:r>
            <a:endParaRPr lang="es-CL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61984" y="27536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CL" sz="1400">
                <a:solidFill>
                  <a:srgbClr val="808080"/>
                </a:solidFill>
              </a:rPr>
              <a:t>TRACKER</a:t>
            </a:r>
            <a:endParaRPr lang="es-CL" sz="1400" dirty="0">
              <a:solidFill>
                <a:srgbClr val="808080"/>
              </a:solidFill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61985" y="542615"/>
            <a:ext cx="1172548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sz="1400">
                <a:solidFill>
                  <a:srgbClr val="808080"/>
                </a:solidFill>
                <a:latin typeface="Arial"/>
              </a:rPr>
              <a:t>Unit of measure</a:t>
            </a:r>
            <a:endParaRPr lang="es-CL" sz="1400" dirty="0">
              <a:solidFill>
                <a:srgbClr val="808080"/>
              </a:solidFill>
              <a:latin typeface="Arial"/>
            </a:endParaRP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61986" y="6503346"/>
            <a:ext cx="10256829" cy="288318"/>
            <a:chOff x="75" y="4015"/>
            <a:chExt cx="4749" cy="178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4015"/>
              <a:ext cx="474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CL" sz="900">
                  <a:solidFill>
                    <a:srgbClr val="33448D"/>
                  </a:solidFill>
                  <a:latin typeface="Arial"/>
                </a:rPr>
                <a:t>1 Footnote</a:t>
              </a:r>
              <a:endParaRPr lang="es-CL" sz="900" dirty="0">
                <a:solidFill>
                  <a:srgbClr val="33448D"/>
                </a:solidFill>
                <a:latin typeface="Arial"/>
              </a:endParaRP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106"/>
              <a:ext cx="474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621975" indent="-621975" defTabSz="913526" fontAlgn="base">
                <a:spcBef>
                  <a:spcPct val="0"/>
                </a:spcBef>
                <a:spcAft>
                  <a:spcPct val="0"/>
                </a:spcAft>
                <a:tabLst>
                  <a:tab pos="625214" algn="l"/>
                </a:tabLst>
              </a:pPr>
              <a:r>
                <a:rPr lang="es-CL" sz="900">
                  <a:solidFill>
                    <a:srgbClr val="33448D"/>
                  </a:solidFill>
                </a:rPr>
                <a:t>SOURCE: Source</a:t>
              </a:r>
              <a:endParaRPr lang="es-CL" sz="900" dirty="0">
                <a:solidFill>
                  <a:srgbClr val="33448D"/>
                </a:solidFill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976207" y="1150019"/>
            <a:ext cx="5801189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CL" sz="1600" b="1">
                  <a:solidFill>
                    <a:srgbClr val="33448D"/>
                  </a:solidFill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CL" sz="1600">
                  <a:solidFill>
                    <a:srgbClr val="808080"/>
                  </a:solidFill>
                </a:rPr>
                <a:t>Unit of measure</a:t>
              </a:r>
              <a:endParaRPr lang="es-CL" sz="1600" dirty="0">
                <a:solidFill>
                  <a:srgbClr val="808080"/>
                </a:solidFill>
              </a:endParaRPr>
            </a:p>
          </p:txBody>
        </p:sp>
      </p:grpSp>
      <p:sp>
        <p:nvSpPr>
          <p:cNvPr id="20" name="AutoShape 35"/>
          <p:cNvSpPr>
            <a:spLocks noChangeArrowheads="1"/>
          </p:cNvSpPr>
          <p:nvPr/>
        </p:nvSpPr>
        <p:spPr bwMode="gray">
          <a:xfrm>
            <a:off x="0" y="831518"/>
            <a:ext cx="10152235" cy="45719"/>
          </a:xfrm>
          <a:prstGeom prst="roundRect">
            <a:avLst>
              <a:gd name="adj" fmla="val 11644"/>
            </a:avLst>
          </a:prstGeom>
          <a:solidFill>
            <a:srgbClr val="0067B4"/>
          </a:solidFill>
          <a:ln>
            <a:solidFill>
              <a:srgbClr val="0067B4"/>
            </a:solidFill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3296" tIns="46648" rIns="93296" bIns="46648" numCol="1" anchor="ctr" anchorCtr="0" compatLnSpc="1">
            <a:prstTxWarp prst="textNoShape">
              <a:avLst/>
            </a:prstTxWarp>
          </a:bodyPr>
          <a:lstStyle/>
          <a:p>
            <a:pPr algn="ctr" defTabSz="914400" eaLnBrk="1" fontAlgn="base">
              <a:spcBef>
                <a:spcPct val="0"/>
              </a:spcBef>
              <a:spcAft>
                <a:spcPct val="0"/>
              </a:spcAft>
            </a:pPr>
            <a:endParaRPr lang="es-CL" sz="1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" name="Rectangle 551"/>
          <p:cNvSpPr>
            <a:spLocks noChangeArrowheads="1"/>
          </p:cNvSpPr>
          <p:nvPr/>
        </p:nvSpPr>
        <p:spPr bwMode="auto">
          <a:xfrm>
            <a:off x="-1" y="6644265"/>
            <a:ext cx="12219865" cy="213736"/>
          </a:xfrm>
          <a:prstGeom prst="rect">
            <a:avLst/>
          </a:prstGeom>
          <a:solidFill>
            <a:srgbClr val="0067B4"/>
          </a:solidFill>
          <a:ln>
            <a:noFill/>
          </a:ln>
          <a:extLst/>
        </p:spPr>
        <p:txBody>
          <a:bodyPr vert="horz" wrap="square" lIns="93296" tIns="46648" rIns="93296" bIns="46648" numCol="1" anchor="t" anchorCtr="0" compatLnSpc="1">
            <a:prstTxWarp prst="textNoShape">
              <a:avLst/>
            </a:prstTxWarp>
          </a:bodyPr>
          <a:lstStyle/>
          <a:p>
            <a:pPr defTabSz="914400" eaLnBrk="1" fontAlgn="base">
              <a:spcBef>
                <a:spcPct val="0"/>
              </a:spcBef>
              <a:spcAft>
                <a:spcPct val="0"/>
              </a:spcAft>
            </a:pPr>
            <a:endParaRPr lang="es-CL" sz="1600" dirty="0">
              <a:solidFill>
                <a:srgbClr val="33448D"/>
              </a:solidFill>
            </a:endParaRPr>
          </a:p>
        </p:txBody>
      </p:sp>
      <p:sp>
        <p:nvSpPr>
          <p:cNvPr id="23" name="19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697989" y="660910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36BA00-E649-495D-B82A-3219CB1D2429}" type="slidenum">
              <a:rPr lang="es-CL" smtClean="0"/>
              <a:pPr/>
              <a:t>‹Nº›</a:t>
            </a:fld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8D6E1703-9EAA-4B88-9B3C-2395CA1E410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2827" y="-15570"/>
            <a:ext cx="1279173" cy="86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5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hdr="0" ftr="0" dt="0"/>
  <p:txStyles>
    <p:titleStyle>
      <a:lvl1pPr algn="l" defTabSz="913526" rtl="0" eaLnBrk="1" fontAlgn="base" hangingPunct="1">
        <a:spcBef>
          <a:spcPct val="0"/>
        </a:spcBef>
        <a:spcAft>
          <a:spcPct val="0"/>
        </a:spcAft>
        <a:tabLst>
          <a:tab pos="275353" algn="l"/>
        </a:tabLst>
        <a:defRPr sz="1900" b="1" baseline="0">
          <a:solidFill>
            <a:srgbClr val="0067B4"/>
          </a:solidFill>
          <a:latin typeface="+mj-lt"/>
          <a:ea typeface="+mj-ea"/>
          <a:cs typeface="+mj-cs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607" indent="-195987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81" indent="-267255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835" indent="-158733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"/>
            </p:custDataLst>
            <p:extLst/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8" name="Diapositiva de think-cell" r:id="rId8" imgW="360" imgH="360" progId="TCLayout.ActiveDocument.1">
                  <p:embed/>
                </p:oleObj>
              </mc:Choice>
              <mc:Fallback>
                <p:oleObj name="Diapositiva de think-cell" r:id="rId8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5979" cy="161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ángulo 2" hidden="1">
            <a:extLst>
              <a:ext uri="{FF2B5EF4-FFF2-40B4-BE49-F238E27FC236}">
                <a16:creationId xmlns:a16="http://schemas.microsoft.com/office/drawing/2014/main" xmlns="" id="{E934E4AA-C5C2-4215-BA67-CAC9DA7AD6F2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" y="0"/>
            <a:ext cx="211667" cy="158750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s-CL" sz="1900" b="1" i="0" baseline="0" dirty="0" err="1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6207" y="1990667"/>
            <a:ext cx="5853024" cy="12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L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726997" y="223343"/>
            <a:ext cx="9690483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" noProof="0"/>
              <a:t>Haga clic para modificar el estilo de título del patrón</a:t>
            </a:r>
            <a:endParaRPr lang="es-CL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61984" y="27536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CL" sz="1400">
                <a:solidFill>
                  <a:srgbClr val="808080"/>
                </a:solidFill>
              </a:rPr>
              <a:t>TRACKER</a:t>
            </a:r>
            <a:endParaRPr lang="es-CL" sz="1400" dirty="0">
              <a:solidFill>
                <a:srgbClr val="808080"/>
              </a:solidFill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61986" y="542615"/>
            <a:ext cx="1172548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sz="1400">
                <a:solidFill>
                  <a:srgbClr val="808080"/>
                </a:solidFill>
                <a:latin typeface="Arial"/>
              </a:rPr>
              <a:t>Unit of measure</a:t>
            </a:r>
            <a:endParaRPr lang="es-CL" sz="1400" dirty="0">
              <a:solidFill>
                <a:srgbClr val="808080"/>
              </a:solidFill>
              <a:latin typeface="Arial"/>
            </a:endParaRP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61987" y="6503346"/>
            <a:ext cx="10256829" cy="288318"/>
            <a:chOff x="75" y="4015"/>
            <a:chExt cx="4749" cy="178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4015"/>
              <a:ext cx="474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CL" sz="900">
                  <a:solidFill>
                    <a:srgbClr val="33448D"/>
                  </a:solidFill>
                  <a:latin typeface="Arial"/>
                </a:rPr>
                <a:t>1 Footnote</a:t>
              </a:r>
              <a:endParaRPr lang="es-CL" sz="900" dirty="0">
                <a:solidFill>
                  <a:srgbClr val="33448D"/>
                </a:solidFill>
                <a:latin typeface="Arial"/>
              </a:endParaRP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106"/>
              <a:ext cx="474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621975" indent="-621975" defTabSz="913526" fontAlgn="base">
                <a:spcBef>
                  <a:spcPct val="0"/>
                </a:spcBef>
                <a:spcAft>
                  <a:spcPct val="0"/>
                </a:spcAft>
                <a:tabLst>
                  <a:tab pos="625214" algn="l"/>
                </a:tabLst>
              </a:pPr>
              <a:r>
                <a:rPr lang="es-CL" sz="900">
                  <a:solidFill>
                    <a:srgbClr val="33448D"/>
                  </a:solidFill>
                </a:rPr>
                <a:t>SOURCE: Source</a:t>
              </a:r>
              <a:endParaRPr lang="es-CL" sz="900" dirty="0">
                <a:solidFill>
                  <a:srgbClr val="33448D"/>
                </a:solidFill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976208" y="1150019"/>
            <a:ext cx="5801189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CL" sz="1600" b="1">
                  <a:solidFill>
                    <a:srgbClr val="33448D"/>
                  </a:solidFill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CL" sz="1600">
                  <a:solidFill>
                    <a:srgbClr val="808080"/>
                  </a:solidFill>
                </a:rPr>
                <a:t>Unit of measure</a:t>
              </a:r>
              <a:endParaRPr lang="es-CL" sz="1600" dirty="0">
                <a:solidFill>
                  <a:srgbClr val="808080"/>
                </a:solidFill>
              </a:endParaRPr>
            </a:p>
          </p:txBody>
        </p:sp>
      </p:grpSp>
      <p:sp>
        <p:nvSpPr>
          <p:cNvPr id="20" name="AutoShape 35"/>
          <p:cNvSpPr>
            <a:spLocks noChangeArrowheads="1"/>
          </p:cNvSpPr>
          <p:nvPr/>
        </p:nvSpPr>
        <p:spPr bwMode="gray">
          <a:xfrm>
            <a:off x="1" y="831520"/>
            <a:ext cx="10152235" cy="45719"/>
          </a:xfrm>
          <a:prstGeom prst="roundRect">
            <a:avLst>
              <a:gd name="adj" fmla="val 11644"/>
            </a:avLst>
          </a:prstGeom>
          <a:solidFill>
            <a:srgbClr val="0067B4"/>
          </a:solidFill>
          <a:ln>
            <a:solidFill>
              <a:srgbClr val="0067B4"/>
            </a:solidFill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3296" tIns="46648" rIns="93296" bIns="46648" numCol="1" anchor="ctr" anchorCtr="0" compatLnSpc="1">
            <a:prstTxWarp prst="textNoShape">
              <a:avLst/>
            </a:prstTxWarp>
          </a:bodyPr>
          <a:lstStyle/>
          <a:p>
            <a:pPr algn="ctr" defTabSz="914400" eaLnBrk="1" fontAlgn="base">
              <a:spcBef>
                <a:spcPct val="0"/>
              </a:spcBef>
              <a:spcAft>
                <a:spcPct val="0"/>
              </a:spcAft>
            </a:pPr>
            <a:endParaRPr lang="es-CL" sz="1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" name="Rectangle 551"/>
          <p:cNvSpPr>
            <a:spLocks noChangeArrowheads="1"/>
          </p:cNvSpPr>
          <p:nvPr/>
        </p:nvSpPr>
        <p:spPr bwMode="auto">
          <a:xfrm>
            <a:off x="-1" y="6644265"/>
            <a:ext cx="12219865" cy="213736"/>
          </a:xfrm>
          <a:prstGeom prst="rect">
            <a:avLst/>
          </a:prstGeom>
          <a:solidFill>
            <a:srgbClr val="0067B4"/>
          </a:solidFill>
          <a:ln>
            <a:noFill/>
          </a:ln>
          <a:extLst/>
        </p:spPr>
        <p:txBody>
          <a:bodyPr vert="horz" wrap="square" lIns="93296" tIns="46648" rIns="93296" bIns="46648" numCol="1" anchor="t" anchorCtr="0" compatLnSpc="1">
            <a:prstTxWarp prst="textNoShape">
              <a:avLst/>
            </a:prstTxWarp>
          </a:bodyPr>
          <a:lstStyle/>
          <a:p>
            <a:pPr defTabSz="914400" eaLnBrk="1" fontAlgn="base">
              <a:spcBef>
                <a:spcPct val="0"/>
              </a:spcBef>
              <a:spcAft>
                <a:spcPct val="0"/>
              </a:spcAft>
            </a:pPr>
            <a:endParaRPr lang="es-CL" sz="1600" dirty="0">
              <a:solidFill>
                <a:srgbClr val="33448D"/>
              </a:solidFill>
            </a:endParaRPr>
          </a:p>
        </p:txBody>
      </p:sp>
      <p:sp>
        <p:nvSpPr>
          <p:cNvPr id="23" name="19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697989" y="6609104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748D99-8C41-3647-B0A1-BF1D5811B55A}" type="slidenum">
              <a:rPr lang="en-US" smtClean="0"/>
              <a:t>‹Nº›</a:t>
            </a:fld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8D6E1703-9EAA-4B88-9B3C-2395CA1E410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2828" y="-15570"/>
            <a:ext cx="1279173" cy="86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8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defTabSz="913526" rtl="0" eaLnBrk="1" fontAlgn="base" hangingPunct="1">
        <a:spcBef>
          <a:spcPct val="0"/>
        </a:spcBef>
        <a:spcAft>
          <a:spcPct val="0"/>
        </a:spcAft>
        <a:tabLst>
          <a:tab pos="275353" algn="l"/>
        </a:tabLst>
        <a:defRPr sz="1900" b="1" baseline="0">
          <a:solidFill>
            <a:srgbClr val="0067B4"/>
          </a:solidFill>
          <a:latin typeface="+mj-lt"/>
          <a:ea typeface="+mj-ea"/>
          <a:cs typeface="+mj-cs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607" indent="-195987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81" indent="-267255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835" indent="-158733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8F91D8EE-5A2D-41F4-8A78-6F1488BD9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1" y="3333750"/>
            <a:ext cx="1377951" cy="352425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eaLnBrk="1">
              <a:defRPr/>
            </a:pPr>
            <a:endParaRPr lang="es-CL" sz="1800" dirty="0">
              <a:solidFill>
                <a:srgbClr val="FFFFFF"/>
              </a:solidFill>
              <a:latin typeface="Calibri" pitchFamily="-60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C513FA5B-2768-4084-B936-441E2F226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152" y="3333750"/>
            <a:ext cx="1974849" cy="352425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eaLnBrk="1">
              <a:defRPr/>
            </a:pPr>
            <a:endParaRPr lang="es-CL" sz="1800" dirty="0">
              <a:solidFill>
                <a:srgbClr val="FFFFFF"/>
              </a:solidFill>
              <a:latin typeface="Calibri" pitchFamily="-60" charset="0"/>
            </a:endParaRPr>
          </a:p>
        </p:txBody>
      </p:sp>
      <p:pic>
        <p:nvPicPr>
          <p:cNvPr id="1028" name="Picture 1">
            <a:extLst>
              <a:ext uri="{FF2B5EF4-FFF2-40B4-BE49-F238E27FC236}">
                <a16:creationId xmlns:a16="http://schemas.microsoft.com/office/drawing/2014/main" xmlns="" id="{6CCE0E19-B09D-462B-ADFE-C0E5B65C2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1" y="3452814"/>
            <a:ext cx="107103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49F52C9C-D0A2-48FF-B7A4-D3B1DAA29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1" y="0"/>
            <a:ext cx="1377951" cy="1371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eaLnBrk="1">
              <a:defRPr/>
            </a:pPr>
            <a:endParaRPr lang="es-CL" sz="1800" dirty="0">
              <a:solidFill>
                <a:srgbClr val="FFFFFF"/>
              </a:solidFill>
              <a:latin typeface="Calibri" pitchFamily="-60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F3781D71-AC81-4E40-90B9-C994E35E6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152" y="0"/>
            <a:ext cx="1974849" cy="1371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eaLnBrk="1">
              <a:defRPr/>
            </a:pPr>
            <a:endParaRPr lang="es-CL" sz="1800" dirty="0">
              <a:solidFill>
                <a:srgbClr val="FFFFFF"/>
              </a:solidFill>
              <a:latin typeface="Calibri" pitchFamily="-60" charset="0"/>
            </a:endParaRPr>
          </a:p>
        </p:txBody>
      </p:sp>
      <p:pic>
        <p:nvPicPr>
          <p:cNvPr id="1031" name="1.png" descr="/Users/CDEB/Pictures/1.png">
            <a:extLst>
              <a:ext uri="{FF2B5EF4-FFF2-40B4-BE49-F238E27FC236}">
                <a16:creationId xmlns:a16="http://schemas.microsoft.com/office/drawing/2014/main" xmlns="" id="{33DC4EEB-2BED-4E79-823B-1326D13B4D1F}"/>
              </a:ext>
            </a:extLst>
          </p:cNvPr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151" y="3430589"/>
            <a:ext cx="184573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3.png" descr="/Users/CDEB/Pictures/3.png">
            <a:extLst>
              <a:ext uri="{FF2B5EF4-FFF2-40B4-BE49-F238E27FC236}">
                <a16:creationId xmlns:a16="http://schemas.microsoft.com/office/drawing/2014/main" xmlns="" id="{D1395D68-2C6D-41B4-AB39-ACFB6011738F}"/>
              </a:ext>
            </a:extLst>
          </p:cNvPr>
          <p:cNvPicPr>
            <a:picLocks noChangeAspect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152" y="6400800"/>
            <a:ext cx="2762249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47517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4"/>
            </p:custDataLst>
            <p:extLst/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0" name="Diapositiva de think-cell" r:id="rId6" imgW="270" imgH="270" progId="TCLayout.ActiveDocument.1">
                  <p:embed/>
                </p:oleObj>
              </mc:Choice>
              <mc:Fallback>
                <p:oleObj name="Diapositiva de think-cell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215979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ángulo 2" hidden="1">
            <a:extLst>
              <a:ext uri="{FF2B5EF4-FFF2-40B4-BE49-F238E27FC236}">
                <a16:creationId xmlns:a16="http://schemas.microsoft.com/office/drawing/2014/main" xmlns="" id="{E934E4AA-C5C2-4215-BA67-CAC9DA7AD6F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s-CL" sz="1900" b="1" i="0" baseline="0" dirty="0" err="1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6207" y="1990667"/>
            <a:ext cx="5853024" cy="12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L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726996" y="223341"/>
            <a:ext cx="9690483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" noProof="0"/>
              <a:t>Haga clic para modificar el estilo de título del patrón</a:t>
            </a:r>
            <a:endParaRPr lang="es-CL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61984" y="27536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CL" sz="1400">
                <a:solidFill>
                  <a:srgbClr val="808080"/>
                </a:solidFill>
              </a:rPr>
              <a:t>TRACKER</a:t>
            </a:r>
            <a:endParaRPr lang="es-CL" sz="1400" dirty="0">
              <a:solidFill>
                <a:srgbClr val="808080"/>
              </a:solidFill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61985" y="542615"/>
            <a:ext cx="1172548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sz="1400">
                <a:solidFill>
                  <a:srgbClr val="808080"/>
                </a:solidFill>
                <a:latin typeface="Arial"/>
              </a:rPr>
              <a:t>Unit of measure</a:t>
            </a:r>
            <a:endParaRPr lang="es-CL" sz="1400" dirty="0">
              <a:solidFill>
                <a:srgbClr val="808080"/>
              </a:solidFill>
              <a:latin typeface="Arial"/>
            </a:endParaRP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61986" y="6503346"/>
            <a:ext cx="10256829" cy="288318"/>
            <a:chOff x="75" y="4015"/>
            <a:chExt cx="4749" cy="178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4015"/>
              <a:ext cx="474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CL" sz="900">
                  <a:solidFill>
                    <a:srgbClr val="33448D"/>
                  </a:solidFill>
                  <a:latin typeface="Arial"/>
                </a:rPr>
                <a:t>1 Footnote</a:t>
              </a:r>
              <a:endParaRPr lang="es-CL" sz="900" dirty="0">
                <a:solidFill>
                  <a:srgbClr val="33448D"/>
                </a:solidFill>
                <a:latin typeface="Arial"/>
              </a:endParaRP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106"/>
              <a:ext cx="474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621975" indent="-621975" defTabSz="913526" fontAlgn="base">
                <a:spcBef>
                  <a:spcPct val="0"/>
                </a:spcBef>
                <a:spcAft>
                  <a:spcPct val="0"/>
                </a:spcAft>
                <a:tabLst>
                  <a:tab pos="625214" algn="l"/>
                </a:tabLst>
              </a:pPr>
              <a:r>
                <a:rPr lang="es-CL" sz="900">
                  <a:solidFill>
                    <a:srgbClr val="33448D"/>
                  </a:solidFill>
                </a:rPr>
                <a:t>SOURCE: Source</a:t>
              </a:r>
              <a:endParaRPr lang="es-CL" sz="900" dirty="0">
                <a:solidFill>
                  <a:srgbClr val="33448D"/>
                </a:solidFill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976207" y="1150019"/>
            <a:ext cx="5801189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CL" sz="1600" b="1">
                  <a:solidFill>
                    <a:srgbClr val="33448D"/>
                  </a:solidFill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CL" sz="1600">
                  <a:solidFill>
                    <a:srgbClr val="808080"/>
                  </a:solidFill>
                </a:rPr>
                <a:t>Unit of measure</a:t>
              </a:r>
              <a:endParaRPr lang="es-CL" sz="1600" dirty="0">
                <a:solidFill>
                  <a:srgbClr val="808080"/>
                </a:solidFill>
              </a:endParaRPr>
            </a:p>
          </p:txBody>
        </p:sp>
      </p:grpSp>
      <p:sp>
        <p:nvSpPr>
          <p:cNvPr id="20" name="AutoShape 35"/>
          <p:cNvSpPr>
            <a:spLocks noChangeArrowheads="1"/>
          </p:cNvSpPr>
          <p:nvPr/>
        </p:nvSpPr>
        <p:spPr bwMode="gray">
          <a:xfrm>
            <a:off x="0" y="831518"/>
            <a:ext cx="10152235" cy="45719"/>
          </a:xfrm>
          <a:prstGeom prst="roundRect">
            <a:avLst>
              <a:gd name="adj" fmla="val 11644"/>
            </a:avLst>
          </a:prstGeom>
          <a:solidFill>
            <a:srgbClr val="0067B4"/>
          </a:solidFill>
          <a:ln>
            <a:solidFill>
              <a:srgbClr val="0067B4"/>
            </a:solidFill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3296" tIns="46648" rIns="93296" bIns="46648" numCol="1" anchor="ctr" anchorCtr="0" compatLnSpc="1">
            <a:prstTxWarp prst="textNoShape">
              <a:avLst/>
            </a:prstTxWarp>
          </a:bodyPr>
          <a:lstStyle/>
          <a:p>
            <a:pPr algn="ctr" defTabSz="914400" eaLnBrk="1" fontAlgn="base">
              <a:spcBef>
                <a:spcPct val="0"/>
              </a:spcBef>
              <a:spcAft>
                <a:spcPct val="0"/>
              </a:spcAft>
            </a:pPr>
            <a:endParaRPr lang="es-CL" sz="1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" name="Rectangle 551"/>
          <p:cNvSpPr>
            <a:spLocks noChangeArrowheads="1"/>
          </p:cNvSpPr>
          <p:nvPr/>
        </p:nvSpPr>
        <p:spPr bwMode="auto">
          <a:xfrm>
            <a:off x="-1" y="6644265"/>
            <a:ext cx="12219865" cy="213736"/>
          </a:xfrm>
          <a:prstGeom prst="rect">
            <a:avLst/>
          </a:prstGeom>
          <a:solidFill>
            <a:srgbClr val="0067B4"/>
          </a:solidFill>
          <a:ln>
            <a:noFill/>
          </a:ln>
          <a:extLst/>
        </p:spPr>
        <p:txBody>
          <a:bodyPr vert="horz" wrap="square" lIns="93296" tIns="46648" rIns="93296" bIns="46648" numCol="1" anchor="t" anchorCtr="0" compatLnSpc="1">
            <a:prstTxWarp prst="textNoShape">
              <a:avLst/>
            </a:prstTxWarp>
          </a:bodyPr>
          <a:lstStyle/>
          <a:p>
            <a:pPr defTabSz="914400" eaLnBrk="1" fontAlgn="base">
              <a:spcBef>
                <a:spcPct val="0"/>
              </a:spcBef>
              <a:spcAft>
                <a:spcPct val="0"/>
              </a:spcAft>
            </a:pPr>
            <a:endParaRPr lang="es-CL" sz="1600" dirty="0">
              <a:solidFill>
                <a:srgbClr val="33448D"/>
              </a:solidFill>
            </a:endParaRPr>
          </a:p>
        </p:txBody>
      </p:sp>
      <p:sp>
        <p:nvSpPr>
          <p:cNvPr id="23" name="19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697989" y="660910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36BA00-E649-495D-B82A-3219CB1D2429}" type="slidenum">
              <a:rPr lang="es-CL" smtClean="0"/>
              <a:pPr/>
              <a:t>‹Nº›</a:t>
            </a:fld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8D6E1703-9EAA-4B88-9B3C-2395CA1E410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2827" y="-15570"/>
            <a:ext cx="1279173" cy="86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65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hdr="0" ftr="0" dt="0"/>
  <p:txStyles>
    <p:titleStyle>
      <a:lvl1pPr algn="l" defTabSz="913526" rtl="0" eaLnBrk="1" fontAlgn="base" hangingPunct="1">
        <a:spcBef>
          <a:spcPct val="0"/>
        </a:spcBef>
        <a:spcAft>
          <a:spcPct val="0"/>
        </a:spcAft>
        <a:tabLst>
          <a:tab pos="275353" algn="l"/>
        </a:tabLst>
        <a:defRPr sz="1900" b="1" baseline="0">
          <a:solidFill>
            <a:srgbClr val="0067B4"/>
          </a:solidFill>
          <a:latin typeface="+mj-lt"/>
          <a:ea typeface="+mj-ea"/>
          <a:cs typeface="+mj-cs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607" indent="-195987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81" indent="-267255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835" indent="-158733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xmlns="" id="{708AED80-CD44-4B7D-9360-C1519D3DB299}"/>
              </a:ext>
            </a:extLst>
          </p:cNvPr>
          <p:cNvSpPr txBox="1">
            <a:spLocks/>
          </p:cNvSpPr>
          <p:nvPr/>
        </p:nvSpPr>
        <p:spPr bwMode="auto">
          <a:xfrm>
            <a:off x="1981200" y="1600201"/>
            <a:ext cx="819770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s-CL" altLang="en-US" sz="3200" b="1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Verdana Bold" charset="0"/>
              </a:rPr>
              <a:t>Listas de Espera</a:t>
            </a:r>
          </a:p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s-CL" altLang="en-US" sz="2400" b="1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Verdana Bold" charset="0"/>
              </a:rPr>
              <a:t>Antecedentes para Comisi</a:t>
            </a:r>
            <a:r>
              <a:rPr lang="es-ES" altLang="en-US" sz="2400" b="1" dirty="0" err="1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Verdana Bold" charset="0"/>
              </a:rPr>
              <a:t>ón</a:t>
            </a:r>
            <a:r>
              <a:rPr lang="es-ES" altLang="en-US" sz="2400" b="1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Verdana Bold" charset="0"/>
              </a:rPr>
              <a:t> </a:t>
            </a:r>
            <a:r>
              <a:rPr lang="es-ES" altLang="en-US" sz="2400" b="1" dirty="0" smtClean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Verdana Bold" charset="0"/>
              </a:rPr>
              <a:t>Investigadora de </a:t>
            </a:r>
            <a:r>
              <a:rPr lang="es-ES" altLang="en-US" sz="2400" b="1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Verdana Bold" charset="0"/>
              </a:rPr>
              <a:t>Salud</a:t>
            </a:r>
            <a:endParaRPr lang="es-CL" altLang="en-US" sz="2800" b="1" dirty="0">
              <a:solidFill>
                <a:srgbClr val="FFFFFF"/>
              </a:solidFill>
              <a:latin typeface="Verdana" panose="020B0604030504040204" pitchFamily="34" charset="0"/>
              <a:sym typeface="Verdana Bold" charset="0"/>
            </a:endParaRPr>
          </a:p>
        </p:txBody>
      </p:sp>
      <p:sp>
        <p:nvSpPr>
          <p:cNvPr id="17411" name="Subtitle 2">
            <a:extLst>
              <a:ext uri="{FF2B5EF4-FFF2-40B4-BE49-F238E27FC236}">
                <a16:creationId xmlns:a16="http://schemas.microsoft.com/office/drawing/2014/main" xmlns="" id="{88F835D9-4277-48A6-8708-E05534943F63}"/>
              </a:ext>
            </a:extLst>
          </p:cNvPr>
          <p:cNvSpPr txBox="1">
            <a:spLocks/>
          </p:cNvSpPr>
          <p:nvPr/>
        </p:nvSpPr>
        <p:spPr bwMode="auto">
          <a:xfrm>
            <a:off x="1981200" y="26670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s-CL" altLang="en-US" sz="20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Verdana" panose="020B0604030504040204" pitchFamily="34" charset="0"/>
              </a:rPr>
              <a:t>Emilio Santelices / </a:t>
            </a:r>
            <a:r>
              <a:rPr lang="es-CL" altLang="en-US" sz="2000" dirty="0" smtClean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Verdana" panose="020B0604030504040204" pitchFamily="34" charset="0"/>
              </a:rPr>
              <a:t>junio de </a:t>
            </a:r>
            <a:r>
              <a:rPr lang="es-CL" altLang="en-US" sz="20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Verdana" panose="020B0604030504040204" pitchFamily="34" charset="0"/>
              </a:rPr>
              <a:t>2018</a:t>
            </a:r>
          </a:p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endParaRPr lang="es-CL" altLang="en-US" sz="2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0744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45">
            <a:extLst>
              <a:ext uri="{FF2B5EF4-FFF2-40B4-BE49-F238E27FC236}">
                <a16:creationId xmlns:a16="http://schemas.microsoft.com/office/drawing/2014/main" xmlns="" id="{D47EC6D9-6B33-4319-95C3-F825659B05A7}"/>
              </a:ext>
            </a:extLst>
          </p:cNvPr>
          <p:cNvSpPr/>
          <p:nvPr/>
        </p:nvSpPr>
        <p:spPr>
          <a:xfrm>
            <a:off x="331305" y="954158"/>
            <a:ext cx="9749397" cy="5261112"/>
          </a:xfrm>
          <a:prstGeom prst="round2DiagRect">
            <a:avLst>
              <a:gd name="adj1" fmla="val 12191"/>
              <a:gd name="adj2" fmla="val 0"/>
            </a:avLst>
          </a:prstGeom>
          <a:solidFill>
            <a:schemeClr val="bg1"/>
          </a:solidFill>
          <a:ln w="9525" algn="ctr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dist="53340" dir="2700000" algn="ctr" rotWithShape="0">
              <a:schemeClr val="tx1">
                <a:alpha val="8000"/>
              </a:schemeClr>
            </a:outerShdw>
          </a:effectLst>
          <a:extLst/>
        </p:spPr>
        <p:txBody>
          <a:bodyPr lIns="91420" tIns="45711" rIns="91420" bIns="45711" anchor="ctr"/>
          <a:lstStyle/>
          <a:p>
            <a:pPr marL="365125" lvl="2" algn="just">
              <a:buClr>
                <a:srgbClr val="C00000"/>
              </a:buClr>
              <a:defRPr/>
            </a:pPr>
            <a:r>
              <a:rPr lang="es-CL" sz="2600" b="1" dirty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1. Antecedentes de eliminación de pacientes del Registro Nacional de Lista de Espera (RNLE) entre 2011 y 2013 sin recibir atención médica.</a:t>
            </a:r>
          </a:p>
          <a:p>
            <a:pPr marL="1583550" lvl="2" indent="-457200" algn="just">
              <a:buClr>
                <a:srgbClr val="C00000"/>
              </a:buClr>
              <a:buFontTx/>
              <a:buChar char="-"/>
              <a:defRPr/>
            </a:pPr>
            <a:endParaRPr lang="es-CL" sz="2600" b="1" dirty="0">
              <a:solidFill>
                <a:srgbClr val="0067B4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65125" lvl="2" algn="just">
              <a:buClr>
                <a:srgbClr val="C00000"/>
              </a:buClr>
              <a:defRPr/>
            </a:pPr>
            <a:r>
              <a:rPr lang="es-CL" sz="2600" b="1" dirty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2. </a:t>
            </a:r>
            <a:r>
              <a:rPr lang="es-CL" sz="2600" b="1" dirty="0" smtClean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Antecedentes </a:t>
            </a:r>
            <a:r>
              <a:rPr lang="es-CL" sz="2600" b="1" dirty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 irregularidades en pagos de honorarios a médicos, comprobantes de egreso respectivos y atenciones otorgadas por médicos generales sin la respectiva especialidad.</a:t>
            </a:r>
          </a:p>
          <a:p>
            <a:pPr marL="1583550" lvl="2" indent="-457200" algn="just">
              <a:buClr>
                <a:srgbClr val="C00000"/>
              </a:buClr>
              <a:buFontTx/>
              <a:buChar char="-"/>
              <a:defRPr/>
            </a:pPr>
            <a:endParaRPr lang="es-CL" sz="2600" b="1" dirty="0">
              <a:solidFill>
                <a:srgbClr val="0067B4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65125" lvl="2" algn="just">
              <a:buClr>
                <a:srgbClr val="C00000"/>
              </a:buClr>
              <a:defRPr/>
            </a:pPr>
            <a:r>
              <a:rPr lang="es-CL" sz="2600" b="1" dirty="0" smtClean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3.  </a:t>
            </a:r>
            <a:r>
              <a:rPr lang="es-CL" sz="2600" b="1" dirty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Antecedentes sobre los 16 pacientes del Hospital Regional de Rancagua fallecidos mientras se encontraban en lista de espera.</a:t>
            </a:r>
            <a:endParaRPr lang="es-ES" sz="2600" b="1" dirty="0">
              <a:solidFill>
                <a:srgbClr val="0067B4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AB1E24-8667-428B-9C25-B315449EA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617" y="224063"/>
            <a:ext cx="9690483" cy="430887"/>
          </a:xfrm>
        </p:spPr>
        <p:txBody>
          <a:bodyPr/>
          <a:lstStyle/>
          <a:p>
            <a:r>
              <a:rPr lang="es-CL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Agenda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xmlns="" id="{B7D2BA2D-5197-47D8-94EC-D7793B88D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36BA00-E649-495D-B82A-3219CB1D2429}" type="slidenum">
              <a:rPr lang="es-CL" smtClean="0"/>
              <a:pPr/>
              <a:t>2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2868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45">
            <a:extLst>
              <a:ext uri="{FF2B5EF4-FFF2-40B4-BE49-F238E27FC236}">
                <a16:creationId xmlns:a16="http://schemas.microsoft.com/office/drawing/2014/main" xmlns="" id="{D47EC6D9-6B33-4319-95C3-F825659B05A7}"/>
              </a:ext>
            </a:extLst>
          </p:cNvPr>
          <p:cNvSpPr/>
          <p:nvPr/>
        </p:nvSpPr>
        <p:spPr>
          <a:xfrm>
            <a:off x="153703" y="320704"/>
            <a:ext cx="10593809" cy="1086677"/>
          </a:xfrm>
          <a:prstGeom prst="round2DiagRect">
            <a:avLst>
              <a:gd name="adj1" fmla="val 12191"/>
              <a:gd name="adj2" fmla="val 0"/>
            </a:avLst>
          </a:prstGeom>
          <a:solidFill>
            <a:schemeClr val="bg1"/>
          </a:solidFill>
          <a:ln w="9525" algn="ctr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dist="53340" dir="2700000" algn="ctr" rotWithShape="0">
              <a:schemeClr val="tx1">
                <a:alpha val="8000"/>
              </a:schemeClr>
            </a:outerShdw>
          </a:effectLst>
          <a:extLst/>
        </p:spPr>
        <p:txBody>
          <a:bodyPr lIns="91420" tIns="45711" rIns="91420" bIns="45711" anchor="ctr"/>
          <a:lstStyle/>
          <a:p>
            <a:pPr marL="365125" lvl="2" algn="just">
              <a:buClr>
                <a:srgbClr val="C00000"/>
              </a:buClr>
              <a:defRPr/>
            </a:pPr>
            <a:r>
              <a:rPr lang="es-CL" sz="2600" b="1" dirty="0" smtClean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1. Antecedentes de eliminación </a:t>
            </a:r>
            <a:r>
              <a:rPr lang="es-CL" sz="2600" b="1" dirty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 pacientes del Registro Nacional de Lista de Espera (RNLE) </a:t>
            </a:r>
            <a:r>
              <a:rPr lang="es-CL" sz="2600" b="1" dirty="0" smtClean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entre </a:t>
            </a:r>
            <a:r>
              <a:rPr lang="es-CL" sz="2600" b="1" dirty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2011 y 2013 sin </a:t>
            </a:r>
            <a:r>
              <a:rPr lang="es-CL" sz="2600" b="1" dirty="0" smtClean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recibir atención </a:t>
            </a:r>
            <a:r>
              <a:rPr lang="es-CL" sz="2600" b="1" dirty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médica</a:t>
            </a:r>
            <a:r>
              <a:rPr lang="es-CL" sz="2600" b="1" dirty="0" smtClean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xmlns="" id="{B7D2BA2D-5197-47D8-94EC-D7793B88D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36BA00-E649-495D-B82A-3219CB1D2429}" type="slidenum">
              <a:rPr lang="es-CL" smtClean="0"/>
              <a:pPr/>
              <a:t>3</a:t>
            </a:fld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669073" y="1407381"/>
            <a:ext cx="10078439" cy="511608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587" indent="0" algn="just">
              <a:buNone/>
            </a:pPr>
            <a:r>
              <a:rPr lang="es-ES_tradnl" sz="2800" dirty="0" smtClean="0">
                <a:solidFill>
                  <a:srgbClr val="002060"/>
                </a:solidFill>
              </a:rPr>
              <a:t>Con fecha 22 de febrero de 2018, la Jefa del Depto. Estudios, Innovación e Información para la Gestión, de la División de Gestión de Redes Asistenciales emitió una Minuta </a:t>
            </a:r>
            <a:r>
              <a:rPr lang="es-ES_tradnl" sz="2800" b="1" dirty="0" smtClean="0">
                <a:solidFill>
                  <a:srgbClr val="FF0000"/>
                </a:solidFill>
              </a:rPr>
              <a:t>(a)</a:t>
            </a:r>
            <a:r>
              <a:rPr lang="es-ES_tradnl" sz="2800" dirty="0" smtClean="0">
                <a:solidFill>
                  <a:srgbClr val="002060"/>
                </a:solidFill>
              </a:rPr>
              <a:t> con el Análisis de las atenciones en el Consultorio MARURI entre 2011 y 2013, concluyendo que los 98.129 casos pesquisados en dicho </a:t>
            </a:r>
            <a:r>
              <a:rPr lang="es-ES_tradnl" sz="2800" dirty="0" smtClean="0">
                <a:solidFill>
                  <a:srgbClr val="002060"/>
                </a:solidFill>
              </a:rPr>
              <a:t>período, 15.802 </a:t>
            </a:r>
            <a:r>
              <a:rPr lang="es-ES_tradnl" sz="2800" dirty="0" smtClean="0">
                <a:solidFill>
                  <a:srgbClr val="002060"/>
                </a:solidFill>
              </a:rPr>
              <a:t>egresos </a:t>
            </a:r>
            <a:r>
              <a:rPr lang="es-ES_tradnl" sz="2800" dirty="0" smtClean="0">
                <a:solidFill>
                  <a:srgbClr val="002060"/>
                </a:solidFill>
              </a:rPr>
              <a:t>fueron por </a:t>
            </a:r>
            <a:r>
              <a:rPr lang="es-ES_tradnl" sz="2800" dirty="0" smtClean="0">
                <a:solidFill>
                  <a:srgbClr val="002060"/>
                </a:solidFill>
              </a:rPr>
              <a:t>causales administrativas y 82.327 por atenciones otorgadas</a:t>
            </a:r>
            <a:r>
              <a:rPr lang="es-ES_tradnl" sz="2800" dirty="0" smtClean="0">
                <a:solidFill>
                  <a:srgbClr val="002060"/>
                </a:solidFill>
              </a:rPr>
              <a:t>.</a:t>
            </a:r>
          </a:p>
          <a:p>
            <a:pPr marL="1587" indent="0" algn="just">
              <a:buNone/>
            </a:pPr>
            <a:endParaRPr lang="es-ES_tradnl" sz="1200" dirty="0" smtClean="0">
              <a:solidFill>
                <a:srgbClr val="002060"/>
              </a:solidFill>
            </a:endParaRPr>
          </a:p>
          <a:p>
            <a:pPr marL="1587" indent="0" algn="just">
              <a:buNone/>
            </a:pPr>
            <a:r>
              <a:rPr lang="es-ES_tradnl" sz="2800" dirty="0" smtClean="0">
                <a:solidFill>
                  <a:srgbClr val="002060"/>
                </a:solidFill>
              </a:rPr>
              <a:t>De dichas atenciones, se verificó que correspondían a 34.127 </a:t>
            </a:r>
            <a:r>
              <a:rPr lang="es-ES_tradnl" sz="2800" dirty="0" smtClean="0">
                <a:solidFill>
                  <a:srgbClr val="002060"/>
                </a:solidFill>
              </a:rPr>
              <a:t>pacientes únicos, dado que muchos de ellos tenían varias atenciones por distintas patologías y procedimientos.</a:t>
            </a:r>
            <a:endParaRPr lang="es-ES_tradnl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04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45">
            <a:extLst>
              <a:ext uri="{FF2B5EF4-FFF2-40B4-BE49-F238E27FC236}">
                <a16:creationId xmlns:a16="http://schemas.microsoft.com/office/drawing/2014/main" xmlns="" id="{D47EC6D9-6B33-4319-95C3-F825659B05A7}"/>
              </a:ext>
            </a:extLst>
          </p:cNvPr>
          <p:cNvSpPr/>
          <p:nvPr/>
        </p:nvSpPr>
        <p:spPr>
          <a:xfrm>
            <a:off x="153703" y="320704"/>
            <a:ext cx="10593809" cy="1086677"/>
          </a:xfrm>
          <a:prstGeom prst="round2DiagRect">
            <a:avLst>
              <a:gd name="adj1" fmla="val 12191"/>
              <a:gd name="adj2" fmla="val 0"/>
            </a:avLst>
          </a:prstGeom>
          <a:solidFill>
            <a:schemeClr val="bg1"/>
          </a:solidFill>
          <a:ln w="9525" algn="ctr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dist="53340" dir="2700000" algn="ctr" rotWithShape="0">
              <a:schemeClr val="tx1">
                <a:alpha val="8000"/>
              </a:schemeClr>
            </a:outerShdw>
          </a:effectLst>
          <a:extLst/>
        </p:spPr>
        <p:txBody>
          <a:bodyPr lIns="91420" tIns="45711" rIns="91420" bIns="45711" anchor="ctr"/>
          <a:lstStyle/>
          <a:p>
            <a:pPr marL="365125" lvl="2" algn="just">
              <a:buClr>
                <a:srgbClr val="C00000"/>
              </a:buClr>
              <a:defRPr/>
            </a:pPr>
            <a:r>
              <a:rPr lang="es-CL" sz="2600" b="1" dirty="0" smtClean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1. Antecedentes de eliminación </a:t>
            </a:r>
            <a:r>
              <a:rPr lang="es-CL" sz="2600" b="1" dirty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 pacientes del Registro Nacional de Lista de Espera (RNLE) </a:t>
            </a:r>
            <a:r>
              <a:rPr lang="es-CL" sz="2600" b="1" dirty="0" smtClean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entre </a:t>
            </a:r>
            <a:r>
              <a:rPr lang="es-CL" sz="2600" b="1" dirty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2011 y 2013 sin </a:t>
            </a:r>
            <a:r>
              <a:rPr lang="es-CL" sz="2600" b="1" dirty="0" smtClean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recibir atención </a:t>
            </a:r>
            <a:r>
              <a:rPr lang="es-CL" sz="2600" b="1" dirty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médica</a:t>
            </a:r>
            <a:r>
              <a:rPr lang="es-CL" sz="2600" b="1" dirty="0" smtClean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xmlns="" id="{B7D2BA2D-5197-47D8-94EC-D7793B88D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36BA00-E649-495D-B82A-3219CB1D2429}" type="slidenum">
              <a:rPr lang="es-CL" smtClean="0"/>
              <a:pPr/>
              <a:t>4</a:t>
            </a:fld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657921" y="1414169"/>
            <a:ext cx="10089591" cy="5031236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587" indent="0" algn="just">
              <a:buNone/>
            </a:pPr>
            <a:r>
              <a:rPr lang="es-ES_tradnl" sz="2800" dirty="0" smtClean="0">
                <a:solidFill>
                  <a:srgbClr val="002060"/>
                </a:solidFill>
              </a:rPr>
              <a:t>Por lo anterior, se </a:t>
            </a:r>
            <a:r>
              <a:rPr lang="es-ES_tradnl" sz="2800" dirty="0" smtClean="0">
                <a:solidFill>
                  <a:srgbClr val="002060"/>
                </a:solidFill>
              </a:rPr>
              <a:t>definió realizar </a:t>
            </a:r>
            <a:r>
              <a:rPr lang="es-ES_tradnl" sz="2800" dirty="0" smtClean="0">
                <a:solidFill>
                  <a:srgbClr val="002060"/>
                </a:solidFill>
              </a:rPr>
              <a:t>un seguimiento al </a:t>
            </a:r>
            <a:r>
              <a:rPr lang="es-ES_tradnl" sz="2800" dirty="0" smtClean="0">
                <a:solidFill>
                  <a:srgbClr val="002060"/>
                </a:solidFill>
              </a:rPr>
              <a:t>historial </a:t>
            </a:r>
            <a:r>
              <a:rPr lang="es-ES_tradnl" sz="2800" dirty="0" smtClean="0">
                <a:solidFill>
                  <a:srgbClr val="002060"/>
                </a:solidFill>
              </a:rPr>
              <a:t>de los </a:t>
            </a:r>
            <a:r>
              <a:rPr lang="es-ES_tradnl" sz="2800" dirty="0" smtClean="0">
                <a:solidFill>
                  <a:srgbClr val="002060"/>
                </a:solidFill>
              </a:rPr>
              <a:t>pacientes </a:t>
            </a:r>
            <a:r>
              <a:rPr lang="es-ES_tradnl" sz="2800" dirty="0" smtClean="0">
                <a:solidFill>
                  <a:srgbClr val="002060"/>
                </a:solidFill>
              </a:rPr>
              <a:t>restantes</a:t>
            </a:r>
            <a:r>
              <a:rPr lang="es-ES_tradnl" sz="2800" dirty="0">
                <a:solidFill>
                  <a:srgbClr val="002060"/>
                </a:solidFill>
              </a:rPr>
              <a:t>, </a:t>
            </a:r>
            <a:r>
              <a:rPr lang="es-ES_tradnl" sz="2800" dirty="0" smtClean="0">
                <a:solidFill>
                  <a:srgbClr val="002060"/>
                </a:solidFill>
              </a:rPr>
              <a:t>descontando primero los 991 que fallecieron </a:t>
            </a:r>
            <a:r>
              <a:rPr lang="es-ES_tradnl" sz="2800" dirty="0">
                <a:solidFill>
                  <a:srgbClr val="002060"/>
                </a:solidFill>
              </a:rPr>
              <a:t>entre marzo de 2014 y febrero de </a:t>
            </a:r>
            <a:r>
              <a:rPr lang="es-ES_tradnl" sz="2800" dirty="0" smtClean="0">
                <a:solidFill>
                  <a:srgbClr val="002060"/>
                </a:solidFill>
              </a:rPr>
              <a:t>2018, quedando 33.136. Luego, se verificó que </a:t>
            </a:r>
            <a:r>
              <a:rPr lang="es-ES_tradnl" sz="2800" dirty="0" smtClean="0">
                <a:solidFill>
                  <a:srgbClr val="002060"/>
                </a:solidFill>
              </a:rPr>
              <a:t>17.594 registran </a:t>
            </a:r>
            <a:r>
              <a:rPr lang="es-ES_tradnl" sz="2800" dirty="0" smtClean="0">
                <a:solidFill>
                  <a:srgbClr val="002060"/>
                </a:solidFill>
              </a:rPr>
              <a:t>un nuevo proceso de atención de interconsulta de </a:t>
            </a:r>
            <a:r>
              <a:rPr lang="es-ES_tradnl" sz="2800" dirty="0">
                <a:solidFill>
                  <a:srgbClr val="002060"/>
                </a:solidFill>
              </a:rPr>
              <a:t>especialidad (entre 2014 y </a:t>
            </a:r>
            <a:r>
              <a:rPr lang="es-ES_tradnl" sz="2800" dirty="0" smtClean="0">
                <a:solidFill>
                  <a:srgbClr val="002060"/>
                </a:solidFill>
              </a:rPr>
              <a:t>2017). </a:t>
            </a:r>
            <a:r>
              <a:rPr lang="es-ES_tradnl" sz="2800" dirty="0" smtClean="0">
                <a:solidFill>
                  <a:srgbClr val="002060"/>
                </a:solidFill>
              </a:rPr>
              <a:t>Asimismo, </a:t>
            </a:r>
            <a:r>
              <a:rPr lang="es-ES_tradnl" sz="2800" dirty="0" smtClean="0">
                <a:solidFill>
                  <a:srgbClr val="002060"/>
                </a:solidFill>
              </a:rPr>
              <a:t>otros </a:t>
            </a:r>
            <a:r>
              <a:rPr lang="es-ES_tradnl" sz="2800" dirty="0" smtClean="0">
                <a:solidFill>
                  <a:srgbClr val="002060"/>
                </a:solidFill>
              </a:rPr>
              <a:t>7.864 pacientes, si bien no cuentan con registros de nuevas interconsultas, sí poseen atenciones en la Red.</a:t>
            </a:r>
          </a:p>
          <a:p>
            <a:pPr marL="1587" indent="0" algn="just">
              <a:buNone/>
            </a:pPr>
            <a:r>
              <a:rPr lang="es-ES_tradnl" sz="2800" dirty="0" smtClean="0">
                <a:solidFill>
                  <a:srgbClr val="002060"/>
                </a:solidFill>
              </a:rPr>
              <a:t>Finalmente, respecto a los 7.678 pacientes </a:t>
            </a:r>
            <a:r>
              <a:rPr lang="es-ES_tradnl" sz="2800" dirty="0" smtClean="0">
                <a:solidFill>
                  <a:srgbClr val="002060"/>
                </a:solidFill>
              </a:rPr>
              <a:t>por </a:t>
            </a:r>
            <a:r>
              <a:rPr lang="es-ES_tradnl" sz="2800" dirty="0" smtClean="0">
                <a:solidFill>
                  <a:srgbClr val="002060"/>
                </a:solidFill>
              </a:rPr>
              <a:t>los cuáles no existe registro de atenciones, se definió generar contacto con cada uno de ellos, lo que se encuentra en desarrollo.</a:t>
            </a:r>
            <a:endParaRPr lang="es-CL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42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45">
            <a:extLst>
              <a:ext uri="{FF2B5EF4-FFF2-40B4-BE49-F238E27FC236}">
                <a16:creationId xmlns:a16="http://schemas.microsoft.com/office/drawing/2014/main" xmlns="" id="{D47EC6D9-6B33-4319-95C3-F825659B05A7}"/>
              </a:ext>
            </a:extLst>
          </p:cNvPr>
          <p:cNvSpPr/>
          <p:nvPr/>
        </p:nvSpPr>
        <p:spPr>
          <a:xfrm>
            <a:off x="225286" y="267695"/>
            <a:ext cx="10455965" cy="1351722"/>
          </a:xfrm>
          <a:prstGeom prst="round2DiagRect">
            <a:avLst>
              <a:gd name="adj1" fmla="val 12191"/>
              <a:gd name="adj2" fmla="val 0"/>
            </a:avLst>
          </a:prstGeom>
          <a:solidFill>
            <a:schemeClr val="bg1"/>
          </a:solidFill>
          <a:ln w="9525" algn="ctr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dist="53340" dir="2700000" algn="ctr" rotWithShape="0">
              <a:schemeClr val="tx1">
                <a:alpha val="8000"/>
              </a:schemeClr>
            </a:outerShdw>
          </a:effectLst>
          <a:extLst/>
        </p:spPr>
        <p:txBody>
          <a:bodyPr lIns="91420" tIns="45711" rIns="91420" bIns="45711" anchor="ctr"/>
          <a:lstStyle/>
          <a:p>
            <a:pPr marL="1126350" lvl="2" algn="just">
              <a:buClr>
                <a:srgbClr val="C00000"/>
              </a:buClr>
              <a:defRPr/>
            </a:pPr>
            <a:endParaRPr lang="es-CL" sz="2600" dirty="0" smtClean="0">
              <a:solidFill>
                <a:srgbClr val="0067B4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65125" lvl="2" algn="just">
              <a:buClr>
                <a:srgbClr val="C00000"/>
              </a:buClr>
              <a:defRPr/>
            </a:pPr>
            <a:r>
              <a:rPr lang="es-CL" sz="2600" b="1" dirty="0" smtClean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2. Antecedentes de </a:t>
            </a:r>
            <a:r>
              <a:rPr lang="es-CL" sz="2600" b="1" dirty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irregularidades </a:t>
            </a:r>
            <a:r>
              <a:rPr lang="es-CL" sz="2600" b="1" dirty="0" smtClean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 pagos </a:t>
            </a:r>
            <a:r>
              <a:rPr lang="es-CL" sz="2600" b="1" dirty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 honorarios a médicos, </a:t>
            </a:r>
            <a:r>
              <a:rPr lang="es-CL" sz="2600" b="1" dirty="0" smtClean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comprobantes </a:t>
            </a:r>
            <a:r>
              <a:rPr lang="es-CL" sz="2600" b="1" dirty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 egreso </a:t>
            </a:r>
            <a:r>
              <a:rPr lang="es-CL" sz="2600" b="1" dirty="0" smtClean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respectivos y </a:t>
            </a:r>
            <a:r>
              <a:rPr lang="es-CL" sz="2600" b="1" dirty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atenciones </a:t>
            </a:r>
            <a:r>
              <a:rPr lang="es-CL" sz="2600" b="1" dirty="0" smtClean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otorgadas </a:t>
            </a:r>
            <a:r>
              <a:rPr lang="es-CL" sz="2600" b="1" dirty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por médicos generales sin la respectiva especialidad</a:t>
            </a:r>
            <a:r>
              <a:rPr lang="es-CL" sz="2600" b="1" dirty="0" smtClean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1583550" lvl="2" indent="-457200" algn="just">
              <a:buClr>
                <a:srgbClr val="C00000"/>
              </a:buClr>
              <a:buFontTx/>
              <a:buChar char="-"/>
              <a:defRPr/>
            </a:pPr>
            <a:endParaRPr lang="es-CL" sz="2600" dirty="0">
              <a:solidFill>
                <a:srgbClr val="0067B4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xmlns="" id="{B7D2BA2D-5197-47D8-94EC-D7793B88D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36BA00-E649-495D-B82A-3219CB1D2429}" type="slidenum">
              <a:rPr lang="es-CL" smtClean="0"/>
              <a:pPr/>
              <a:t>5</a:t>
            </a:fld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680224" y="1619417"/>
            <a:ext cx="10001028" cy="494342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587" indent="0" algn="just">
              <a:buNone/>
            </a:pPr>
            <a:r>
              <a:rPr lang="es-ES_tradnl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En relación a las observaciones sobre esta materia, incluidas en informe de CGR Nº 151 de 2013 y su posterior informe de seguimiento de 23 de enero de 2015, se hace presente que el citado organismo contralor instruyó un sumario al respecto, el que por resolución exenta </a:t>
            </a:r>
            <a:r>
              <a:rPr lang="es-ES_tradnl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Nº 4.891 </a:t>
            </a:r>
            <a:r>
              <a:rPr lang="es-ES_tradnl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(b)</a:t>
            </a:r>
            <a:r>
              <a:rPr lang="es-ES_tradnl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de 4 de diciembre de 2017, propone la destitución de los funcionarios Rodrigo Gutiérrez Soto Ex Encargado de la Clínica/Policlínico MARURI y Raúl Vásquez Cataldo –Ex Director del </a:t>
            </a:r>
            <a:r>
              <a:rPr lang="es-ES_tradnl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Hospital</a:t>
            </a:r>
            <a:r>
              <a:rPr lang="es-ES_tradnl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s-ES_tradnl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San José- </a:t>
            </a:r>
            <a:r>
              <a:rPr lang="es-ES_tradnl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medida que según lo informado por el </a:t>
            </a:r>
            <a:r>
              <a:rPr lang="es-ES_tradnl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Servicio de Salud Metropolitano </a:t>
            </a:r>
            <a:r>
              <a:rPr lang="es-ES_tradnl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Norte no se ha aplicado, toda vez que existen gestiones pendientes ante la CGR.</a:t>
            </a:r>
            <a:endParaRPr lang="es-ES_tradnl" sz="28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00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45">
            <a:extLst>
              <a:ext uri="{FF2B5EF4-FFF2-40B4-BE49-F238E27FC236}">
                <a16:creationId xmlns:a16="http://schemas.microsoft.com/office/drawing/2014/main" xmlns="" id="{D47EC6D9-6B33-4319-95C3-F825659B05A7}"/>
              </a:ext>
            </a:extLst>
          </p:cNvPr>
          <p:cNvSpPr/>
          <p:nvPr/>
        </p:nvSpPr>
        <p:spPr>
          <a:xfrm>
            <a:off x="225286" y="267695"/>
            <a:ext cx="10455965" cy="1351722"/>
          </a:xfrm>
          <a:prstGeom prst="round2DiagRect">
            <a:avLst>
              <a:gd name="adj1" fmla="val 12191"/>
              <a:gd name="adj2" fmla="val 0"/>
            </a:avLst>
          </a:prstGeom>
          <a:solidFill>
            <a:schemeClr val="bg1"/>
          </a:solidFill>
          <a:ln w="9525" algn="ctr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dist="53340" dir="2700000" algn="ctr" rotWithShape="0">
              <a:schemeClr val="tx1">
                <a:alpha val="8000"/>
              </a:schemeClr>
            </a:outerShdw>
          </a:effectLst>
          <a:extLst/>
        </p:spPr>
        <p:txBody>
          <a:bodyPr lIns="91420" tIns="45711" rIns="91420" bIns="45711" anchor="ctr"/>
          <a:lstStyle/>
          <a:p>
            <a:pPr marL="1126350" lvl="2" algn="just">
              <a:buClr>
                <a:srgbClr val="C00000"/>
              </a:buClr>
              <a:defRPr/>
            </a:pPr>
            <a:endParaRPr lang="es-CL" sz="2600" dirty="0" smtClean="0">
              <a:solidFill>
                <a:srgbClr val="0067B4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65125" lvl="2" algn="just">
              <a:buClr>
                <a:srgbClr val="C00000"/>
              </a:buClr>
              <a:defRPr/>
            </a:pPr>
            <a:r>
              <a:rPr lang="es-CL" sz="2600" b="1" dirty="0" smtClean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2. Antecedentes de </a:t>
            </a:r>
            <a:r>
              <a:rPr lang="es-CL" sz="2600" b="1" dirty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irregularidades </a:t>
            </a:r>
            <a:r>
              <a:rPr lang="es-CL" sz="2600" b="1" dirty="0" smtClean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 pagos </a:t>
            </a:r>
            <a:r>
              <a:rPr lang="es-CL" sz="2600" b="1" dirty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 honorarios a médicos, </a:t>
            </a:r>
            <a:r>
              <a:rPr lang="es-CL" sz="2600" b="1" dirty="0" smtClean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comprobantes </a:t>
            </a:r>
            <a:r>
              <a:rPr lang="es-CL" sz="2600" b="1" dirty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 egreso </a:t>
            </a:r>
            <a:r>
              <a:rPr lang="es-CL" sz="2600" b="1" dirty="0" smtClean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respectivos y </a:t>
            </a:r>
            <a:r>
              <a:rPr lang="es-CL" sz="2600" b="1" dirty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atenciones </a:t>
            </a:r>
            <a:r>
              <a:rPr lang="es-CL" sz="2600" b="1" dirty="0" smtClean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otorgadas </a:t>
            </a:r>
            <a:r>
              <a:rPr lang="es-CL" sz="2600" b="1" dirty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por médicos generales sin la respectiva especialidad</a:t>
            </a:r>
            <a:r>
              <a:rPr lang="es-CL" sz="2600" b="1" dirty="0" smtClean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1583550" lvl="2" indent="-457200" algn="just">
              <a:buClr>
                <a:srgbClr val="C00000"/>
              </a:buClr>
              <a:buFontTx/>
              <a:buChar char="-"/>
              <a:defRPr/>
            </a:pPr>
            <a:endParaRPr lang="es-CL" sz="2600" dirty="0">
              <a:solidFill>
                <a:srgbClr val="0067B4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xmlns="" id="{B7D2BA2D-5197-47D8-94EC-D7793B88D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36BA00-E649-495D-B82A-3219CB1D2429}" type="slidenum">
              <a:rPr lang="es-CL" smtClean="0"/>
              <a:pPr/>
              <a:t>6</a:t>
            </a:fld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624468" y="1758461"/>
            <a:ext cx="10056784" cy="448759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587" indent="0" algn="just">
              <a:buNone/>
            </a:pPr>
            <a:r>
              <a:rPr lang="es-ES_tradnl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Asimismo y en respuesta a los </a:t>
            </a:r>
            <a:r>
              <a:rPr lang="es-ES_tradnl" sz="2800" dirty="0">
                <a:solidFill>
                  <a:srgbClr val="002060"/>
                </a:solidFill>
                <a:latin typeface="Calibri" panose="020F0502020204030204" pitchFamily="34" charset="0"/>
              </a:rPr>
              <a:t>Oficios de la </a:t>
            </a:r>
            <a:r>
              <a:rPr lang="es-ES_tradnl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C.E.I. de la </a:t>
            </a:r>
            <a:r>
              <a:rPr lang="es-ES_tradnl" sz="2800" dirty="0">
                <a:solidFill>
                  <a:srgbClr val="002060"/>
                </a:solidFill>
                <a:latin typeface="Calibri" panose="020F0502020204030204" pitchFamily="34" charset="0"/>
              </a:rPr>
              <a:t>Cámara de Diputados N</a:t>
            </a:r>
            <a:r>
              <a:rPr lang="es-ES_tradnl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° 20 y 21 (</a:t>
            </a:r>
            <a:r>
              <a:rPr lang="es-ES_tradnl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c1 y c2</a:t>
            </a:r>
            <a:r>
              <a:rPr lang="es-ES_tradnl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) -ambos de 19 de enero de 2018- el MINSAL por Oficio Nº 1.022 (</a:t>
            </a:r>
            <a:r>
              <a:rPr lang="es-ES_tradnl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c3</a:t>
            </a:r>
            <a:r>
              <a:rPr lang="es-ES_tradnl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)de 2 de marzo de 2018, remite la información relacionada con la nómina de pacientes atendidos en la Clínica/Policlínico MARURI, así como los fallecidos dentro del universo de los egresado de la Lista de Espera, tanto por atención como por razones administrativas, entre otras materias.</a:t>
            </a:r>
            <a:endParaRPr lang="es-CL" sz="3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95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45">
            <a:extLst>
              <a:ext uri="{FF2B5EF4-FFF2-40B4-BE49-F238E27FC236}">
                <a16:creationId xmlns:a16="http://schemas.microsoft.com/office/drawing/2014/main" xmlns="" id="{D47EC6D9-6B33-4319-95C3-F825659B05A7}"/>
              </a:ext>
            </a:extLst>
          </p:cNvPr>
          <p:cNvSpPr/>
          <p:nvPr/>
        </p:nvSpPr>
        <p:spPr>
          <a:xfrm>
            <a:off x="212033" y="205411"/>
            <a:ext cx="10606022" cy="907771"/>
          </a:xfrm>
          <a:prstGeom prst="round2DiagRect">
            <a:avLst>
              <a:gd name="adj1" fmla="val 8665"/>
              <a:gd name="adj2" fmla="val 0"/>
            </a:avLst>
          </a:prstGeom>
          <a:solidFill>
            <a:schemeClr val="bg1"/>
          </a:solidFill>
          <a:ln w="9525" algn="ctr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dist="53340" dir="2700000" algn="ctr" rotWithShape="0">
              <a:schemeClr val="tx1">
                <a:alpha val="8000"/>
              </a:schemeClr>
            </a:outerShdw>
          </a:effectLst>
          <a:extLst/>
        </p:spPr>
        <p:txBody>
          <a:bodyPr lIns="91420" tIns="45711" rIns="91420" bIns="45711" anchor="ctr"/>
          <a:lstStyle/>
          <a:p>
            <a:pPr marL="365125" lvl="2" algn="just">
              <a:buClr>
                <a:srgbClr val="C00000"/>
              </a:buClr>
              <a:defRPr/>
            </a:pPr>
            <a:r>
              <a:rPr lang="es-CL" sz="2600" b="1" dirty="0" smtClean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3.- Antecedentes sobre los </a:t>
            </a:r>
            <a:r>
              <a:rPr lang="es-CL" sz="2600" b="1" dirty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16 pacientes del Hospital Regional de Rancagua </a:t>
            </a:r>
            <a:r>
              <a:rPr lang="es-CL" sz="2600" b="1" dirty="0" smtClean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fallecidos mientras </a:t>
            </a:r>
            <a:r>
              <a:rPr lang="es-CL" sz="2600" b="1" dirty="0">
                <a:solidFill>
                  <a:srgbClr val="0067B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 encontraban en lista de espera.</a:t>
            </a:r>
            <a:endParaRPr lang="es-ES" sz="2600" b="1" dirty="0">
              <a:solidFill>
                <a:srgbClr val="0067B4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xmlns="" id="{B7D2BA2D-5197-47D8-94EC-D7793B88D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36BA00-E649-495D-B82A-3219CB1D2429}" type="slidenum">
              <a:rPr lang="es-CL" smtClean="0"/>
              <a:pPr/>
              <a:t>7</a:t>
            </a:fld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691376" y="1322363"/>
            <a:ext cx="10126679" cy="492369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587" algn="just"/>
            <a:r>
              <a:rPr lang="es-ES_tradnl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En relación al hallazgo </a:t>
            </a:r>
            <a:r>
              <a:rPr lang="es-ES_tradnl" sz="2800" dirty="0">
                <a:solidFill>
                  <a:srgbClr val="002060"/>
                </a:solidFill>
                <a:latin typeface="Calibri" panose="020F0502020204030204" pitchFamily="34" charset="0"/>
              </a:rPr>
              <a:t>de 16 </a:t>
            </a:r>
            <a:r>
              <a:rPr lang="es-ES_tradnl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pacientes fallecidos mientras se encontraban en Lista de Espera, señalado en Oficio Reservado del Jefe Dpto. </a:t>
            </a:r>
            <a:r>
              <a:rPr lang="es-ES_tradnl" sz="2800" dirty="0">
                <a:solidFill>
                  <a:srgbClr val="002060"/>
                </a:solidFill>
                <a:latin typeface="Calibri" panose="020F0502020204030204" pitchFamily="34" charset="0"/>
              </a:rPr>
              <a:t>Auditoría del SS </a:t>
            </a:r>
            <a:r>
              <a:rPr lang="es-ES_tradnl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O´Higgins </a:t>
            </a:r>
            <a:r>
              <a:rPr lang="es-ES_tradnl" sz="2800" dirty="0">
                <a:solidFill>
                  <a:srgbClr val="002060"/>
                </a:solidFill>
                <a:latin typeface="Calibri" panose="020F0502020204030204" pitchFamily="34" charset="0"/>
              </a:rPr>
              <a:t>Nº </a:t>
            </a:r>
            <a:r>
              <a:rPr lang="es-ES_tradnl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8 (</a:t>
            </a:r>
            <a:r>
              <a:rPr lang="es-ES_tradnl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d1</a:t>
            </a:r>
            <a:r>
              <a:rPr lang="es-ES_tradnl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), de 20 de enero de 2017, se verificó que por Informe de Auditoría Nº 78 (</a:t>
            </a:r>
            <a:r>
              <a:rPr lang="es-ES_tradnl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d2</a:t>
            </a:r>
            <a:r>
              <a:rPr lang="es-ES_tradnl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) de 5 de diciembre de 2017, del mismo jefe de departamento, se concluye que los pacientes citados, fallecieron por la evolución natural de su enfermedad</a:t>
            </a:r>
            <a:r>
              <a:rPr lang="es-ES_tradnl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.</a:t>
            </a:r>
          </a:p>
          <a:p>
            <a:pPr marL="1587" algn="just"/>
            <a:r>
              <a:rPr lang="es-ES_tradnl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Al respecto, se debe agregar que actualmente las fichas clínicas se encuentran en poder de la Fiscalía Regional, razón por la cual no es posible confirmar dicha conclusión.</a:t>
            </a:r>
            <a:endParaRPr lang="es-CL" sz="28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18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D99F0B-66A1-A245-9266-95EEAB002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97" y="223343"/>
            <a:ext cx="9690483" cy="430887"/>
          </a:xfrm>
        </p:spPr>
        <p:txBody>
          <a:bodyPr/>
          <a:lstStyle/>
          <a:p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1976206" y="1990666"/>
            <a:ext cx="7508987" cy="1666933"/>
          </a:xfrm>
        </p:spPr>
        <p:txBody>
          <a:bodyPr/>
          <a:lstStyle/>
          <a:p>
            <a:r>
              <a:rPr lang="es-ES_tradnl" sz="4800" dirty="0" smtClean="0">
                <a:solidFill>
                  <a:schemeClr val="tx2"/>
                </a:solidFill>
              </a:rPr>
              <a:t>Fin de la presentación.</a:t>
            </a:r>
            <a:endParaRPr lang="es-CL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81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4QJs64JS4a1JoDU5EaVW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4QJs64JS4a1JoDU5EaVW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4QJs64JS4a1JoDU5EaVW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4QJs64JS4a1JoDU5EaVW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insal">
  <a:themeElements>
    <a:clrScheme name="Personalizado 1">
      <a:dk1>
        <a:srgbClr val="FFFFFF"/>
      </a:dk1>
      <a:lt1>
        <a:srgbClr val="FFFFFF"/>
      </a:lt1>
      <a:dk2>
        <a:srgbClr val="33448D"/>
      </a:dk2>
      <a:lt2>
        <a:srgbClr val="FFFFFF"/>
      </a:lt2>
      <a:accent1>
        <a:srgbClr val="0070C0"/>
      </a:accent1>
      <a:accent2>
        <a:srgbClr val="E63C00"/>
      </a:accent2>
      <a:accent3>
        <a:srgbClr val="CC2A04"/>
      </a:accent3>
      <a:accent4>
        <a:srgbClr val="0070C0"/>
      </a:accent4>
      <a:accent5>
        <a:srgbClr val="003258"/>
      </a:accent5>
      <a:accent6>
        <a:srgbClr val="808080"/>
      </a:accent6>
      <a:hlink>
        <a:srgbClr val="D8D8D8"/>
      </a:hlink>
      <a:folHlink>
        <a:srgbClr val="87171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  <a:ln w="9525">
          <a:solidFill>
            <a:schemeClr val="accent1"/>
          </a:solidFill>
          <a:miter lim="800000"/>
          <a:headEnd/>
          <a:tailEnd/>
        </a:ln>
        <a:effectLst/>
        <a:extLst/>
      </a:spPr>
      <a:bodyPr vert="horz" wrap="square" lIns="72009" tIns="72009" rIns="72009" bIns="72009" numCol="1" anchor="t" anchorCtr="0" compatLnSpc="1">
        <a:prstTxWarp prst="textNoShape">
          <a:avLst/>
        </a:prstTxWarp>
        <a:noAutofit/>
      </a:bodyPr>
      <a:lstStyle>
        <a:defPPr marL="1587" indent="0">
          <a:buNone/>
          <a:defRPr sz="1200" dirty="0" smtClean="0"/>
        </a:defPPr>
      </a:lstStyle>
    </a:txDef>
  </a:objectDefaults>
  <a:extraClrSchemeLst>
    <a:extraClrScheme>
      <a:clrScheme name="Blank">
        <a:dk1>
          <a:srgbClr val="00296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C2">
        <a:dk1>
          <a:srgbClr val="33448D"/>
        </a:dk1>
        <a:lt1>
          <a:srgbClr val="FFFFFF"/>
        </a:lt1>
        <a:dk2>
          <a:srgbClr val="33448D"/>
        </a:dk2>
        <a:lt2>
          <a:srgbClr val="FFFFFF"/>
        </a:lt2>
        <a:accent1>
          <a:srgbClr val="B6BFDF"/>
        </a:accent1>
        <a:accent2>
          <a:srgbClr val="33448D"/>
        </a:accent2>
        <a:accent3>
          <a:srgbClr val="7686BA"/>
        </a:accent3>
        <a:accent4>
          <a:srgbClr val="BDCB38"/>
        </a:accent4>
        <a:accent5>
          <a:srgbClr val="4BACC6"/>
        </a:accent5>
        <a:accent6>
          <a:srgbClr val="808080"/>
        </a:accent6>
        <a:hlink>
          <a:srgbClr val="7686BA"/>
        </a:hlink>
        <a:folHlink>
          <a:srgbClr val="BDCB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Minsal" id="{C7F7C89D-C7C0-4875-902A-395802981BCE}" vid="{0E54E009-6677-4776-8FB7-F5E6770CB03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ontenido">
  <a:themeElements>
    <a:clrScheme name="Personalizado 1">
      <a:dk1>
        <a:srgbClr val="FFFFFF"/>
      </a:dk1>
      <a:lt1>
        <a:srgbClr val="FFFFFF"/>
      </a:lt1>
      <a:dk2>
        <a:srgbClr val="33448D"/>
      </a:dk2>
      <a:lt2>
        <a:srgbClr val="FFFFFF"/>
      </a:lt2>
      <a:accent1>
        <a:srgbClr val="0070C0"/>
      </a:accent1>
      <a:accent2>
        <a:srgbClr val="E63C00"/>
      </a:accent2>
      <a:accent3>
        <a:srgbClr val="CC2A04"/>
      </a:accent3>
      <a:accent4>
        <a:srgbClr val="0070C0"/>
      </a:accent4>
      <a:accent5>
        <a:srgbClr val="003258"/>
      </a:accent5>
      <a:accent6>
        <a:srgbClr val="808080"/>
      </a:accent6>
      <a:hlink>
        <a:srgbClr val="D8D8D8"/>
      </a:hlink>
      <a:folHlink>
        <a:srgbClr val="87171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  <a:ln w="9525">
          <a:solidFill>
            <a:schemeClr val="accent1"/>
          </a:solidFill>
          <a:miter lim="800000"/>
          <a:headEnd/>
          <a:tailEnd/>
        </a:ln>
        <a:effectLst/>
        <a:extLst/>
      </a:spPr>
      <a:bodyPr vert="horz" wrap="square" lIns="72009" tIns="72009" rIns="72009" bIns="72009" numCol="1" anchor="t" anchorCtr="0" compatLnSpc="1">
        <a:prstTxWarp prst="textNoShape">
          <a:avLst/>
        </a:prstTxWarp>
        <a:noAutofit/>
      </a:bodyPr>
      <a:lstStyle>
        <a:defPPr marL="1587" indent="0">
          <a:buNone/>
          <a:defRPr sz="1200" dirty="0" smtClean="0"/>
        </a:defPPr>
      </a:lstStyle>
    </a:txDef>
  </a:objectDefaults>
  <a:extraClrSchemeLst>
    <a:extraClrScheme>
      <a:clrScheme name="Blank">
        <a:dk1>
          <a:srgbClr val="00296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C2">
        <a:dk1>
          <a:srgbClr val="33448D"/>
        </a:dk1>
        <a:lt1>
          <a:srgbClr val="FFFFFF"/>
        </a:lt1>
        <a:dk2>
          <a:srgbClr val="33448D"/>
        </a:dk2>
        <a:lt2>
          <a:srgbClr val="FFFFFF"/>
        </a:lt2>
        <a:accent1>
          <a:srgbClr val="B6BFDF"/>
        </a:accent1>
        <a:accent2>
          <a:srgbClr val="33448D"/>
        </a:accent2>
        <a:accent3>
          <a:srgbClr val="7686BA"/>
        </a:accent3>
        <a:accent4>
          <a:srgbClr val="BDCB38"/>
        </a:accent4>
        <a:accent5>
          <a:srgbClr val="4BACC6"/>
        </a:accent5>
        <a:accent6>
          <a:srgbClr val="808080"/>
        </a:accent6>
        <a:hlink>
          <a:srgbClr val="7686BA"/>
        </a:hlink>
        <a:folHlink>
          <a:srgbClr val="BDCB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insal">
  <a:themeElements>
    <a:clrScheme name="Personalizado 1">
      <a:dk1>
        <a:srgbClr val="FFFFFF"/>
      </a:dk1>
      <a:lt1>
        <a:srgbClr val="FFFFFF"/>
      </a:lt1>
      <a:dk2>
        <a:srgbClr val="33448D"/>
      </a:dk2>
      <a:lt2>
        <a:srgbClr val="FFFFFF"/>
      </a:lt2>
      <a:accent1>
        <a:srgbClr val="0070C0"/>
      </a:accent1>
      <a:accent2>
        <a:srgbClr val="E63C00"/>
      </a:accent2>
      <a:accent3>
        <a:srgbClr val="CC2A04"/>
      </a:accent3>
      <a:accent4>
        <a:srgbClr val="0070C0"/>
      </a:accent4>
      <a:accent5>
        <a:srgbClr val="003258"/>
      </a:accent5>
      <a:accent6>
        <a:srgbClr val="808080"/>
      </a:accent6>
      <a:hlink>
        <a:srgbClr val="D8D8D8"/>
      </a:hlink>
      <a:folHlink>
        <a:srgbClr val="87171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  <a:ln w="9525">
          <a:solidFill>
            <a:schemeClr val="accent1"/>
          </a:solidFill>
          <a:miter lim="800000"/>
          <a:headEnd/>
          <a:tailEnd/>
        </a:ln>
        <a:effectLst/>
        <a:extLst/>
      </a:spPr>
      <a:bodyPr vert="horz" wrap="square" lIns="72009" tIns="72009" rIns="72009" bIns="72009" numCol="1" anchor="t" anchorCtr="0" compatLnSpc="1">
        <a:prstTxWarp prst="textNoShape">
          <a:avLst/>
        </a:prstTxWarp>
        <a:noAutofit/>
      </a:bodyPr>
      <a:lstStyle>
        <a:defPPr marL="1587" indent="0">
          <a:buNone/>
          <a:defRPr sz="1200" dirty="0" smtClean="0"/>
        </a:defPPr>
      </a:lstStyle>
    </a:txDef>
  </a:objectDefaults>
  <a:extraClrSchemeLst>
    <a:extraClrScheme>
      <a:clrScheme name="Blank">
        <a:dk1>
          <a:srgbClr val="00296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C2">
        <a:dk1>
          <a:srgbClr val="33448D"/>
        </a:dk1>
        <a:lt1>
          <a:srgbClr val="FFFFFF"/>
        </a:lt1>
        <a:dk2>
          <a:srgbClr val="33448D"/>
        </a:dk2>
        <a:lt2>
          <a:srgbClr val="FFFFFF"/>
        </a:lt2>
        <a:accent1>
          <a:srgbClr val="B6BFDF"/>
        </a:accent1>
        <a:accent2>
          <a:srgbClr val="33448D"/>
        </a:accent2>
        <a:accent3>
          <a:srgbClr val="7686BA"/>
        </a:accent3>
        <a:accent4>
          <a:srgbClr val="BDCB38"/>
        </a:accent4>
        <a:accent5>
          <a:srgbClr val="4BACC6"/>
        </a:accent5>
        <a:accent6>
          <a:srgbClr val="808080"/>
        </a:accent6>
        <a:hlink>
          <a:srgbClr val="7686BA"/>
        </a:hlink>
        <a:folHlink>
          <a:srgbClr val="BDCB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Minsal" id="{C7F7C89D-C7C0-4875-902A-395802981BCE}" vid="{0E54E009-6677-4776-8FB7-F5E6770CB03D}"/>
    </a:ext>
  </a:extLst>
</a:theme>
</file>

<file path=ppt/theme/theme5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2_Contenido">
  <a:themeElements>
    <a:clrScheme name="Personalizado 1">
      <a:dk1>
        <a:srgbClr val="FFFFFF"/>
      </a:dk1>
      <a:lt1>
        <a:srgbClr val="FFFFFF"/>
      </a:lt1>
      <a:dk2>
        <a:srgbClr val="33448D"/>
      </a:dk2>
      <a:lt2>
        <a:srgbClr val="FFFFFF"/>
      </a:lt2>
      <a:accent1>
        <a:srgbClr val="0070C0"/>
      </a:accent1>
      <a:accent2>
        <a:srgbClr val="E63C00"/>
      </a:accent2>
      <a:accent3>
        <a:srgbClr val="CC2A04"/>
      </a:accent3>
      <a:accent4>
        <a:srgbClr val="0070C0"/>
      </a:accent4>
      <a:accent5>
        <a:srgbClr val="003258"/>
      </a:accent5>
      <a:accent6>
        <a:srgbClr val="808080"/>
      </a:accent6>
      <a:hlink>
        <a:srgbClr val="D8D8D8"/>
      </a:hlink>
      <a:folHlink>
        <a:srgbClr val="87171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  <a:ln w="9525">
          <a:solidFill>
            <a:schemeClr val="accent1"/>
          </a:solidFill>
          <a:miter lim="800000"/>
          <a:headEnd/>
          <a:tailEnd/>
        </a:ln>
        <a:effectLst/>
        <a:extLst/>
      </a:spPr>
      <a:bodyPr vert="horz" wrap="square" lIns="72009" tIns="72009" rIns="72009" bIns="72009" numCol="1" anchor="t" anchorCtr="0" compatLnSpc="1">
        <a:prstTxWarp prst="textNoShape">
          <a:avLst/>
        </a:prstTxWarp>
        <a:noAutofit/>
      </a:bodyPr>
      <a:lstStyle>
        <a:defPPr marL="1587" indent="0">
          <a:buNone/>
          <a:defRPr sz="1200" dirty="0" smtClean="0"/>
        </a:defPPr>
      </a:lstStyle>
    </a:txDef>
  </a:objectDefaults>
  <a:extraClrSchemeLst>
    <a:extraClrScheme>
      <a:clrScheme name="Blank">
        <a:dk1>
          <a:srgbClr val="00296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C2">
        <a:dk1>
          <a:srgbClr val="33448D"/>
        </a:dk1>
        <a:lt1>
          <a:srgbClr val="FFFFFF"/>
        </a:lt1>
        <a:dk2>
          <a:srgbClr val="33448D"/>
        </a:dk2>
        <a:lt2>
          <a:srgbClr val="FFFFFF"/>
        </a:lt2>
        <a:accent1>
          <a:srgbClr val="B6BFDF"/>
        </a:accent1>
        <a:accent2>
          <a:srgbClr val="33448D"/>
        </a:accent2>
        <a:accent3>
          <a:srgbClr val="7686BA"/>
        </a:accent3>
        <a:accent4>
          <a:srgbClr val="BDCB38"/>
        </a:accent4>
        <a:accent5>
          <a:srgbClr val="4BACC6"/>
        </a:accent5>
        <a:accent6>
          <a:srgbClr val="808080"/>
        </a:accent6>
        <a:hlink>
          <a:srgbClr val="7686BA"/>
        </a:hlink>
        <a:folHlink>
          <a:srgbClr val="BDCB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Minsal</Template>
  <TotalTime>1584</TotalTime>
  <Words>767</Words>
  <Application>Microsoft Office PowerPoint</Application>
  <PresentationFormat>Personalizado</PresentationFormat>
  <Paragraphs>40</Paragraphs>
  <Slides>8</Slides>
  <Notes>8</Notes>
  <HiddenSlides>0</HiddenSlides>
  <MMClips>0</MMClips>
  <ScaleCrop>false</ScaleCrop>
  <HeadingPairs>
    <vt:vector size="6" baseType="variant">
      <vt:variant>
        <vt:lpstr>Tema</vt:lpstr>
      </vt:variant>
      <vt:variant>
        <vt:i4>6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Minsal</vt:lpstr>
      <vt:lpstr>Tema de Office</vt:lpstr>
      <vt:lpstr>1_Contenido</vt:lpstr>
      <vt:lpstr>1_Minsal</vt:lpstr>
      <vt:lpstr>1_Tema de Office</vt:lpstr>
      <vt:lpstr>2_Contenido</vt:lpstr>
      <vt:lpstr>Diapositiva de think-cell</vt:lpstr>
      <vt:lpstr>Presentación de PowerPoint</vt:lpstr>
      <vt:lpstr>Agenda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Listas de Espera</dc:title>
  <dc:creator>Erika Quiroz</dc:creator>
  <cp:lastModifiedBy>auditoria1</cp:lastModifiedBy>
  <cp:revision>199</cp:revision>
  <cp:lastPrinted>2018-06-01T23:20:31Z</cp:lastPrinted>
  <dcterms:created xsi:type="dcterms:W3CDTF">2018-05-21T15:24:29Z</dcterms:created>
  <dcterms:modified xsi:type="dcterms:W3CDTF">2018-06-05T01:28:22Z</dcterms:modified>
</cp:coreProperties>
</file>