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5" r:id="rId2"/>
    <p:sldMasterId id="2147483667" r:id="rId3"/>
    <p:sldMasterId id="2147483670" r:id="rId4"/>
    <p:sldMasterId id="2147483674" r:id="rId5"/>
    <p:sldMasterId id="2147483676" r:id="rId6"/>
  </p:sldMasterIdLst>
  <p:notesMasterIdLst>
    <p:notesMasterId r:id="rId15"/>
  </p:notesMasterIdLst>
  <p:handoutMasterIdLst>
    <p:handoutMasterId r:id="rId16"/>
  </p:handoutMasterIdLst>
  <p:sldIdLst>
    <p:sldId id="261" r:id="rId7"/>
    <p:sldId id="263" r:id="rId8"/>
    <p:sldId id="265" r:id="rId9"/>
    <p:sldId id="268" r:id="rId10"/>
    <p:sldId id="266" r:id="rId11"/>
    <p:sldId id="269" r:id="rId12"/>
    <p:sldId id="267" r:id="rId13"/>
    <p:sldId id="264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3"/>
    <p:restoredTop sz="95768" autoAdjust="0"/>
  </p:normalViewPr>
  <p:slideViewPr>
    <p:cSldViewPr snapToGrid="0" snapToObjects="1">
      <p:cViewPr varScale="1">
        <p:scale>
          <a:sx n="68" d="100"/>
          <a:sy n="68" d="100"/>
        </p:scale>
        <p:origin x="-7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AE1FD88-EA13-466D-B37B-76BCEA7E88E7}" type="datetimeFigureOut">
              <a:rPr lang="es-CL" smtClean="0"/>
              <a:t>04-06-2018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40094D2-6EB1-4696-AD78-1868C791AC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621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AC07C1-052D-9542-A414-91DA9AA9FA04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A876A4-832B-8042-A38B-B176C42C61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0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95A81DFA-E783-40CB-8634-884E55B23E34}" type="slidenum">
              <a:rPr lang="es-CL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s-CL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9887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39730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39730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167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39730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08486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39730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876A4-832B-8042-A38B-B176C42C61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1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8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8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9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xmlns="" id="{6BE9BA05-0B29-4EDC-AC41-3BEB59306BA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Diapositiva de think-cell" r:id="rId4" imgW="360" imgH="360" progId="TCLayout.ActiveDocument.1">
                  <p:embed/>
                </p:oleObj>
              </mc:Choice>
              <mc:Fallback>
                <p:oleObj name="Diapositiva de think-cell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3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xmlns="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4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748D99-8C41-3647-B0A1-BF1D5811B5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6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43CCFD-57FD-A144-B890-2DF3B2985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22A7A8-8061-5C47-9D8B-F71ED401A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7E4A72-87EA-3145-9C25-2E8345FD14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993FDF-2731-F84F-9806-CCC89B5CFD70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F4A431-56EA-CB49-AA70-DA502FAB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ABDBD2-D9AA-F645-9100-3D5FE464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8D99-8C41-3647-B0A1-BF1D5811B5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9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5524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xmlns="" id="{6BE9BA05-0B29-4EDC-AC41-3BEB59306BA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xmlns="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5396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Objeto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7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Diapositiva de think-cell" r:id="rId4" imgW="270" imgH="270" progId="TCLayout.ActiveDocument.1">
                  <p:embed/>
                </p:oleObj>
              </mc:Choice>
              <mc:Fallback>
                <p:oleObj name="Diapositiva de think-cell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48D99-8C41-3647-B0A1-BF1D5811B5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8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43CCFD-57FD-A144-B890-2DF3B2985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22A7A8-8061-5C47-9D8B-F71ED401A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7E4A72-87EA-3145-9C25-2E8345FD14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993FDF-2731-F84F-9806-CCC89B5CFD70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F4A431-56EA-CB49-AA70-DA502FAB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ABDBD2-D9AA-F645-9100-3D5FE464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8D99-8C41-3647-B0A1-BF1D5811B5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9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3466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515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xmlns="" id="{6BE9BA05-0B29-4EDC-AC41-3BEB59306B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4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xmlns="" id="{6BE9BA05-0B29-4EDC-AC41-3BEB5930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xmlns="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0783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xmlns="" id="{6BE9BA05-0B29-4EDC-AC41-3BEB59306BA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xmlns="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4123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xmlns="" id="{6BE9BA05-0B29-4EDC-AC41-3BEB59306BA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2" name="Diapositiva de think-cell" r:id="rId4" imgW="360" imgH="360" progId="TCLayout.ActiveDocument.1">
                  <p:embed/>
                </p:oleObj>
              </mc:Choice>
              <mc:Fallback>
                <p:oleObj name="Diapositiva de think-cell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3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xmlns="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4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748D99-8C41-3647-B0A1-BF1D5811B5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Objeto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7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6" name="Diapositiva de think-cell" r:id="rId4" imgW="270" imgH="270" progId="TCLayout.ActiveDocument.1">
                  <p:embed/>
                </p:oleObj>
              </mc:Choice>
              <mc:Fallback>
                <p:oleObj name="Diapositiva de think-cell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48D99-8C41-3647-B0A1-BF1D5811B5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2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11" Type="http://schemas.openxmlformats.org/officeDocument/2006/relationships/image" Target="../media/image2.png"/><Relationship Id="rId5" Type="http://schemas.openxmlformats.org/officeDocument/2006/relationships/theme" Target="../theme/theme1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file:///\\localhost\Users\CDEB\Pictures\3.png" TargetMode="External"/><Relationship Id="rId3" Type="http://schemas.openxmlformats.org/officeDocument/2006/relationships/theme" Target="../theme/them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file:///\\localhost\Users\CDEB\Pictures\1.pn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5.vml"/><Relationship Id="rId7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slideLayout" Target="../slideLayouts/slideLayout10.xml"/><Relationship Id="rId7" Type="http://schemas.openxmlformats.org/officeDocument/2006/relationships/tags" Target="../tags/tag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ags" Target="../tags/tag9.xml"/><Relationship Id="rId5" Type="http://schemas.openxmlformats.org/officeDocument/2006/relationships/vmlDrawing" Target="../drawings/vmlDrawing7.vml"/><Relationship Id="rId10" Type="http://schemas.openxmlformats.org/officeDocument/2006/relationships/image" Target="../media/image2.png"/><Relationship Id="rId4" Type="http://schemas.openxmlformats.org/officeDocument/2006/relationships/theme" Target="../theme/theme4.xml"/><Relationship Id="rId9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file:///\\localhost\Users\CDEB\Pictures\3.png" TargetMode="External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png"/><Relationship Id="rId5" Type="http://schemas.openxmlformats.org/officeDocument/2006/relationships/image" Target="file:///\\localhost\Users\CDEB\Pictures\1.png" TargetMode="External"/><Relationship Id="rId4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0.vml"/><Relationship Id="rId7" Type="http://schemas.openxmlformats.org/officeDocument/2006/relationships/image" Target="../media/image1.e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0.bin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Diapositiva de think-cell" r:id="rId9" imgW="360" imgH="360" progId="TCLayout.ActiveDocument.1">
                  <p:embed/>
                </p:oleObj>
              </mc:Choice>
              <mc:Fallback>
                <p:oleObj name="Diapositiva de think-cell" r:id="rId9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ángulo 2" hidden="1">
            <a:extLst>
              <a:ext uri="{FF2B5EF4-FFF2-40B4-BE49-F238E27FC236}">
                <a16:creationId xmlns:a16="http://schemas.microsoft.com/office/drawing/2014/main" xmlns="" id="{E934E4AA-C5C2-4215-BA67-CAC9DA7AD6F2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" y="0"/>
            <a:ext cx="211667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CL" sz="1900" b="1" i="0" baseline="0" dirty="0" err="1">
              <a:solidFill>
                <a:schemeClr val="tx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7" y="223343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noProof="0"/>
              <a:t>Haga clic para modificar el estilo de título del patrón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  <a:endParaRPr lang="es-CL" sz="1400" dirty="0">
              <a:solidFill>
                <a:srgbClr val="808080"/>
              </a:solidFill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6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>
                <a:solidFill>
                  <a:srgbClr val="808080"/>
                </a:solidFill>
                <a:latin typeface="Arial"/>
              </a:rPr>
              <a:t>Unit of 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7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8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>
                  <a:solidFill>
                    <a:srgbClr val="33448D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>
                  <a:solidFill>
                    <a:srgbClr val="808080"/>
                  </a:solidFill>
                </a:rPr>
                <a:t>Unit of 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1" y="831520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4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748D99-8C41-3647-B0A1-BF1D5811B55A}" type="slidenum">
              <a:rPr lang="en-US" smtClean="0"/>
              <a:t>‹Nº›</a:t>
            </a:fld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8D6E1703-9EAA-4B88-9B3C-2395CA1E410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8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0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9" r:id="rId4"/>
  </p:sldLayoutIdLst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8F91D8EE-5A2D-41F4-8A78-6F1488BD9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1" y="3333750"/>
            <a:ext cx="1377951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C513FA5B-2768-4084-B936-441E2F226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152" y="3333750"/>
            <a:ext cx="1974849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xmlns="" id="{6CCE0E19-B09D-462B-ADFE-C0E5B65C2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1" y="3452814"/>
            <a:ext cx="107103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49F52C9C-D0A2-48FF-B7A4-D3B1DAA29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1" y="0"/>
            <a:ext cx="1377951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F3781D71-AC81-4E40-90B9-C994E35E6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152" y="0"/>
            <a:ext cx="1974849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31" name="1.png" descr="/Users/CDEB/Pictures/1.png">
            <a:extLst>
              <a:ext uri="{FF2B5EF4-FFF2-40B4-BE49-F238E27FC236}">
                <a16:creationId xmlns:a16="http://schemas.microsoft.com/office/drawing/2014/main" xmlns="" id="{33DC4EEB-2BED-4E79-823B-1326D13B4D1F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1" y="3430589"/>
            <a:ext cx="184573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3.png" descr="/Users/CDEB/Pictures/3.png">
            <a:extLst>
              <a:ext uri="{FF2B5EF4-FFF2-40B4-BE49-F238E27FC236}">
                <a16:creationId xmlns:a16="http://schemas.microsoft.com/office/drawing/2014/main" xmlns="" id="{D1395D68-2C6D-41B4-AB39-ACFB6011738F}"/>
              </a:ext>
            </a:extLst>
          </p:cNvPr>
          <p:cNvPicPr>
            <a:picLocks noChangeAspect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2" y="6400800"/>
            <a:ext cx="2762249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2979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78" r:id="rId2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Diapositiva de think-cell" r:id="rId6" imgW="270" imgH="270" progId="TCLayout.ActiveDocument.1">
                  <p:embed/>
                </p:oleObj>
              </mc:Choice>
              <mc:Fallback>
                <p:oleObj name="Diapositiva de think-cell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ángulo 2" hidden="1">
            <a:extLst>
              <a:ext uri="{FF2B5EF4-FFF2-40B4-BE49-F238E27FC236}">
                <a16:creationId xmlns:a16="http://schemas.microsoft.com/office/drawing/2014/main" xmlns="" id="{E934E4AA-C5C2-4215-BA67-CAC9DA7AD6F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CL" sz="1900" b="1" i="0" baseline="0" dirty="0" err="1">
              <a:solidFill>
                <a:schemeClr val="tx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noProof="0"/>
              <a:t>Haga clic para modificar el estilo de título del patrón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  <a:endParaRPr lang="es-CL" sz="1400" dirty="0">
              <a:solidFill>
                <a:srgbClr val="808080"/>
              </a:solidFill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>
                <a:solidFill>
                  <a:srgbClr val="808080"/>
                </a:solidFill>
                <a:latin typeface="Arial"/>
              </a:rPr>
              <a:t>Unit of 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>
                  <a:solidFill>
                    <a:srgbClr val="33448D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>
                  <a:solidFill>
                    <a:srgbClr val="808080"/>
                  </a:solidFill>
                </a:rPr>
                <a:t>Unit of 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8D6E1703-9EAA-4B88-9B3C-2395CA1E410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7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5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Diapositiva de think-cell" r:id="rId8" imgW="360" imgH="360" progId="TCLayout.ActiveDocument.1">
                  <p:embed/>
                </p:oleObj>
              </mc:Choice>
              <mc:Fallback>
                <p:oleObj name="Diapositiva de think-cell" r:id="rId8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ángulo 2" hidden="1">
            <a:extLst>
              <a:ext uri="{FF2B5EF4-FFF2-40B4-BE49-F238E27FC236}">
                <a16:creationId xmlns:a16="http://schemas.microsoft.com/office/drawing/2014/main" xmlns="" id="{E934E4AA-C5C2-4215-BA67-CAC9DA7AD6F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" y="0"/>
            <a:ext cx="211667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CL" sz="1900" b="1" i="0" baseline="0" dirty="0" err="1">
              <a:solidFill>
                <a:schemeClr val="tx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7" y="223343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noProof="0"/>
              <a:t>Haga clic para modificar el estilo de título del patrón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  <a:endParaRPr lang="es-CL" sz="1400" dirty="0">
              <a:solidFill>
                <a:srgbClr val="808080"/>
              </a:solidFill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6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>
                <a:solidFill>
                  <a:srgbClr val="808080"/>
                </a:solidFill>
                <a:latin typeface="Arial"/>
              </a:rPr>
              <a:t>Unit of 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7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8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>
                  <a:solidFill>
                    <a:srgbClr val="33448D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>
                  <a:solidFill>
                    <a:srgbClr val="808080"/>
                  </a:solidFill>
                </a:rPr>
                <a:t>Unit of 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1" y="831520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4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748D99-8C41-3647-B0A1-BF1D5811B55A}" type="slidenum">
              <a:rPr lang="en-US" smtClean="0"/>
              <a:t>‹Nº›</a:t>
            </a:fld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8D6E1703-9EAA-4B88-9B3C-2395CA1E410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8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8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8F91D8EE-5A2D-41F4-8A78-6F1488BD9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1" y="3333750"/>
            <a:ext cx="1377951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C513FA5B-2768-4084-B936-441E2F226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152" y="3333750"/>
            <a:ext cx="1974849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xmlns="" id="{6CCE0E19-B09D-462B-ADFE-C0E5B65C2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1" y="3452814"/>
            <a:ext cx="107103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49F52C9C-D0A2-48FF-B7A4-D3B1DAA29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1" y="0"/>
            <a:ext cx="1377951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F3781D71-AC81-4E40-90B9-C994E35E6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152" y="0"/>
            <a:ext cx="1974849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31" name="1.png" descr="/Users/CDEB/Pictures/1.png">
            <a:extLst>
              <a:ext uri="{FF2B5EF4-FFF2-40B4-BE49-F238E27FC236}">
                <a16:creationId xmlns:a16="http://schemas.microsoft.com/office/drawing/2014/main" xmlns="" id="{33DC4EEB-2BED-4E79-823B-1326D13B4D1F}"/>
              </a:ext>
            </a:extLst>
          </p:cNvPr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1" y="3430589"/>
            <a:ext cx="184573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3.png" descr="/Users/CDEB/Pictures/3.png">
            <a:extLst>
              <a:ext uri="{FF2B5EF4-FFF2-40B4-BE49-F238E27FC236}">
                <a16:creationId xmlns:a16="http://schemas.microsoft.com/office/drawing/2014/main" xmlns="" id="{D1395D68-2C6D-41B4-AB39-ACFB6011738F}"/>
              </a:ext>
            </a:extLst>
          </p:cNvPr>
          <p:cNvPicPr>
            <a:picLocks noChangeAspect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2" y="6400800"/>
            <a:ext cx="2762249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7517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0" name="Diapositiva de think-cell" r:id="rId6" imgW="270" imgH="270" progId="TCLayout.ActiveDocument.1">
                  <p:embed/>
                </p:oleObj>
              </mc:Choice>
              <mc:Fallback>
                <p:oleObj name="Diapositiva de think-cell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ángulo 2" hidden="1">
            <a:extLst>
              <a:ext uri="{FF2B5EF4-FFF2-40B4-BE49-F238E27FC236}">
                <a16:creationId xmlns:a16="http://schemas.microsoft.com/office/drawing/2014/main" xmlns="" id="{E934E4AA-C5C2-4215-BA67-CAC9DA7AD6F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CL" sz="1900" b="1" i="0" baseline="0" dirty="0" err="1">
              <a:solidFill>
                <a:schemeClr val="tx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noProof="0"/>
              <a:t>Haga clic para modificar el estilo de título del patrón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  <a:endParaRPr lang="es-CL" sz="1400" dirty="0">
              <a:solidFill>
                <a:srgbClr val="808080"/>
              </a:solidFill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>
                <a:solidFill>
                  <a:srgbClr val="808080"/>
                </a:solidFill>
                <a:latin typeface="Arial"/>
              </a:rPr>
              <a:t>Unit of 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>
                  <a:solidFill>
                    <a:srgbClr val="33448D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>
                  <a:solidFill>
                    <a:srgbClr val="808080"/>
                  </a:solidFill>
                </a:rPr>
                <a:t>Unit of 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8D6E1703-9EAA-4B88-9B3C-2395CA1E410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7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65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708AED80-CD44-4B7D-9360-C1519D3DB299}"/>
              </a:ext>
            </a:extLst>
          </p:cNvPr>
          <p:cNvSpPr txBox="1">
            <a:spLocks/>
          </p:cNvSpPr>
          <p:nvPr/>
        </p:nvSpPr>
        <p:spPr bwMode="auto">
          <a:xfrm>
            <a:off x="1981200" y="1600201"/>
            <a:ext cx="819770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s-CL" altLang="en-US" sz="3200" b="1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Verdana Bold" charset="0"/>
              </a:rPr>
              <a:t>Listas de Espera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s-CL" altLang="en-US" sz="2400" b="1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Verdana Bold" charset="0"/>
              </a:rPr>
              <a:t>Antecedentes para Comisi</a:t>
            </a:r>
            <a:r>
              <a:rPr lang="es-ES" altLang="en-US" sz="2400" b="1" dirty="0" err="1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Verdana Bold" charset="0"/>
              </a:rPr>
              <a:t>ón</a:t>
            </a:r>
            <a:r>
              <a:rPr lang="es-ES" altLang="en-US" sz="2400" b="1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Verdana Bold" charset="0"/>
              </a:rPr>
              <a:t> </a:t>
            </a:r>
            <a:r>
              <a:rPr lang="es-ES" altLang="en-US" sz="2400" b="1" dirty="0" smtClean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Verdana Bold" charset="0"/>
              </a:rPr>
              <a:t>Investigadora de </a:t>
            </a:r>
            <a:r>
              <a:rPr lang="es-ES" altLang="en-US" sz="2400" b="1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Verdana Bold" charset="0"/>
              </a:rPr>
              <a:t>Salud</a:t>
            </a:r>
            <a:endParaRPr lang="es-CL" altLang="en-US" sz="2800" b="1" dirty="0">
              <a:solidFill>
                <a:srgbClr val="FFFFFF"/>
              </a:solidFill>
              <a:latin typeface="Verdana" panose="020B0604030504040204" pitchFamily="34" charset="0"/>
              <a:sym typeface="Verdana Bold" charset="0"/>
            </a:endParaRPr>
          </a:p>
        </p:txBody>
      </p:sp>
      <p:sp>
        <p:nvSpPr>
          <p:cNvPr id="17411" name="Subtitle 2">
            <a:extLst>
              <a:ext uri="{FF2B5EF4-FFF2-40B4-BE49-F238E27FC236}">
                <a16:creationId xmlns:a16="http://schemas.microsoft.com/office/drawing/2014/main" xmlns="" id="{88F835D9-4277-48A6-8708-E05534943F63}"/>
              </a:ext>
            </a:extLst>
          </p:cNvPr>
          <p:cNvSpPr txBox="1">
            <a:spLocks/>
          </p:cNvSpPr>
          <p:nvPr/>
        </p:nvSpPr>
        <p:spPr bwMode="auto">
          <a:xfrm>
            <a:off x="1981200" y="26670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defTabSz="45720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altLang="en-US" sz="20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Verdana" panose="020B0604030504040204" pitchFamily="34" charset="0"/>
              </a:rPr>
              <a:t>Emilio Santelices / </a:t>
            </a:r>
            <a:r>
              <a:rPr lang="es-CL" altLang="en-US" sz="2000" dirty="0" smtClean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Verdana" panose="020B0604030504040204" pitchFamily="34" charset="0"/>
              </a:rPr>
              <a:t>junio de </a:t>
            </a:r>
            <a:r>
              <a:rPr lang="es-CL" altLang="en-US" sz="20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Verdana" panose="020B0604030504040204" pitchFamily="34" charset="0"/>
              </a:rPr>
              <a:t>2018</a:t>
            </a:r>
          </a:p>
          <a:p>
            <a:pPr defTabSz="45720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altLang="en-US" sz="2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0744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45">
            <a:extLst>
              <a:ext uri="{FF2B5EF4-FFF2-40B4-BE49-F238E27FC236}">
                <a16:creationId xmlns:a16="http://schemas.microsoft.com/office/drawing/2014/main" xmlns="" id="{D47EC6D9-6B33-4319-95C3-F825659B05A7}"/>
              </a:ext>
            </a:extLst>
          </p:cNvPr>
          <p:cNvSpPr/>
          <p:nvPr/>
        </p:nvSpPr>
        <p:spPr>
          <a:xfrm>
            <a:off x="331305" y="954158"/>
            <a:ext cx="9749397" cy="5261112"/>
          </a:xfrm>
          <a:prstGeom prst="round2DiagRect">
            <a:avLst>
              <a:gd name="adj1" fmla="val 12191"/>
              <a:gd name="adj2" fmla="val 0"/>
            </a:avLst>
          </a:prstGeom>
          <a:solidFill>
            <a:schemeClr val="bg1"/>
          </a:solidFill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dist="53340" dir="2700000" algn="ctr" rotWithShape="0">
              <a:schemeClr val="tx1">
                <a:alpha val="8000"/>
              </a:schemeClr>
            </a:outerShdw>
          </a:effectLst>
          <a:extLst/>
        </p:spPr>
        <p:txBody>
          <a:bodyPr lIns="91420" tIns="45711" rIns="91420" bIns="45711" anchor="ctr"/>
          <a:lstStyle/>
          <a:p>
            <a:pPr marL="365125" lvl="2" algn="just">
              <a:buClr>
                <a:srgbClr val="C00000"/>
              </a:buClr>
              <a:defRPr/>
            </a:pP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1. Antecedentes de eliminación de pacientes del Registro Nacional de Lista de Espera (RNLE) entre 2011 y 2013 sin recibir atención médica.</a:t>
            </a:r>
          </a:p>
          <a:p>
            <a:pPr marL="1583550" lvl="2" indent="-457200" algn="just">
              <a:buClr>
                <a:srgbClr val="C00000"/>
              </a:buClr>
              <a:buFontTx/>
              <a:buChar char="-"/>
              <a:defRPr/>
            </a:pPr>
            <a:endParaRPr lang="es-CL" sz="2600" b="1" dirty="0">
              <a:solidFill>
                <a:srgbClr val="0067B4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65125" lvl="2" algn="just">
              <a:buClr>
                <a:srgbClr val="C00000"/>
              </a:buClr>
              <a:defRPr/>
            </a:pP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2.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Antecedentes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 irregularidades en pagos de honorarios a médicos, comprobantes de egreso respectivos y atenciones otorgadas por médicos generales sin la respectiva especialidad.</a:t>
            </a:r>
          </a:p>
          <a:p>
            <a:pPr marL="1583550" lvl="2" indent="-457200" algn="just">
              <a:buClr>
                <a:srgbClr val="C00000"/>
              </a:buClr>
              <a:buFontTx/>
              <a:buChar char="-"/>
              <a:defRPr/>
            </a:pPr>
            <a:endParaRPr lang="es-CL" sz="2600" b="1" dirty="0">
              <a:solidFill>
                <a:srgbClr val="0067B4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65125" lvl="2" algn="just">
              <a:buClr>
                <a:srgbClr val="C00000"/>
              </a:buClr>
              <a:defRPr/>
            </a:pP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3. 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Antecedentes sobre los 16 pacientes del Hospital Regional de Rancagua fallecidos mientras se encontraban en lista de espera.</a:t>
            </a:r>
            <a:endParaRPr lang="es-ES" sz="2600" b="1" dirty="0">
              <a:solidFill>
                <a:srgbClr val="0067B4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17" y="224063"/>
            <a:ext cx="9690483" cy="430887"/>
          </a:xfrm>
        </p:spPr>
        <p:txBody>
          <a:bodyPr/>
          <a:lstStyle/>
          <a:p>
            <a:r>
              <a:rPr lang="es-CL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286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45">
            <a:extLst>
              <a:ext uri="{FF2B5EF4-FFF2-40B4-BE49-F238E27FC236}">
                <a16:creationId xmlns:a16="http://schemas.microsoft.com/office/drawing/2014/main" xmlns="" id="{D47EC6D9-6B33-4319-95C3-F825659B05A7}"/>
              </a:ext>
            </a:extLst>
          </p:cNvPr>
          <p:cNvSpPr/>
          <p:nvPr/>
        </p:nvSpPr>
        <p:spPr>
          <a:xfrm>
            <a:off x="153703" y="320704"/>
            <a:ext cx="10593809" cy="1086677"/>
          </a:xfrm>
          <a:prstGeom prst="round2DiagRect">
            <a:avLst>
              <a:gd name="adj1" fmla="val 12191"/>
              <a:gd name="adj2" fmla="val 0"/>
            </a:avLst>
          </a:prstGeom>
          <a:solidFill>
            <a:schemeClr val="bg1"/>
          </a:solidFill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dist="53340" dir="2700000" algn="ctr" rotWithShape="0">
              <a:schemeClr val="tx1">
                <a:alpha val="8000"/>
              </a:schemeClr>
            </a:outerShdw>
          </a:effectLst>
          <a:extLst/>
        </p:spPr>
        <p:txBody>
          <a:bodyPr lIns="91420" tIns="45711" rIns="91420" bIns="45711" anchor="ctr"/>
          <a:lstStyle/>
          <a:p>
            <a:pPr marL="365125" lvl="2" algn="just">
              <a:buClr>
                <a:srgbClr val="C00000"/>
              </a:buClr>
              <a:defRPr/>
            </a:pP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1. Antecedentes de eliminación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 pacientes del Registro Nacional de Lista de Espera (RNLE)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entre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2011 y 2013 sin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recibir atención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médica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3</a:t>
            </a:fld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669073" y="1407381"/>
            <a:ext cx="10078439" cy="511608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587" indent="0" algn="just">
              <a:buNone/>
            </a:pPr>
            <a:r>
              <a:rPr lang="es-ES_tradnl" sz="2800" dirty="0" smtClean="0">
                <a:solidFill>
                  <a:srgbClr val="002060"/>
                </a:solidFill>
              </a:rPr>
              <a:t>Con fecha 22 de febrero de 2018, la Jefa del Depto. Estudios, Innovación e Información para la Gestión, de la División de Gestión de Redes Asistenciales emitió una Minuta </a:t>
            </a:r>
            <a:r>
              <a:rPr lang="es-ES_tradnl" sz="2800" b="1" dirty="0" smtClean="0">
                <a:solidFill>
                  <a:srgbClr val="FF0000"/>
                </a:solidFill>
              </a:rPr>
              <a:t>(a)</a:t>
            </a:r>
            <a:r>
              <a:rPr lang="es-ES_tradnl" sz="2800" dirty="0" smtClean="0">
                <a:solidFill>
                  <a:srgbClr val="002060"/>
                </a:solidFill>
              </a:rPr>
              <a:t> con el Análisis de las atenciones en el Consultorio MARURI entre 2011 y 2013, concluyendo que los 98.129 casos pesquisados en dicho </a:t>
            </a:r>
            <a:r>
              <a:rPr lang="es-ES_tradnl" sz="2800" dirty="0" smtClean="0">
                <a:solidFill>
                  <a:srgbClr val="002060"/>
                </a:solidFill>
              </a:rPr>
              <a:t>período, 15.802 </a:t>
            </a:r>
            <a:r>
              <a:rPr lang="es-ES_tradnl" sz="2800" dirty="0" smtClean="0">
                <a:solidFill>
                  <a:srgbClr val="002060"/>
                </a:solidFill>
              </a:rPr>
              <a:t>egresos </a:t>
            </a:r>
            <a:r>
              <a:rPr lang="es-ES_tradnl" sz="2800" dirty="0" smtClean="0">
                <a:solidFill>
                  <a:srgbClr val="002060"/>
                </a:solidFill>
              </a:rPr>
              <a:t>fueron por </a:t>
            </a:r>
            <a:r>
              <a:rPr lang="es-ES_tradnl" sz="2800" dirty="0" smtClean="0">
                <a:solidFill>
                  <a:srgbClr val="002060"/>
                </a:solidFill>
              </a:rPr>
              <a:t>causales administrativas y 82.327 por atenciones otorgadas</a:t>
            </a:r>
            <a:r>
              <a:rPr lang="es-ES_tradnl" sz="2800" dirty="0" smtClean="0">
                <a:solidFill>
                  <a:srgbClr val="002060"/>
                </a:solidFill>
              </a:rPr>
              <a:t>.</a:t>
            </a:r>
          </a:p>
          <a:p>
            <a:pPr marL="1587" indent="0" algn="just">
              <a:buNone/>
            </a:pPr>
            <a:endParaRPr lang="es-ES_tradnl" sz="1200" dirty="0" smtClean="0">
              <a:solidFill>
                <a:srgbClr val="002060"/>
              </a:solidFill>
            </a:endParaRPr>
          </a:p>
          <a:p>
            <a:pPr marL="1587" indent="0" algn="just">
              <a:buNone/>
            </a:pPr>
            <a:r>
              <a:rPr lang="es-ES_tradnl" sz="2800" dirty="0" smtClean="0">
                <a:solidFill>
                  <a:srgbClr val="002060"/>
                </a:solidFill>
              </a:rPr>
              <a:t>De dichas atenciones, se verificó que correspondían a 34.127 </a:t>
            </a:r>
            <a:r>
              <a:rPr lang="es-ES_tradnl" sz="2800" dirty="0" smtClean="0">
                <a:solidFill>
                  <a:srgbClr val="002060"/>
                </a:solidFill>
              </a:rPr>
              <a:t>pacientes únicos, dado que muchos de ellos tenían varias atenciones por distintas patologías y procedimientos.</a:t>
            </a:r>
            <a:endParaRPr lang="es-ES_tradnl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0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45">
            <a:extLst>
              <a:ext uri="{FF2B5EF4-FFF2-40B4-BE49-F238E27FC236}">
                <a16:creationId xmlns:a16="http://schemas.microsoft.com/office/drawing/2014/main" xmlns="" id="{D47EC6D9-6B33-4319-95C3-F825659B05A7}"/>
              </a:ext>
            </a:extLst>
          </p:cNvPr>
          <p:cNvSpPr/>
          <p:nvPr/>
        </p:nvSpPr>
        <p:spPr>
          <a:xfrm>
            <a:off x="153703" y="320704"/>
            <a:ext cx="10593809" cy="1086677"/>
          </a:xfrm>
          <a:prstGeom prst="round2DiagRect">
            <a:avLst>
              <a:gd name="adj1" fmla="val 12191"/>
              <a:gd name="adj2" fmla="val 0"/>
            </a:avLst>
          </a:prstGeom>
          <a:solidFill>
            <a:schemeClr val="bg1"/>
          </a:solidFill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dist="53340" dir="2700000" algn="ctr" rotWithShape="0">
              <a:schemeClr val="tx1">
                <a:alpha val="8000"/>
              </a:schemeClr>
            </a:outerShdw>
          </a:effectLst>
          <a:extLst/>
        </p:spPr>
        <p:txBody>
          <a:bodyPr lIns="91420" tIns="45711" rIns="91420" bIns="45711" anchor="ctr"/>
          <a:lstStyle/>
          <a:p>
            <a:pPr marL="365125" lvl="2" algn="just">
              <a:buClr>
                <a:srgbClr val="C00000"/>
              </a:buClr>
              <a:defRPr/>
            </a:pP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1. Antecedentes de eliminación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 pacientes del Registro Nacional de Lista de Espera (RNLE)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entre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2011 y 2013 sin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recibir atención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médica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4</a:t>
            </a:fld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657921" y="1414169"/>
            <a:ext cx="10089591" cy="5031236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587" indent="0" algn="just">
              <a:buNone/>
            </a:pPr>
            <a:r>
              <a:rPr lang="es-ES_tradnl" sz="2800" dirty="0" smtClean="0">
                <a:solidFill>
                  <a:srgbClr val="002060"/>
                </a:solidFill>
              </a:rPr>
              <a:t>Por lo anterior, se </a:t>
            </a:r>
            <a:r>
              <a:rPr lang="es-ES_tradnl" sz="2800" dirty="0" smtClean="0">
                <a:solidFill>
                  <a:srgbClr val="002060"/>
                </a:solidFill>
              </a:rPr>
              <a:t>definió realizar </a:t>
            </a:r>
            <a:r>
              <a:rPr lang="es-ES_tradnl" sz="2800" dirty="0" smtClean="0">
                <a:solidFill>
                  <a:srgbClr val="002060"/>
                </a:solidFill>
              </a:rPr>
              <a:t>un seguimiento al </a:t>
            </a:r>
            <a:r>
              <a:rPr lang="es-ES_tradnl" sz="2800" dirty="0" smtClean="0">
                <a:solidFill>
                  <a:srgbClr val="002060"/>
                </a:solidFill>
              </a:rPr>
              <a:t>historial </a:t>
            </a:r>
            <a:r>
              <a:rPr lang="es-ES_tradnl" sz="2800" dirty="0" smtClean="0">
                <a:solidFill>
                  <a:srgbClr val="002060"/>
                </a:solidFill>
              </a:rPr>
              <a:t>de los </a:t>
            </a:r>
            <a:r>
              <a:rPr lang="es-ES_tradnl" sz="2800" dirty="0" smtClean="0">
                <a:solidFill>
                  <a:srgbClr val="002060"/>
                </a:solidFill>
              </a:rPr>
              <a:t>pacientes </a:t>
            </a:r>
            <a:r>
              <a:rPr lang="es-ES_tradnl" sz="2800" dirty="0" smtClean="0">
                <a:solidFill>
                  <a:srgbClr val="002060"/>
                </a:solidFill>
              </a:rPr>
              <a:t>restantes</a:t>
            </a:r>
            <a:r>
              <a:rPr lang="es-ES_tradnl" sz="2800" dirty="0">
                <a:solidFill>
                  <a:srgbClr val="002060"/>
                </a:solidFill>
              </a:rPr>
              <a:t>, </a:t>
            </a:r>
            <a:r>
              <a:rPr lang="es-ES_tradnl" sz="2800" dirty="0" smtClean="0">
                <a:solidFill>
                  <a:srgbClr val="002060"/>
                </a:solidFill>
              </a:rPr>
              <a:t>descontando primero los 991 que fallecieron </a:t>
            </a:r>
            <a:r>
              <a:rPr lang="es-ES_tradnl" sz="2800" dirty="0">
                <a:solidFill>
                  <a:srgbClr val="002060"/>
                </a:solidFill>
              </a:rPr>
              <a:t>entre marzo de 2014 y febrero de </a:t>
            </a:r>
            <a:r>
              <a:rPr lang="es-ES_tradnl" sz="2800" dirty="0" smtClean="0">
                <a:solidFill>
                  <a:srgbClr val="002060"/>
                </a:solidFill>
              </a:rPr>
              <a:t>2018, quedando 33.136. Luego, se verificó que </a:t>
            </a:r>
            <a:r>
              <a:rPr lang="es-ES_tradnl" sz="2800" dirty="0" smtClean="0">
                <a:solidFill>
                  <a:srgbClr val="002060"/>
                </a:solidFill>
              </a:rPr>
              <a:t>17.594 registran </a:t>
            </a:r>
            <a:r>
              <a:rPr lang="es-ES_tradnl" sz="2800" dirty="0" smtClean="0">
                <a:solidFill>
                  <a:srgbClr val="002060"/>
                </a:solidFill>
              </a:rPr>
              <a:t>un nuevo proceso de atención de interconsulta de </a:t>
            </a:r>
            <a:r>
              <a:rPr lang="es-ES_tradnl" sz="2800" dirty="0">
                <a:solidFill>
                  <a:srgbClr val="002060"/>
                </a:solidFill>
              </a:rPr>
              <a:t>especialidad (entre 2014 y </a:t>
            </a:r>
            <a:r>
              <a:rPr lang="es-ES_tradnl" sz="2800" dirty="0" smtClean="0">
                <a:solidFill>
                  <a:srgbClr val="002060"/>
                </a:solidFill>
              </a:rPr>
              <a:t>2017). </a:t>
            </a:r>
            <a:r>
              <a:rPr lang="es-ES_tradnl" sz="2800" dirty="0" smtClean="0">
                <a:solidFill>
                  <a:srgbClr val="002060"/>
                </a:solidFill>
              </a:rPr>
              <a:t>Asimismo, </a:t>
            </a:r>
            <a:r>
              <a:rPr lang="es-ES_tradnl" sz="2800" dirty="0" smtClean="0">
                <a:solidFill>
                  <a:srgbClr val="002060"/>
                </a:solidFill>
              </a:rPr>
              <a:t>otros </a:t>
            </a:r>
            <a:r>
              <a:rPr lang="es-ES_tradnl" sz="2800" dirty="0" smtClean="0">
                <a:solidFill>
                  <a:srgbClr val="002060"/>
                </a:solidFill>
              </a:rPr>
              <a:t>7.864 pacientes, si bien no cuentan con registros de nuevas interconsultas, sí poseen atenciones en la Red.</a:t>
            </a:r>
          </a:p>
          <a:p>
            <a:pPr marL="1587" indent="0" algn="just">
              <a:buNone/>
            </a:pPr>
            <a:r>
              <a:rPr lang="es-ES_tradnl" sz="2800" dirty="0" smtClean="0">
                <a:solidFill>
                  <a:srgbClr val="002060"/>
                </a:solidFill>
              </a:rPr>
              <a:t>Finalmente, respecto a los 7.678 pacientes </a:t>
            </a:r>
            <a:r>
              <a:rPr lang="es-ES_tradnl" sz="2800" dirty="0" smtClean="0">
                <a:solidFill>
                  <a:srgbClr val="002060"/>
                </a:solidFill>
              </a:rPr>
              <a:t>por </a:t>
            </a:r>
            <a:r>
              <a:rPr lang="es-ES_tradnl" sz="2800" dirty="0" smtClean="0">
                <a:solidFill>
                  <a:srgbClr val="002060"/>
                </a:solidFill>
              </a:rPr>
              <a:t>los cuáles no existe registro de atenciones, se definió generar contacto con cada uno de ellos, lo que se encuentra en desarrollo.</a:t>
            </a:r>
            <a:endParaRPr lang="es-CL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2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45">
            <a:extLst>
              <a:ext uri="{FF2B5EF4-FFF2-40B4-BE49-F238E27FC236}">
                <a16:creationId xmlns:a16="http://schemas.microsoft.com/office/drawing/2014/main" xmlns="" id="{D47EC6D9-6B33-4319-95C3-F825659B05A7}"/>
              </a:ext>
            </a:extLst>
          </p:cNvPr>
          <p:cNvSpPr/>
          <p:nvPr/>
        </p:nvSpPr>
        <p:spPr>
          <a:xfrm>
            <a:off x="225286" y="267695"/>
            <a:ext cx="10455965" cy="1351722"/>
          </a:xfrm>
          <a:prstGeom prst="round2DiagRect">
            <a:avLst>
              <a:gd name="adj1" fmla="val 12191"/>
              <a:gd name="adj2" fmla="val 0"/>
            </a:avLst>
          </a:prstGeom>
          <a:solidFill>
            <a:schemeClr val="bg1"/>
          </a:solidFill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dist="53340" dir="2700000" algn="ctr" rotWithShape="0">
              <a:schemeClr val="tx1">
                <a:alpha val="8000"/>
              </a:schemeClr>
            </a:outerShdw>
          </a:effectLst>
          <a:extLst/>
        </p:spPr>
        <p:txBody>
          <a:bodyPr lIns="91420" tIns="45711" rIns="91420" bIns="45711" anchor="ctr"/>
          <a:lstStyle/>
          <a:p>
            <a:pPr marL="1126350" lvl="2" algn="just">
              <a:buClr>
                <a:srgbClr val="C00000"/>
              </a:buClr>
              <a:defRPr/>
            </a:pPr>
            <a:endParaRPr lang="es-CL" sz="2600" dirty="0" smtClean="0">
              <a:solidFill>
                <a:srgbClr val="0067B4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65125" lvl="2" algn="just">
              <a:buClr>
                <a:srgbClr val="C00000"/>
              </a:buClr>
              <a:defRPr/>
            </a:pP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2. Antecedentes de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irregularidades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 pagos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 honorarios a médicos,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comprobantes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 egreso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respectivos y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atenciones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otorgadas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por médicos generales sin la respectiva especialidad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1583550" lvl="2" indent="-457200" algn="just">
              <a:buClr>
                <a:srgbClr val="C00000"/>
              </a:buClr>
              <a:buFontTx/>
              <a:buChar char="-"/>
              <a:defRPr/>
            </a:pPr>
            <a:endParaRPr lang="es-CL" sz="2600" dirty="0">
              <a:solidFill>
                <a:srgbClr val="0067B4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5</a:t>
            </a:fld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680224" y="1619417"/>
            <a:ext cx="10001028" cy="494342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587" indent="0" algn="just">
              <a:buNone/>
            </a:pP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En relación a las observaciones sobre esta materia, incluidas en informe de CGR Nº 151 de 2013 y su posterior informe de seguimiento de 23 de enero de 2015, se hace presente que el citado organismo contralor instruyó un sumario al respecto, el que por resolución exenta 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Nº 4.891 </a:t>
            </a:r>
            <a:r>
              <a:rPr lang="es-ES_tradn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(b)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de 4 de diciembre de 2017, propone la destitución de los funcionarios Rodrigo Gutiérrez Soto Ex Encargado de la Clínica/Policlínico MARURI y Raúl Vásquez Cataldo –Ex Director del 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Hospital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San José- 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medida que según lo informado por el 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Servicio de Salud Metropolitano 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Norte no se ha aplicado, toda vez que existen gestiones pendientes ante la CGR.</a:t>
            </a:r>
            <a:endParaRPr lang="es-ES_tradnl" sz="28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00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45">
            <a:extLst>
              <a:ext uri="{FF2B5EF4-FFF2-40B4-BE49-F238E27FC236}">
                <a16:creationId xmlns:a16="http://schemas.microsoft.com/office/drawing/2014/main" xmlns="" id="{D47EC6D9-6B33-4319-95C3-F825659B05A7}"/>
              </a:ext>
            </a:extLst>
          </p:cNvPr>
          <p:cNvSpPr/>
          <p:nvPr/>
        </p:nvSpPr>
        <p:spPr>
          <a:xfrm>
            <a:off x="225286" y="267695"/>
            <a:ext cx="10455965" cy="1351722"/>
          </a:xfrm>
          <a:prstGeom prst="round2DiagRect">
            <a:avLst>
              <a:gd name="adj1" fmla="val 12191"/>
              <a:gd name="adj2" fmla="val 0"/>
            </a:avLst>
          </a:prstGeom>
          <a:solidFill>
            <a:schemeClr val="bg1"/>
          </a:solidFill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dist="53340" dir="2700000" algn="ctr" rotWithShape="0">
              <a:schemeClr val="tx1">
                <a:alpha val="8000"/>
              </a:schemeClr>
            </a:outerShdw>
          </a:effectLst>
          <a:extLst/>
        </p:spPr>
        <p:txBody>
          <a:bodyPr lIns="91420" tIns="45711" rIns="91420" bIns="45711" anchor="ctr"/>
          <a:lstStyle/>
          <a:p>
            <a:pPr marL="1126350" lvl="2" algn="just">
              <a:buClr>
                <a:srgbClr val="C00000"/>
              </a:buClr>
              <a:defRPr/>
            </a:pPr>
            <a:endParaRPr lang="es-CL" sz="2600" dirty="0" smtClean="0">
              <a:solidFill>
                <a:srgbClr val="0067B4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65125" lvl="2" algn="just">
              <a:buClr>
                <a:srgbClr val="C00000"/>
              </a:buClr>
              <a:defRPr/>
            </a:pP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2. Antecedentes de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irregularidades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 pagos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 honorarios a médicos,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comprobantes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 egreso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respectivos y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atenciones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otorgadas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por médicos generales sin la respectiva especialidad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1583550" lvl="2" indent="-457200" algn="just">
              <a:buClr>
                <a:srgbClr val="C00000"/>
              </a:buClr>
              <a:buFontTx/>
              <a:buChar char="-"/>
              <a:defRPr/>
            </a:pPr>
            <a:endParaRPr lang="es-CL" sz="2600" dirty="0">
              <a:solidFill>
                <a:srgbClr val="0067B4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6</a:t>
            </a:fld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624468" y="1758461"/>
            <a:ext cx="10056784" cy="448759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587" indent="0" algn="just">
              <a:buNone/>
            </a:pP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Asimismo y en respuesta a los </a:t>
            </a:r>
            <a:r>
              <a:rPr lang="es-ES_tradnl" sz="2800" dirty="0">
                <a:solidFill>
                  <a:srgbClr val="002060"/>
                </a:solidFill>
                <a:latin typeface="Calibri" panose="020F0502020204030204" pitchFamily="34" charset="0"/>
              </a:rPr>
              <a:t>Oficios de la 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C.E.I. de la </a:t>
            </a:r>
            <a:r>
              <a:rPr lang="es-ES_tradnl" sz="2800" dirty="0">
                <a:solidFill>
                  <a:srgbClr val="002060"/>
                </a:solidFill>
                <a:latin typeface="Calibri" panose="020F0502020204030204" pitchFamily="34" charset="0"/>
              </a:rPr>
              <a:t>Cámara de Diputados N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° 20 y 21 (</a:t>
            </a:r>
            <a:r>
              <a:rPr lang="es-ES_tradn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c1 y c2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 -ambos de 19 de enero de 2018- el MINSAL por Oficio Nº 1.022 (</a:t>
            </a:r>
            <a:r>
              <a:rPr lang="es-ES_tradn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c3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)de 2 de marzo de 2018, remite la información relacionada con la nómina de pacientes atendidos en la Clínica/Policlínico MARURI, así como los fallecidos dentro del universo de los egresado de la Lista de Espera, tanto por atención como por razones administrativas, entre otras materias.</a:t>
            </a:r>
            <a:endParaRPr lang="es-CL" sz="32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95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45">
            <a:extLst>
              <a:ext uri="{FF2B5EF4-FFF2-40B4-BE49-F238E27FC236}">
                <a16:creationId xmlns:a16="http://schemas.microsoft.com/office/drawing/2014/main" xmlns="" id="{D47EC6D9-6B33-4319-95C3-F825659B05A7}"/>
              </a:ext>
            </a:extLst>
          </p:cNvPr>
          <p:cNvSpPr/>
          <p:nvPr/>
        </p:nvSpPr>
        <p:spPr>
          <a:xfrm>
            <a:off x="212033" y="205411"/>
            <a:ext cx="10606022" cy="907771"/>
          </a:xfrm>
          <a:prstGeom prst="round2DiagRect">
            <a:avLst>
              <a:gd name="adj1" fmla="val 8665"/>
              <a:gd name="adj2" fmla="val 0"/>
            </a:avLst>
          </a:prstGeom>
          <a:solidFill>
            <a:schemeClr val="bg1"/>
          </a:solidFill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dist="53340" dir="2700000" algn="ctr" rotWithShape="0">
              <a:schemeClr val="tx1">
                <a:alpha val="8000"/>
              </a:schemeClr>
            </a:outerShdw>
          </a:effectLst>
          <a:extLst/>
        </p:spPr>
        <p:txBody>
          <a:bodyPr lIns="91420" tIns="45711" rIns="91420" bIns="45711" anchor="ctr"/>
          <a:lstStyle/>
          <a:p>
            <a:pPr marL="365125" lvl="2" algn="just">
              <a:buClr>
                <a:srgbClr val="C00000"/>
              </a:buClr>
              <a:defRPr/>
            </a:pP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3.- Antecedentes sobre los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16 pacientes del Hospital Regional de Rancagua </a:t>
            </a:r>
            <a:r>
              <a:rPr lang="es-CL" sz="2600" b="1" dirty="0" smtClean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fallecidos mientras </a:t>
            </a:r>
            <a:r>
              <a:rPr lang="es-CL" sz="2600" b="1" dirty="0">
                <a:solidFill>
                  <a:srgbClr val="0067B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 encontraban en lista de espera.</a:t>
            </a:r>
            <a:endParaRPr lang="es-ES" sz="2600" b="1" dirty="0">
              <a:solidFill>
                <a:srgbClr val="0067B4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7</a:t>
            </a:fld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691376" y="1322363"/>
            <a:ext cx="10126679" cy="492369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587" algn="just"/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En relación al hallazgo </a:t>
            </a:r>
            <a:r>
              <a:rPr lang="es-ES_tradnl" sz="2800" dirty="0">
                <a:solidFill>
                  <a:srgbClr val="002060"/>
                </a:solidFill>
                <a:latin typeface="Calibri" panose="020F0502020204030204" pitchFamily="34" charset="0"/>
              </a:rPr>
              <a:t>de 16 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pacientes fallecidos mientras se encontraban en Lista de Espera, señalado en Oficio Reservado del Jefe Dpto. </a:t>
            </a:r>
            <a:r>
              <a:rPr lang="es-ES_tradnl" sz="2800" dirty="0">
                <a:solidFill>
                  <a:srgbClr val="002060"/>
                </a:solidFill>
                <a:latin typeface="Calibri" panose="020F0502020204030204" pitchFamily="34" charset="0"/>
              </a:rPr>
              <a:t>Auditoría del SS 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O´Higgins </a:t>
            </a:r>
            <a:r>
              <a:rPr lang="es-ES_tradnl" sz="2800" dirty="0">
                <a:solidFill>
                  <a:srgbClr val="002060"/>
                </a:solidFill>
                <a:latin typeface="Calibri" panose="020F0502020204030204" pitchFamily="34" charset="0"/>
              </a:rPr>
              <a:t>Nº 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8 (</a:t>
            </a:r>
            <a:r>
              <a:rPr lang="es-ES_tradn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d1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), de 20 de enero de 2017, se verificó que por Informe de Auditoría Nº 78 (</a:t>
            </a:r>
            <a:r>
              <a:rPr lang="es-ES_tradn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d2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 de 5 de diciembre de 2017, del mismo jefe de departamento, se concluye que los pacientes citados, fallecieron por la evolución natural de su enfermedad</a:t>
            </a:r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.</a:t>
            </a:r>
          </a:p>
          <a:p>
            <a:pPr marL="1587" algn="just"/>
            <a:r>
              <a:rPr lang="es-ES_tradnl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Al respecto, se debe agregar que actualmente las fichas clínicas se encuentran en poder de la Fiscalía Regional, razón por la cual no es posible confirmar dicha conclusión.</a:t>
            </a:r>
            <a:endParaRPr lang="es-CL" sz="28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18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D99F0B-66A1-A245-9266-95EEAB002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97" y="223343"/>
            <a:ext cx="9690483" cy="430887"/>
          </a:xfrm>
        </p:spPr>
        <p:txBody>
          <a:bodyPr/>
          <a:lstStyle/>
          <a:p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976206" y="1990666"/>
            <a:ext cx="7508987" cy="1666933"/>
          </a:xfrm>
        </p:spPr>
        <p:txBody>
          <a:bodyPr/>
          <a:lstStyle/>
          <a:p>
            <a:r>
              <a:rPr lang="es-ES_tradnl" sz="4800" dirty="0" smtClean="0">
                <a:solidFill>
                  <a:schemeClr val="tx2"/>
                </a:solidFill>
              </a:rPr>
              <a:t>Fin de la presentación.</a:t>
            </a:r>
            <a:endParaRPr lang="es-CL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81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4QJs64JS4a1JoDU5EaVW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4QJs64JS4a1JoDU5EaVW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4QJs64JS4a1JoDU5EaVW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4QJs64JS4a1JoDU5EaVW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insal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insal" id="{C7F7C89D-C7C0-4875-902A-395802981BCE}" vid="{0E54E009-6677-4776-8FB7-F5E6770CB03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insal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insal" id="{C7F7C89D-C7C0-4875-902A-395802981BCE}" vid="{0E54E009-6677-4776-8FB7-F5E6770CB03D}"/>
    </a:ext>
  </a:extLst>
</a:theme>
</file>

<file path=ppt/theme/theme5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Minsal</Template>
  <TotalTime>1584</TotalTime>
  <Words>767</Words>
  <Application>Microsoft Office PowerPoint</Application>
  <PresentationFormat>Personalizado</PresentationFormat>
  <Paragraphs>40</Paragraphs>
  <Slides>8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6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Minsal</vt:lpstr>
      <vt:lpstr>Tema de Office</vt:lpstr>
      <vt:lpstr>1_Contenido</vt:lpstr>
      <vt:lpstr>1_Minsal</vt:lpstr>
      <vt:lpstr>1_Tema de Office</vt:lpstr>
      <vt:lpstr>2_Contenido</vt:lpstr>
      <vt:lpstr>Diapositiva de think-cell</vt:lpstr>
      <vt:lpstr>Presentación de PowerPoint</vt:lpstr>
      <vt:lpstr>Agenda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Listas de Espera</dc:title>
  <dc:creator>Erika Quiroz</dc:creator>
  <cp:lastModifiedBy>auditoria1</cp:lastModifiedBy>
  <cp:revision>199</cp:revision>
  <cp:lastPrinted>2018-06-01T23:20:31Z</cp:lastPrinted>
  <dcterms:created xsi:type="dcterms:W3CDTF">2018-05-21T15:24:29Z</dcterms:created>
  <dcterms:modified xsi:type="dcterms:W3CDTF">2018-06-05T01:28:22Z</dcterms:modified>
</cp:coreProperties>
</file>