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56" r:id="rId4"/>
  </p:sldMasterIdLst>
  <p:notesMasterIdLst>
    <p:notesMasterId r:id="rId12"/>
  </p:notesMasterIdLst>
  <p:handoutMasterIdLst>
    <p:handoutMasterId r:id="rId13"/>
  </p:handoutMasterIdLst>
  <p:sldIdLst>
    <p:sldId id="532" r:id="rId5"/>
    <p:sldId id="459" r:id="rId6"/>
    <p:sldId id="588" r:id="rId7"/>
    <p:sldId id="589" r:id="rId8"/>
    <p:sldId id="590" r:id="rId9"/>
    <p:sldId id="591" r:id="rId10"/>
    <p:sldId id="524" r:id="rId11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lipe Bravo Araya" initials="FB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72B"/>
    <a:srgbClr val="7E378E"/>
    <a:srgbClr val="15464B"/>
    <a:srgbClr val="008000"/>
    <a:srgbClr val="2F5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Énfasi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97" autoAdjust="0"/>
    <p:restoredTop sz="92646" autoAdjust="0"/>
  </p:normalViewPr>
  <p:slideViewPr>
    <p:cSldViewPr snapToGrid="0" snapToObjects="1">
      <p:cViewPr varScale="1">
        <p:scale>
          <a:sx n="137" d="100"/>
          <a:sy n="137" d="100"/>
        </p:scale>
        <p:origin x="408" y="1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3273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60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2E6B0-4093-4525-BAA5-041F7C92A15F}" type="datetimeFigureOut">
              <a:rPr lang="es-CL" smtClean="0"/>
              <a:pPr/>
              <a:t>22-06-2020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0919E-02DA-4FCC-94DF-6C8F7CB013E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9123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2A46D7-3894-A54B-B4A1-B0E4C2D1EC7E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B208DF-24DF-1C46-8C17-8757FEFE842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7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208DF-24DF-1C46-8C17-8757FEFE84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01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208DF-24DF-1C46-8C17-8757FEFE84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0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208DF-24DF-1C46-8C17-8757FEFE84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71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208DF-24DF-1C46-8C17-8757FEFE842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46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208DF-24DF-1C46-8C17-8757FEFE842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46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208DF-24DF-1C46-8C17-8757FEFE842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30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3187700" y="1936866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/>
              <a:t>Estilo portada presentación 1, </a:t>
            </a:r>
            <a:r>
              <a:rPr lang="es-ES" dirty="0" err="1"/>
              <a:t>Verdana</a:t>
            </a:r>
            <a:r>
              <a:rPr lang="es-ES" dirty="0"/>
              <a:t> Negrita 28pt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3187700" y="2717790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>
                <a:solidFill>
                  <a:schemeClr val="accent1"/>
                </a:solidFill>
              </a:rPr>
              <a:t>(Línea adicional) Subtema </a:t>
            </a:r>
            <a:r>
              <a:rPr lang="es-ES" dirty="0" err="1">
                <a:solidFill>
                  <a:schemeClr val="accent1"/>
                </a:solidFill>
              </a:rPr>
              <a:t>Verdana</a:t>
            </a:r>
            <a:r>
              <a:rPr lang="es-ES" dirty="0">
                <a:solidFill>
                  <a:schemeClr val="accent1"/>
                </a:solidFill>
              </a:rPr>
              <a:t> 18pt</a:t>
            </a:r>
          </a:p>
        </p:txBody>
      </p:sp>
      <p:pic>
        <p:nvPicPr>
          <p:cNvPr id="5" name="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" y="0"/>
            <a:ext cx="1666051" cy="150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PN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0"/>
            <a:ext cx="2033269" cy="1524952"/>
          </a:xfrm>
          <a:prstGeom prst="rect">
            <a:avLst/>
          </a:prstGeom>
        </p:spPr>
      </p:pic>
      <p:sp>
        <p:nvSpPr>
          <p:cNvPr id="11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3187700" y="1936866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/>
              <a:t>Estilo portada presentación 1, </a:t>
            </a:r>
            <a:r>
              <a:rPr lang="es-ES" dirty="0" err="1"/>
              <a:t>Verdana</a:t>
            </a:r>
            <a:r>
              <a:rPr lang="es-ES" dirty="0"/>
              <a:t> Negrita 28pt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3187700" y="2717790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>
                <a:solidFill>
                  <a:schemeClr val="accent1"/>
                </a:solidFill>
              </a:rPr>
              <a:t>(Línea adicional) Subtema </a:t>
            </a:r>
            <a:r>
              <a:rPr lang="es-ES" dirty="0" err="1">
                <a:solidFill>
                  <a:schemeClr val="accent1"/>
                </a:solidFill>
              </a:rPr>
              <a:t>Verdana</a:t>
            </a:r>
            <a:r>
              <a:rPr lang="es-ES" dirty="0">
                <a:solidFill>
                  <a:schemeClr val="accent1"/>
                </a:solidFill>
              </a:rPr>
              <a:t> 18pt</a:t>
            </a:r>
          </a:p>
        </p:txBody>
      </p:sp>
    </p:spTree>
    <p:extLst>
      <p:ext uri="{BB962C8B-B14F-4D97-AF65-F5344CB8AC3E}">
        <p14:creationId xmlns:p14="http://schemas.microsoft.com/office/powerpoint/2010/main" val="51338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imágenes prediseñadas 9"/>
          <p:cNvSpPr>
            <a:spLocks noGrp="1"/>
          </p:cNvSpPr>
          <p:nvPr>
            <p:ph type="clipArt" sz="quarter" idx="10" hasCustomPrompt="1"/>
          </p:nvPr>
        </p:nvSpPr>
        <p:spPr>
          <a:xfrm>
            <a:off x="0" y="0"/>
            <a:ext cx="2781300" cy="5143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r>
              <a:rPr lang="es-ES" dirty="0"/>
              <a:t>Imagen referencial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93742" y="118676"/>
            <a:ext cx="2687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chemeClr val="bg1">
                    <a:lumMod val="75000"/>
                  </a:schemeClr>
                </a:solidFill>
              </a:rPr>
              <a:t>Imagen Referencial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3187700" y="1936866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/>
              <a:t>Estilo portada presentación 1, </a:t>
            </a:r>
            <a:r>
              <a:rPr lang="es-ES" dirty="0" err="1"/>
              <a:t>Verdana</a:t>
            </a:r>
            <a:r>
              <a:rPr lang="es-ES" dirty="0"/>
              <a:t> Negrita 28pt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3187700" y="2717790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>
                <a:solidFill>
                  <a:schemeClr val="accent1"/>
                </a:solidFill>
              </a:rPr>
              <a:t>(Línea adicional) Subtema </a:t>
            </a:r>
            <a:r>
              <a:rPr lang="es-ES" dirty="0" err="1">
                <a:solidFill>
                  <a:schemeClr val="accent1"/>
                </a:solidFill>
              </a:rPr>
              <a:t>Verdana</a:t>
            </a:r>
            <a:r>
              <a:rPr lang="es-ES" dirty="0">
                <a:solidFill>
                  <a:schemeClr val="accent1"/>
                </a:solidFill>
              </a:rPr>
              <a:t> 18pt</a:t>
            </a:r>
          </a:p>
        </p:txBody>
      </p:sp>
    </p:spTree>
    <p:extLst>
      <p:ext uri="{BB962C8B-B14F-4D97-AF65-F5344CB8AC3E}">
        <p14:creationId xmlns:p14="http://schemas.microsoft.com/office/powerpoint/2010/main" val="27378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imágenes prediseñadas 9"/>
          <p:cNvSpPr>
            <a:spLocks noGrp="1"/>
          </p:cNvSpPr>
          <p:nvPr>
            <p:ph type="clipArt" sz="quarter" idx="10" hasCustomPrompt="1"/>
          </p:nvPr>
        </p:nvSpPr>
        <p:spPr>
          <a:xfrm>
            <a:off x="0" y="0"/>
            <a:ext cx="2781300" cy="5143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r>
              <a:rPr lang="es-ES" dirty="0"/>
              <a:t>Imagen referencial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93742" y="118676"/>
            <a:ext cx="2687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chemeClr val="bg1">
                    <a:lumMod val="75000"/>
                  </a:schemeClr>
                </a:solidFill>
              </a:rPr>
              <a:t>Imagen Referencial</a:t>
            </a:r>
          </a:p>
        </p:txBody>
      </p:sp>
      <p:sp>
        <p:nvSpPr>
          <p:cNvPr id="6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3187700" y="1936866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/>
              <a:t>Estilo portada presentación 1, </a:t>
            </a:r>
            <a:r>
              <a:rPr lang="es-ES" dirty="0" err="1"/>
              <a:t>Verdana</a:t>
            </a:r>
            <a:r>
              <a:rPr lang="es-ES" dirty="0"/>
              <a:t> Negrita 28pt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3187700" y="2717790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>
                <a:solidFill>
                  <a:schemeClr val="accent1"/>
                </a:solidFill>
              </a:rPr>
              <a:t>(Línea adicional) Subtema </a:t>
            </a:r>
            <a:r>
              <a:rPr lang="es-ES" dirty="0" err="1">
                <a:solidFill>
                  <a:schemeClr val="accent1"/>
                </a:solidFill>
              </a:rPr>
              <a:t>Verdana</a:t>
            </a:r>
            <a:r>
              <a:rPr lang="es-ES" dirty="0">
                <a:solidFill>
                  <a:schemeClr val="accent1"/>
                </a:solidFill>
              </a:rPr>
              <a:t> 18pt</a:t>
            </a:r>
          </a:p>
        </p:txBody>
      </p:sp>
    </p:spTree>
    <p:extLst>
      <p:ext uri="{BB962C8B-B14F-4D97-AF65-F5344CB8AC3E}">
        <p14:creationId xmlns:p14="http://schemas.microsoft.com/office/powerpoint/2010/main" val="211301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3187700" y="1936866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/>
              <a:t>Estilo portada presentación 1, </a:t>
            </a:r>
            <a:r>
              <a:rPr lang="es-ES" dirty="0" err="1"/>
              <a:t>Verdana</a:t>
            </a:r>
            <a:r>
              <a:rPr lang="es-ES" dirty="0"/>
              <a:t> Negrita 28pt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3187700" y="2717790"/>
            <a:ext cx="5956300" cy="7706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>
                <a:solidFill>
                  <a:schemeClr val="accent1"/>
                </a:solidFill>
              </a:rPr>
              <a:t>(Línea adicional) Subtema </a:t>
            </a:r>
            <a:r>
              <a:rPr lang="es-ES" dirty="0" err="1">
                <a:solidFill>
                  <a:schemeClr val="accent1"/>
                </a:solidFill>
              </a:rPr>
              <a:t>Verdana</a:t>
            </a:r>
            <a:r>
              <a:rPr lang="es-ES" dirty="0">
                <a:solidFill>
                  <a:schemeClr val="accent1"/>
                </a:solidFill>
              </a:rPr>
              <a:t> 18pt</a:t>
            </a:r>
          </a:p>
        </p:txBody>
      </p:sp>
    </p:spTree>
    <p:extLst>
      <p:ext uri="{BB962C8B-B14F-4D97-AF65-F5344CB8AC3E}">
        <p14:creationId xmlns:p14="http://schemas.microsoft.com/office/powerpoint/2010/main" val="254601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/>
          <p:cNvSpPr>
            <a:spLocks noGrp="1"/>
          </p:cNvSpPr>
          <p:nvPr>
            <p:ph idx="18" hasCustomPrompt="1"/>
          </p:nvPr>
        </p:nvSpPr>
        <p:spPr>
          <a:xfrm>
            <a:off x="3479801" y="2276475"/>
            <a:ext cx="5257799" cy="2427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tx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_tradnl" dirty="0"/>
              <a:t>Contenido de la </a:t>
            </a:r>
            <a:r>
              <a:rPr lang="es-ES_tradnl" dirty="0" err="1"/>
              <a:t>slide</a:t>
            </a:r>
            <a:r>
              <a:rPr lang="es-ES_tradnl" dirty="0"/>
              <a:t> en dos columnas de texto. </a:t>
            </a:r>
            <a:r>
              <a:rPr lang="es-ES_tradnl" dirty="0" err="1"/>
              <a:t>Verdana</a:t>
            </a:r>
            <a:r>
              <a:rPr lang="es-ES_tradnl" dirty="0"/>
              <a:t> 15pt. </a:t>
            </a:r>
          </a:p>
          <a:p>
            <a:pPr lvl="0"/>
            <a:endParaRPr lang="es-ES_tradnl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/>
              <a:t>Texto texto texto texto texto texto texto texto texto texto texto texto texto texto texto.</a:t>
            </a:r>
          </a:p>
          <a:p>
            <a:pPr lvl="0"/>
            <a:r>
              <a:rPr lang="es-ES_tradnl" dirty="0"/>
              <a:t> </a:t>
            </a:r>
          </a:p>
        </p:txBody>
      </p:sp>
      <p:sp>
        <p:nvSpPr>
          <p:cNvPr id="7" name="Marcador de contenido 12"/>
          <p:cNvSpPr>
            <a:spLocks noGrp="1"/>
          </p:cNvSpPr>
          <p:nvPr>
            <p:ph sz="quarter" idx="12" hasCustomPrompt="1"/>
          </p:nvPr>
        </p:nvSpPr>
        <p:spPr>
          <a:xfrm>
            <a:off x="3479800" y="800101"/>
            <a:ext cx="5257800" cy="74295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spc="0">
                <a:solidFill>
                  <a:schemeClr val="accent1"/>
                </a:solidFill>
                <a:latin typeface="Verdana"/>
              </a:defRPr>
            </a:lvl1pPr>
          </a:lstStyle>
          <a:p>
            <a:pPr lvl="0"/>
            <a:r>
              <a:rPr lang="es-ES" dirty="0"/>
              <a:t>Titulo del capítulo/tema de la </a:t>
            </a:r>
            <a:r>
              <a:rPr lang="es-ES" dirty="0" err="1"/>
              <a:t>diapo</a:t>
            </a:r>
            <a:r>
              <a:rPr lang="es-ES" dirty="0"/>
              <a:t>. en máx. dos líneas. </a:t>
            </a:r>
            <a:r>
              <a:rPr lang="es-ES" dirty="0" err="1"/>
              <a:t>Verdana</a:t>
            </a:r>
            <a:r>
              <a:rPr lang="es-ES" dirty="0"/>
              <a:t> Negrita 20pt:</a:t>
            </a:r>
          </a:p>
          <a:p>
            <a:pPr lvl="0"/>
            <a:endParaRPr lang="es-ES" dirty="0"/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3" hasCustomPrompt="1"/>
          </p:nvPr>
        </p:nvSpPr>
        <p:spPr>
          <a:xfrm>
            <a:off x="3479800" y="1638300"/>
            <a:ext cx="5257800" cy="542925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rgbClr val="4F81BD"/>
                </a:solidFill>
                <a:latin typeface="Verdana"/>
              </a:defRPr>
            </a:lvl1pPr>
          </a:lstStyle>
          <a:p>
            <a:pPr lvl="0"/>
            <a:r>
              <a:rPr lang="es-ES" dirty="0"/>
              <a:t>(Línea adicional) Subtema </a:t>
            </a:r>
            <a:r>
              <a:rPr lang="es-ES" dirty="0" err="1"/>
              <a:t>Verdana</a:t>
            </a:r>
            <a:r>
              <a:rPr lang="es-ES" dirty="0"/>
              <a:t> 18pt</a:t>
            </a:r>
          </a:p>
          <a:p>
            <a:pPr lvl="0"/>
            <a:endParaRPr lang="es-ES" dirty="0"/>
          </a:p>
        </p:txBody>
      </p:sp>
      <p:sp>
        <p:nvSpPr>
          <p:cNvPr id="2" name="CuadroTexto 1"/>
          <p:cNvSpPr txBox="1"/>
          <p:nvPr userDrawn="1"/>
        </p:nvSpPr>
        <p:spPr>
          <a:xfrm>
            <a:off x="8413190" y="4856904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F0D743BD-13B2-8146-8C09-0F6A22AE68B5}" type="slidenum">
              <a:rPr lang="es-ES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pPr algn="r"/>
              <a:t>‹Nº›</a:t>
            </a:fld>
            <a:endParaRPr lang="es-ES" sz="100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48843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6" descr="Complemento-Logo-Gobierno-160x14px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5011379"/>
            <a:ext cx="1676870" cy="14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69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7" r:id="rId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 bwMode="auto">
          <a:xfrm>
            <a:off x="0" y="2125158"/>
            <a:ext cx="9144000" cy="893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571500" indent="-571500" defTabSz="457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s-ES" altLang="es-CL" b="1" dirty="0">
                <a:solidFill>
                  <a:srgbClr val="376092"/>
                </a:solidFill>
                <a:latin typeface="Candara" pitchFamily="34" charset="0"/>
                <a:ea typeface="ヒラギノ角ゴ Pro W3" charset="-128"/>
                <a:cs typeface="Verdana" pitchFamily="34" charset="0"/>
              </a:rPr>
              <a:t>Precios mascarillas</a:t>
            </a:r>
            <a:endParaRPr lang="es-CL" altLang="es-CL" dirty="0">
              <a:solidFill>
                <a:srgbClr val="376092"/>
              </a:solidFill>
              <a:latin typeface="Candara" pitchFamily="34" charset="0"/>
              <a:ea typeface="ヒラギノ角ゴ Pro W3" charset="-128"/>
              <a:cs typeface="Verdana" pitchFamily="34" charset="0"/>
            </a:endParaRPr>
          </a:p>
        </p:txBody>
      </p:sp>
      <p:cxnSp>
        <p:nvCxnSpPr>
          <p:cNvPr id="6" name="9 Conector recto"/>
          <p:cNvCxnSpPr/>
          <p:nvPr/>
        </p:nvCxnSpPr>
        <p:spPr>
          <a:xfrm>
            <a:off x="392113" y="2030748"/>
            <a:ext cx="82804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10 Conector recto"/>
          <p:cNvCxnSpPr/>
          <p:nvPr/>
        </p:nvCxnSpPr>
        <p:spPr>
          <a:xfrm>
            <a:off x="331788" y="3086100"/>
            <a:ext cx="82804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56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sz="quarter" idx="12"/>
          </p:nvPr>
        </p:nvSpPr>
        <p:spPr>
          <a:xfrm>
            <a:off x="308381" y="61269"/>
            <a:ext cx="8744249" cy="519462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es-ES" sz="2200" dirty="0">
                <a:solidFill>
                  <a:srgbClr val="376092"/>
                </a:solidFill>
                <a:latin typeface="Candara" panose="020E0502030303020204" pitchFamily="34" charset="0"/>
              </a:rPr>
              <a:t>Evolución de precios mascarilla N95</a:t>
            </a:r>
            <a:endParaRPr lang="es-CL" sz="1400" dirty="0">
              <a:solidFill>
                <a:srgbClr val="376092"/>
              </a:solidFill>
              <a:latin typeface="Candara" panose="020E0502030303020204" pitchFamily="34" charset="0"/>
            </a:endParaRPr>
          </a:p>
        </p:txBody>
      </p:sp>
      <p:cxnSp>
        <p:nvCxnSpPr>
          <p:cNvPr id="9" name="10 Conector recto"/>
          <p:cNvCxnSpPr/>
          <p:nvPr/>
        </p:nvCxnSpPr>
        <p:spPr>
          <a:xfrm>
            <a:off x="240418" y="580731"/>
            <a:ext cx="82804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F6727A2D-5BD4-42E8-99AA-679253FDF86D}"/>
              </a:ext>
            </a:extLst>
          </p:cNvPr>
          <p:cNvSpPr txBox="1"/>
          <p:nvPr/>
        </p:nvSpPr>
        <p:spPr>
          <a:xfrm>
            <a:off x="911096" y="3564796"/>
            <a:ext cx="1836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CL" sz="2400" b="1" dirty="0">
                <a:solidFill>
                  <a:prstClr val="white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Visión</a:t>
            </a:r>
          </a:p>
        </p:txBody>
      </p:sp>
      <p:pic>
        <p:nvPicPr>
          <p:cNvPr id="3" name="Imagen 2" descr="Imagen que contiene mapa, texto&#10;&#10;Descripción generada automáticamente">
            <a:extLst>
              <a:ext uri="{FF2B5EF4-FFF2-40B4-BE49-F238E27FC236}">
                <a16:creationId xmlns="" xmlns:a16="http://schemas.microsoft.com/office/drawing/2014/main" id="{E284D761-5514-44D4-BEA9-0CB777FDE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1079" y="1343569"/>
            <a:ext cx="5759079" cy="355116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784B8382-1C27-4737-A286-ED54A2942B09}"/>
              </a:ext>
            </a:extLst>
          </p:cNvPr>
          <p:cNvSpPr txBox="1"/>
          <p:nvPr/>
        </p:nvSpPr>
        <p:spPr>
          <a:xfrm>
            <a:off x="274399" y="669763"/>
            <a:ext cx="828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400" dirty="0"/>
              <a:t>Precios de compras de Cenabast y sus cotizaciones en comparación a compras realizadas en Mercado Público de los 15 principales compradores según monto.</a:t>
            </a:r>
          </a:p>
        </p:txBody>
      </p:sp>
    </p:spTree>
    <p:extLst>
      <p:ext uri="{BB962C8B-B14F-4D97-AF65-F5344CB8AC3E}">
        <p14:creationId xmlns:p14="http://schemas.microsoft.com/office/powerpoint/2010/main" val="274179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sz="quarter" idx="12"/>
          </p:nvPr>
        </p:nvSpPr>
        <p:spPr>
          <a:xfrm>
            <a:off x="308381" y="61269"/>
            <a:ext cx="8744249" cy="519462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es-ES" sz="2200" dirty="0">
                <a:solidFill>
                  <a:srgbClr val="376092"/>
                </a:solidFill>
                <a:latin typeface="Candara" panose="020E0502030303020204" pitchFamily="34" charset="0"/>
              </a:rPr>
              <a:t>Evolución de precios mascarilla 3 Pliegues</a:t>
            </a:r>
            <a:endParaRPr lang="es-CL" sz="1400" dirty="0">
              <a:solidFill>
                <a:srgbClr val="376092"/>
              </a:solidFill>
              <a:latin typeface="Candara" panose="020E0502030303020204" pitchFamily="34" charset="0"/>
            </a:endParaRPr>
          </a:p>
        </p:txBody>
      </p:sp>
      <p:cxnSp>
        <p:nvCxnSpPr>
          <p:cNvPr id="9" name="10 Conector recto"/>
          <p:cNvCxnSpPr/>
          <p:nvPr/>
        </p:nvCxnSpPr>
        <p:spPr>
          <a:xfrm>
            <a:off x="240418" y="580731"/>
            <a:ext cx="82804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F6727A2D-5BD4-42E8-99AA-679253FDF86D}"/>
              </a:ext>
            </a:extLst>
          </p:cNvPr>
          <p:cNvSpPr txBox="1"/>
          <p:nvPr/>
        </p:nvSpPr>
        <p:spPr>
          <a:xfrm>
            <a:off x="911096" y="3564796"/>
            <a:ext cx="1836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CL" sz="2400" b="1" dirty="0">
                <a:solidFill>
                  <a:prstClr val="white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Visión</a:t>
            </a:r>
          </a:p>
        </p:txBody>
      </p:sp>
      <p:pic>
        <p:nvPicPr>
          <p:cNvPr id="4" name="Imagen 3" descr="Una captura de pantalla de una red social&#10;&#10;Descripción generada automáticamente">
            <a:extLst>
              <a:ext uri="{FF2B5EF4-FFF2-40B4-BE49-F238E27FC236}">
                <a16:creationId xmlns="" xmlns:a16="http://schemas.microsoft.com/office/drawing/2014/main" id="{0FE9EE23-3EC5-436C-AF19-6E09DB32C4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209" y="1343569"/>
            <a:ext cx="5875582" cy="354960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B914EC67-C0BF-4F20-B81F-1B97F6831C3E}"/>
              </a:ext>
            </a:extLst>
          </p:cNvPr>
          <p:cNvSpPr txBox="1"/>
          <p:nvPr/>
        </p:nvSpPr>
        <p:spPr>
          <a:xfrm>
            <a:off x="274399" y="669763"/>
            <a:ext cx="828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400" dirty="0"/>
              <a:t>Precios de compras de Cenabast y sus cotizaciones en comparación a compras realizadas en Mercado Público de los 15 principales compradores según monto.</a:t>
            </a:r>
          </a:p>
        </p:txBody>
      </p:sp>
    </p:spTree>
    <p:extLst>
      <p:ext uri="{BB962C8B-B14F-4D97-AF65-F5344CB8AC3E}">
        <p14:creationId xmlns:p14="http://schemas.microsoft.com/office/powerpoint/2010/main" val="325172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sz="quarter" idx="12"/>
          </p:nvPr>
        </p:nvSpPr>
        <p:spPr>
          <a:xfrm>
            <a:off x="308381" y="61269"/>
            <a:ext cx="8744249" cy="519462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es-ES" sz="2200" dirty="0">
                <a:solidFill>
                  <a:srgbClr val="376092"/>
                </a:solidFill>
                <a:latin typeface="Candara" panose="020E0502030303020204" pitchFamily="34" charset="0"/>
              </a:rPr>
              <a:t>Evolución de precios mascarilla N95</a:t>
            </a:r>
            <a:endParaRPr lang="es-CL" sz="1400" dirty="0">
              <a:solidFill>
                <a:srgbClr val="376092"/>
              </a:solidFill>
              <a:latin typeface="Candara" panose="020E0502030303020204" pitchFamily="34" charset="0"/>
            </a:endParaRPr>
          </a:p>
        </p:txBody>
      </p:sp>
      <p:cxnSp>
        <p:nvCxnSpPr>
          <p:cNvPr id="9" name="10 Conector recto"/>
          <p:cNvCxnSpPr/>
          <p:nvPr/>
        </p:nvCxnSpPr>
        <p:spPr>
          <a:xfrm>
            <a:off x="240418" y="580731"/>
            <a:ext cx="82804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F6727A2D-5BD4-42E8-99AA-679253FDF86D}"/>
              </a:ext>
            </a:extLst>
          </p:cNvPr>
          <p:cNvSpPr txBox="1"/>
          <p:nvPr/>
        </p:nvSpPr>
        <p:spPr>
          <a:xfrm>
            <a:off x="911096" y="3564796"/>
            <a:ext cx="1836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CL" sz="2400" b="1" dirty="0">
                <a:solidFill>
                  <a:prstClr val="white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Visión</a:t>
            </a:r>
          </a:p>
        </p:txBody>
      </p:sp>
      <p:pic>
        <p:nvPicPr>
          <p:cNvPr id="4" name="Imagen 3" descr="Imagen que contiene texto, mapa&#10;&#10;Descripción generada automáticamente">
            <a:extLst>
              <a:ext uri="{FF2B5EF4-FFF2-40B4-BE49-F238E27FC236}">
                <a16:creationId xmlns="" xmlns:a16="http://schemas.microsoft.com/office/drawing/2014/main" id="{3D171D9C-F8B3-480B-9785-FA6DBE133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5612" y="1343569"/>
            <a:ext cx="5798959" cy="354960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20570AE7-5D07-4014-B61E-7FC69721301F}"/>
              </a:ext>
            </a:extLst>
          </p:cNvPr>
          <p:cNvSpPr txBox="1"/>
          <p:nvPr/>
        </p:nvSpPr>
        <p:spPr>
          <a:xfrm>
            <a:off x="274399" y="669763"/>
            <a:ext cx="828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400" dirty="0"/>
              <a:t>Precios de compras de Cenabast y sus cotizaciones en comparación a compras realizadas en Mercado Público de los 15 principales compradores clasificados como “Extrasistema” según monto.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F01B6932-D751-4CF6-9ABC-EB8D2A085B41}"/>
              </a:ext>
            </a:extLst>
          </p:cNvPr>
          <p:cNvSpPr txBox="1"/>
          <p:nvPr/>
        </p:nvSpPr>
        <p:spPr>
          <a:xfrm>
            <a:off x="3272118" y="4881890"/>
            <a:ext cx="45031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100" dirty="0"/>
              <a:t>(*) Compradores extrasistema: F.F.A.A., universidades, organismos públicos</a:t>
            </a:r>
          </a:p>
        </p:txBody>
      </p:sp>
    </p:spTree>
    <p:extLst>
      <p:ext uri="{BB962C8B-B14F-4D97-AF65-F5344CB8AC3E}">
        <p14:creationId xmlns:p14="http://schemas.microsoft.com/office/powerpoint/2010/main" val="200195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sz="quarter" idx="12"/>
          </p:nvPr>
        </p:nvSpPr>
        <p:spPr>
          <a:xfrm>
            <a:off x="308381" y="61269"/>
            <a:ext cx="8744249" cy="519462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es-ES" sz="2200" dirty="0">
                <a:solidFill>
                  <a:srgbClr val="376092"/>
                </a:solidFill>
                <a:latin typeface="Candara" panose="020E0502030303020204" pitchFamily="34" charset="0"/>
              </a:rPr>
              <a:t>Evolución de precios mascarilla 3 Pliegues</a:t>
            </a:r>
            <a:endParaRPr lang="es-CL" sz="1400" dirty="0">
              <a:solidFill>
                <a:srgbClr val="376092"/>
              </a:solidFill>
              <a:latin typeface="Candara" panose="020E0502030303020204" pitchFamily="34" charset="0"/>
            </a:endParaRPr>
          </a:p>
        </p:txBody>
      </p:sp>
      <p:cxnSp>
        <p:nvCxnSpPr>
          <p:cNvPr id="9" name="10 Conector recto"/>
          <p:cNvCxnSpPr/>
          <p:nvPr/>
        </p:nvCxnSpPr>
        <p:spPr>
          <a:xfrm>
            <a:off x="240418" y="580731"/>
            <a:ext cx="82804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F6727A2D-5BD4-42E8-99AA-679253FDF86D}"/>
              </a:ext>
            </a:extLst>
          </p:cNvPr>
          <p:cNvSpPr txBox="1"/>
          <p:nvPr/>
        </p:nvSpPr>
        <p:spPr>
          <a:xfrm>
            <a:off x="911096" y="3564796"/>
            <a:ext cx="1836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CL" sz="2400" b="1" dirty="0">
                <a:solidFill>
                  <a:prstClr val="white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Visión</a:t>
            </a:r>
          </a:p>
        </p:txBody>
      </p:sp>
      <p:pic>
        <p:nvPicPr>
          <p:cNvPr id="3" name="Imagen 2" descr="Imagen que contiene mapa, texto&#10;&#10;Descripción generada automáticamente">
            <a:extLst>
              <a:ext uri="{FF2B5EF4-FFF2-40B4-BE49-F238E27FC236}">
                <a16:creationId xmlns="" xmlns:a16="http://schemas.microsoft.com/office/drawing/2014/main" id="{E868B34D-A214-474F-9816-E72C7EEB7E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231" y="1254538"/>
            <a:ext cx="5879537" cy="354960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48FEB82F-323F-48A1-BE79-749000FA98FC}"/>
              </a:ext>
            </a:extLst>
          </p:cNvPr>
          <p:cNvSpPr txBox="1"/>
          <p:nvPr/>
        </p:nvSpPr>
        <p:spPr>
          <a:xfrm>
            <a:off x="274399" y="669763"/>
            <a:ext cx="828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400" dirty="0"/>
              <a:t>Precios de compras de Cenabast y sus cotizaciones en comparación a compras realizadas en Mercado Público de los 15 principales compradores clasificados como “Extrasistema” según monto.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7F5DEF2F-8663-483B-B565-4EA929410EEC}"/>
              </a:ext>
            </a:extLst>
          </p:cNvPr>
          <p:cNvSpPr txBox="1"/>
          <p:nvPr/>
        </p:nvSpPr>
        <p:spPr>
          <a:xfrm>
            <a:off x="3272118" y="4881890"/>
            <a:ext cx="45031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100" dirty="0"/>
              <a:t>(*) Compradores extrasistema: F.F.A.A., universidades, organismos públicos</a:t>
            </a:r>
          </a:p>
        </p:txBody>
      </p:sp>
    </p:spTree>
    <p:extLst>
      <p:ext uri="{BB962C8B-B14F-4D97-AF65-F5344CB8AC3E}">
        <p14:creationId xmlns:p14="http://schemas.microsoft.com/office/powerpoint/2010/main" val="259496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sz="quarter" idx="12"/>
          </p:nvPr>
        </p:nvSpPr>
        <p:spPr>
          <a:xfrm>
            <a:off x="308381" y="61269"/>
            <a:ext cx="8744249" cy="519462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es-ES" sz="2200" dirty="0">
                <a:solidFill>
                  <a:srgbClr val="376092"/>
                </a:solidFill>
                <a:latin typeface="Candara" panose="020E0502030303020204" pitchFamily="34" charset="0"/>
              </a:rPr>
              <a:t>Compras Cenabast</a:t>
            </a:r>
            <a:endParaRPr lang="es-CL" sz="1400" dirty="0">
              <a:solidFill>
                <a:srgbClr val="376092"/>
              </a:solidFill>
              <a:latin typeface="Candara" panose="020E0502030303020204" pitchFamily="34" charset="0"/>
            </a:endParaRPr>
          </a:p>
        </p:txBody>
      </p:sp>
      <p:cxnSp>
        <p:nvCxnSpPr>
          <p:cNvPr id="9" name="10 Conector recto"/>
          <p:cNvCxnSpPr/>
          <p:nvPr/>
        </p:nvCxnSpPr>
        <p:spPr>
          <a:xfrm>
            <a:off x="240418" y="580731"/>
            <a:ext cx="82804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E93695A3-7F73-4F4E-BECD-B8AC2DA08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91449"/>
              </p:ext>
            </p:extLst>
          </p:nvPr>
        </p:nvGraphicFramePr>
        <p:xfrm>
          <a:off x="308381" y="783034"/>
          <a:ext cx="7600497" cy="2808000"/>
        </p:xfrm>
        <a:graphic>
          <a:graphicData uri="http://schemas.openxmlformats.org/drawingml/2006/table">
            <a:tbl>
              <a:tblPr/>
              <a:tblGrid>
                <a:gridCol w="1354150">
                  <a:extLst>
                    <a:ext uri="{9D8B030D-6E8A-4147-A177-3AD203B41FA5}">
                      <a16:colId xmlns="" xmlns:a16="http://schemas.microsoft.com/office/drawing/2014/main" val="474016244"/>
                    </a:ext>
                  </a:extLst>
                </a:gridCol>
                <a:gridCol w="1261218">
                  <a:extLst>
                    <a:ext uri="{9D8B030D-6E8A-4147-A177-3AD203B41FA5}">
                      <a16:colId xmlns="" xmlns:a16="http://schemas.microsoft.com/office/drawing/2014/main" val="334965260"/>
                    </a:ext>
                  </a:extLst>
                </a:gridCol>
                <a:gridCol w="2539031">
                  <a:extLst>
                    <a:ext uri="{9D8B030D-6E8A-4147-A177-3AD203B41FA5}">
                      <a16:colId xmlns="" xmlns:a16="http://schemas.microsoft.com/office/drawing/2014/main" val="4162551097"/>
                    </a:ext>
                  </a:extLst>
                </a:gridCol>
                <a:gridCol w="1145052">
                  <a:extLst>
                    <a:ext uri="{9D8B030D-6E8A-4147-A177-3AD203B41FA5}">
                      <a16:colId xmlns="" xmlns:a16="http://schemas.microsoft.com/office/drawing/2014/main" val="1429562578"/>
                    </a:ext>
                  </a:extLst>
                </a:gridCol>
                <a:gridCol w="1301046">
                  <a:extLst>
                    <a:ext uri="{9D8B030D-6E8A-4147-A177-3AD203B41FA5}">
                      <a16:colId xmlns="" xmlns:a16="http://schemas.microsoft.com/office/drawing/2014/main" val="191636078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Tipo mascarilla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Fecha de compra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proveedor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Precio Unitario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 Unitaria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68096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3 pliegues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01-04-2020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ALBRANDIG SPA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335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98243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3 pliegues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01-04-2020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IMPORTADORA INDUSTRIAL SAFETY SPA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319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61269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3 pliegues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08-04-2020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RUIDO LIMITADA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383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06340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3 pliegues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08-04-2020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LIMPIEZA INDUSTRIAL CHILE SPA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310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8.125.600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79184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3 pliegues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13-04-2020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LOIA MARKETING SPA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700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45421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3 pliegues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08-05-2020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TRECK S.A.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248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6200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3 pliegues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11-06-2020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COM.DE ART PROTECCION Y SEGURIDAD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95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7329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N95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13-03-2020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ALBRANDIG SPA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2.100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2.662.260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767536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N95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03-04-2020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CHILE S.A.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632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06755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N95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24-04-2020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 RECALCINE S.A.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1.700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89556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N95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08-06-2020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KUPFER HERMANOS S.A.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1.550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51388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Mascarilla N95</a:t>
                      </a:r>
                    </a:p>
                  </a:txBody>
                  <a:tcPr marL="72000" marR="7164" marT="716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11-06-2020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3M CHILE S.A.</a:t>
                      </a:r>
                    </a:p>
                  </a:txBody>
                  <a:tcPr marL="72000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650 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</a:t>
                      </a:r>
                    </a:p>
                  </a:txBody>
                  <a:tcPr marL="7164" marR="72000" marT="7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444270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F6B624DD-014D-41FD-8D22-AF723F9E7ACD}"/>
              </a:ext>
            </a:extLst>
          </p:cNvPr>
          <p:cNvSpPr txBox="1"/>
          <p:nvPr/>
        </p:nvSpPr>
        <p:spPr>
          <a:xfrm>
            <a:off x="308381" y="3793336"/>
            <a:ext cx="27799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100" dirty="0"/>
              <a:t>(*) Compras </a:t>
            </a:r>
            <a:r>
              <a:rPr lang="es-CL" sz="1100" dirty="0" err="1"/>
              <a:t>Cenabast</a:t>
            </a:r>
            <a:r>
              <a:rPr lang="es-CL" sz="1100" dirty="0"/>
              <a:t> a partir de marzo 2020</a:t>
            </a:r>
          </a:p>
        </p:txBody>
      </p:sp>
    </p:spTree>
    <p:extLst>
      <p:ext uri="{BB962C8B-B14F-4D97-AF65-F5344CB8AC3E}">
        <p14:creationId xmlns:p14="http://schemas.microsoft.com/office/powerpoint/2010/main" val="198368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000"/>
    </mc:Choice>
    <mc:Fallback xmlns="">
      <p:transition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/>
          <p:cNvGrpSpPr/>
          <p:nvPr/>
        </p:nvGrpSpPr>
        <p:grpSpPr>
          <a:xfrm>
            <a:off x="0" y="0"/>
            <a:ext cx="9144000" cy="5153767"/>
            <a:chOff x="0" y="0"/>
            <a:chExt cx="9144000" cy="5153767"/>
          </a:xfrm>
        </p:grpSpPr>
        <p:sp>
          <p:nvSpPr>
            <p:cNvPr id="2" name="Rectángulo 1"/>
            <p:cNvSpPr/>
            <p:nvPr/>
          </p:nvSpPr>
          <p:spPr>
            <a:xfrm>
              <a:off x="0" y="0"/>
              <a:ext cx="9144000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3" name="Imagen 2" descr="CIERRE-PPT_CHILE-LO-HACEMOS-TODO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5545" y="0"/>
              <a:ext cx="6772910" cy="51537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675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00"/>
    </mc:Choice>
    <mc:Fallback xmlns="">
      <p:transition advTm="6000"/>
    </mc:Fallback>
  </mc:AlternateContent>
</p:sld>
</file>

<file path=ppt/theme/theme1.xml><?xml version="1.0" encoding="utf-8"?>
<a:theme xmlns:a="http://schemas.openxmlformats.org/drawingml/2006/main" name="Custom Design">
  <a:themeElements>
    <a:clrScheme name="CENABAS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4AA"/>
      </a:accent1>
      <a:accent2>
        <a:srgbClr val="C5333D"/>
      </a:accent2>
      <a:accent3>
        <a:srgbClr val="57C126"/>
      </a:accent3>
      <a:accent4>
        <a:srgbClr val="F2A12A"/>
      </a:accent4>
      <a:accent5>
        <a:srgbClr val="954F72"/>
      </a:accent5>
      <a:accent6>
        <a:srgbClr val="E7F254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5475E7F28B398429A4193F95B3199A9" ma:contentTypeVersion="0" ma:contentTypeDescription="Crear nuevo documento." ma:contentTypeScope="" ma:versionID="d9609cb8a0460b08a8c2921ae2393c1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7ABFC9-87B4-4FED-8EA1-A4E55DA727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9BC8BCE-B572-42AC-A654-E8A1553BE5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36FCC4-207E-4192-9A5B-F25571A17AE1}">
  <ds:schemaRefs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19329</TotalTime>
  <Words>314</Words>
  <Application>Microsoft Office PowerPoint</Application>
  <PresentationFormat>Presentación en pantalla (16:9)</PresentationFormat>
  <Paragraphs>88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Candara</vt:lpstr>
      <vt:lpstr>gobCL</vt:lpstr>
      <vt:lpstr>Nirmala UI</vt:lpstr>
      <vt:lpstr>Verdana</vt:lpstr>
      <vt:lpstr>ヒラギノ角ゴ Pro W3</vt:lpstr>
      <vt:lpstr>Custom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Paola Rivera Peters</dc:creator>
  <cp:lastModifiedBy>Carlos Camara O.</cp:lastModifiedBy>
  <cp:revision>690</cp:revision>
  <cp:lastPrinted>2020-05-12T19:35:33Z</cp:lastPrinted>
  <dcterms:created xsi:type="dcterms:W3CDTF">2014-07-21T22:48:34Z</dcterms:created>
  <dcterms:modified xsi:type="dcterms:W3CDTF">2020-06-22T21:35:31Z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0x01010075475E7F28B398429A4193F95B3199A9</vt:lpwstr>
  </property>
</Properties>
</file>