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3" r:id="rId1"/>
  </p:sldMasterIdLst>
  <p:notesMasterIdLst>
    <p:notesMasterId r:id="rId21"/>
  </p:notesMasterIdLst>
  <p:sldIdLst>
    <p:sldId id="267" r:id="rId2"/>
    <p:sldId id="268" r:id="rId3"/>
    <p:sldId id="278" r:id="rId4"/>
    <p:sldId id="277" r:id="rId5"/>
    <p:sldId id="280" r:id="rId6"/>
    <p:sldId id="279" r:id="rId7"/>
    <p:sldId id="281" r:id="rId8"/>
    <p:sldId id="270" r:id="rId9"/>
    <p:sldId id="271" r:id="rId10"/>
    <p:sldId id="257" r:id="rId11"/>
    <p:sldId id="272" r:id="rId12"/>
    <p:sldId id="276" r:id="rId13"/>
    <p:sldId id="273" r:id="rId14"/>
    <p:sldId id="259" r:id="rId15"/>
    <p:sldId id="282" r:id="rId16"/>
    <p:sldId id="283" r:id="rId17"/>
    <p:sldId id="284" r:id="rId18"/>
    <p:sldId id="285" r:id="rId19"/>
    <p:sldId id="28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4F8D66-3C58-D686-6AFE-487209C568A0}" name="Carolina Velasco" initials="CV" userId="0d2a420f09f56fc4" providerId="Windows Live"/>
  <p188:author id="{0A3FCFA3-5643-F0FE-A37B-FA86825F6636}" name="Paula Benavides" initials="PB" userId="8d5a18521e44e96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9A1E64-B964-4640-BDDE-7750FC7384F3}" v="62" dt="2025-05-05T18:38:33.865"/>
    <p1510:client id="{698C8148-07D1-4E58-9232-08375BA351A0}" v="1145" dt="2025-05-04T23:47:51.8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45" autoAdjust="0"/>
    <p:restoredTop sz="93681" autoAdjust="0"/>
  </p:normalViewPr>
  <p:slideViewPr>
    <p:cSldViewPr snapToGrid="0">
      <p:cViewPr varScale="1">
        <p:scale>
          <a:sx n="70" d="100"/>
          <a:sy n="70" d="100"/>
        </p:scale>
        <p:origin x="93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6098-42FA-A3EC-4A0194BDECC4}"/>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6098-42FA-A3EC-4A0194BDECC4}"/>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6098-42FA-A3EC-4A0194BDECC4}"/>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6098-42FA-A3EC-4A0194BDECC4}"/>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6098-42FA-A3EC-4A0194BDECC4}"/>
              </c:ext>
            </c:extLst>
          </c:dPt>
          <c:dLbls>
            <c:dLbl>
              <c:idx val="1"/>
              <c:layout>
                <c:manualLayout>
                  <c:x val="6.381151672131978E-2"/>
                  <c:y val="-6.623830135908130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098-42FA-A3EC-4A0194BDECC4}"/>
                </c:ext>
              </c:extLst>
            </c:dLbl>
            <c:dLbl>
              <c:idx val="2"/>
              <c:layout>
                <c:manualLayout>
                  <c:x val="0.16635295318540824"/>
                  <c:y val="-5.677102460085133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8359766756408458"/>
                      <c:h val="0.19611194954165503"/>
                    </c:manualLayout>
                  </c15:layout>
                </c:ext>
                <c:ext xmlns:c16="http://schemas.microsoft.com/office/drawing/2014/chart" uri="{C3380CC4-5D6E-409C-BE32-E72D297353CC}">
                  <c16:uniqueId val="{00000005-6098-42FA-A3EC-4A0194BDECC4}"/>
                </c:ext>
              </c:extLst>
            </c:dLbl>
            <c:dLbl>
              <c:idx val="3"/>
              <c:layout>
                <c:manualLayout>
                  <c:x val="0.1842773659295931"/>
                  <c:y val="0.19941689382448641"/>
                </c:manualLayout>
              </c:layout>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s-CL"/>
                </a:p>
              </c:txPr>
              <c:dLblPos val="bestFit"/>
              <c:showLegendKey val="0"/>
              <c:showVal val="0"/>
              <c:showCatName val="1"/>
              <c:showSerName val="0"/>
              <c:showPercent val="1"/>
              <c:showBubbleSize val="0"/>
              <c:extLst>
                <c:ext xmlns:c15="http://schemas.microsoft.com/office/drawing/2012/chart" uri="{CE6537A1-D6FC-4f65-9D91-7224C49458BB}">
                  <c15:layout>
                    <c:manualLayout>
                      <c:w val="0.22699347989741361"/>
                      <c:h val="0.25745834401394913"/>
                    </c:manualLayout>
                  </c15:layout>
                </c:ext>
                <c:ext xmlns:c16="http://schemas.microsoft.com/office/drawing/2014/chart" uri="{C3380CC4-5D6E-409C-BE32-E72D297353CC}">
                  <c16:uniqueId val="{00000007-6098-42FA-A3EC-4A0194BDECC4}"/>
                </c:ext>
              </c:extLst>
            </c:dLbl>
            <c:dLbl>
              <c:idx val="4"/>
              <c:layout>
                <c:manualLayout>
                  <c:x val="7.9116022099447514E-2"/>
                  <c:y val="0.1274034554181852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098-42FA-A3EC-4A0194BDECC4}"/>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s-CL"/>
              </a:p>
            </c:txPr>
            <c:dLblPos val="ct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Hoja1!$B$1:$B$5</c:f>
              <c:strCache>
                <c:ptCount val="5"/>
                <c:pt idx="0">
                  <c:v>la atención oportuna y sin discriminación </c:v>
                </c:pt>
                <c:pt idx="1">
                  <c:v>sobre información financiera </c:v>
                </c:pt>
                <c:pt idx="2">
                  <c:v>trato digno </c:v>
                </c:pt>
                <c:pt idx="3">
                  <c:v>la información clínica</c:v>
                </c:pt>
                <c:pt idx="4">
                  <c:v>otros</c:v>
                </c:pt>
              </c:strCache>
            </c:strRef>
          </c:cat>
          <c:val>
            <c:numRef>
              <c:f>Hoja1!$C$1:$C$5</c:f>
              <c:numCache>
                <c:formatCode>0%</c:formatCode>
                <c:ptCount val="5"/>
                <c:pt idx="0">
                  <c:v>0.39</c:v>
                </c:pt>
                <c:pt idx="1">
                  <c:v>0.26</c:v>
                </c:pt>
                <c:pt idx="2">
                  <c:v>0.14000000000000001</c:v>
                </c:pt>
                <c:pt idx="3">
                  <c:v>0.13</c:v>
                </c:pt>
                <c:pt idx="4" formatCode="0.00%">
                  <c:v>7.999999999999996E-2</c:v>
                </c:pt>
              </c:numCache>
            </c:numRef>
          </c:val>
          <c:extLst>
            <c:ext xmlns:c16="http://schemas.microsoft.com/office/drawing/2014/chart" uri="{C3380CC4-5D6E-409C-BE32-E72D297353CC}">
              <c16:uniqueId val="{0000000A-6098-42FA-A3EC-4A0194BDECC4}"/>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69477F-0EF7-447C-BFDE-A3D981F940A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5233A7F-4655-4A4D-87FF-705D918FF15D}">
      <dgm:prSet/>
      <dgm:spPr/>
      <dgm:t>
        <a:bodyPr/>
        <a:lstStyle/>
        <a:p>
          <a:r>
            <a:rPr lang="es-MX" dirty="0"/>
            <a:t>F</a:t>
          </a:r>
          <a:r>
            <a:rPr lang="es-MX" b="0" i="0" dirty="0"/>
            <a:t>ortalecimiento institucional para optimizar la estructura y funcionamiento de la SIS</a:t>
          </a:r>
          <a:endParaRPr lang="en-US" dirty="0"/>
        </a:p>
      </dgm:t>
    </dgm:pt>
    <dgm:pt modelId="{FD368D1A-913B-4201-83B3-5A89B4529B5F}" type="parTrans" cxnId="{C449D774-E602-4E60-801B-AAD61F5DD52E}">
      <dgm:prSet/>
      <dgm:spPr/>
      <dgm:t>
        <a:bodyPr/>
        <a:lstStyle/>
        <a:p>
          <a:endParaRPr lang="en-US"/>
        </a:p>
      </dgm:t>
    </dgm:pt>
    <dgm:pt modelId="{567F4A76-E5E6-4D6E-82F5-0AB9DB92D111}" type="sibTrans" cxnId="{C449D774-E602-4E60-801B-AAD61F5DD52E}">
      <dgm:prSet/>
      <dgm:spPr/>
      <dgm:t>
        <a:bodyPr/>
        <a:lstStyle/>
        <a:p>
          <a:endParaRPr lang="en-US"/>
        </a:p>
      </dgm:t>
    </dgm:pt>
    <dgm:pt modelId="{CF6ADDAD-09DB-4D57-8FDD-CC09DD5660B8}">
      <dgm:prSet/>
      <dgm:spPr/>
      <dgm:t>
        <a:bodyPr/>
        <a:lstStyle/>
        <a:p>
          <a:r>
            <a:rPr lang="es-MX" b="0" i="0" dirty="0"/>
            <a:t>Mayor resguardo de los derechos de las personas en materia de salud, perfeccionando herramientas para ello </a:t>
          </a:r>
          <a:endParaRPr lang="en-US" dirty="0"/>
        </a:p>
      </dgm:t>
    </dgm:pt>
    <dgm:pt modelId="{2EFCAB0B-DE3D-4419-BE44-A4E9FC31B824}" type="parTrans" cxnId="{F57D8B6C-D12F-4DFF-B6A7-2C5F6FF07E82}">
      <dgm:prSet/>
      <dgm:spPr/>
      <dgm:t>
        <a:bodyPr/>
        <a:lstStyle/>
        <a:p>
          <a:endParaRPr lang="en-US"/>
        </a:p>
      </dgm:t>
    </dgm:pt>
    <dgm:pt modelId="{ECB97133-C1D6-4D2B-A8C9-55065F1D35B6}" type="sibTrans" cxnId="{F57D8B6C-D12F-4DFF-B6A7-2C5F6FF07E82}">
      <dgm:prSet/>
      <dgm:spPr/>
      <dgm:t>
        <a:bodyPr/>
        <a:lstStyle/>
        <a:p>
          <a:endParaRPr lang="en-US"/>
        </a:p>
      </dgm:t>
    </dgm:pt>
    <dgm:pt modelId="{AC28F874-95A2-4D18-897A-A925E31C4F1A}">
      <dgm:prSet/>
      <dgm:spPr/>
      <dgm:t>
        <a:bodyPr/>
        <a:lstStyle/>
        <a:p>
          <a:r>
            <a:rPr lang="es-MX" dirty="0"/>
            <a:t>M</a:t>
          </a:r>
          <a:r>
            <a:rPr lang="es-MX" b="0" i="0" dirty="0"/>
            <a:t>odernización del sistema de acreditación de prestadores</a:t>
          </a:r>
          <a:endParaRPr lang="en-US" dirty="0"/>
        </a:p>
      </dgm:t>
    </dgm:pt>
    <dgm:pt modelId="{5003C371-827F-4135-B315-C7A461BFCAED}" type="parTrans" cxnId="{BEFA829E-AEE5-4B90-A88F-56D115419F97}">
      <dgm:prSet/>
      <dgm:spPr/>
      <dgm:t>
        <a:bodyPr/>
        <a:lstStyle/>
        <a:p>
          <a:endParaRPr lang="en-US"/>
        </a:p>
      </dgm:t>
    </dgm:pt>
    <dgm:pt modelId="{ADD3F76D-7F7D-43A4-A11C-803DC68B16B9}" type="sibTrans" cxnId="{BEFA829E-AEE5-4B90-A88F-56D115419F97}">
      <dgm:prSet/>
      <dgm:spPr/>
      <dgm:t>
        <a:bodyPr/>
        <a:lstStyle/>
        <a:p>
          <a:endParaRPr lang="en-US"/>
        </a:p>
      </dgm:t>
    </dgm:pt>
    <dgm:pt modelId="{67E9D842-7313-4465-93BA-79A0EEFB968E}" type="pres">
      <dgm:prSet presAssocID="{5769477F-0EF7-447C-BFDE-A3D981F940A7}" presName="root" presStyleCnt="0">
        <dgm:presLayoutVars>
          <dgm:dir/>
          <dgm:resizeHandles val="exact"/>
        </dgm:presLayoutVars>
      </dgm:prSet>
      <dgm:spPr/>
    </dgm:pt>
    <dgm:pt modelId="{34EA5CBB-F4F0-4524-97A4-A40A1868C5EC}" type="pres">
      <dgm:prSet presAssocID="{45233A7F-4655-4A4D-87FF-705D918FF15D}" presName="compNode" presStyleCnt="0"/>
      <dgm:spPr/>
    </dgm:pt>
    <dgm:pt modelId="{037C97F9-23CC-4B4A-A065-EC7480FF7535}" type="pres">
      <dgm:prSet presAssocID="{45233A7F-4655-4A4D-87FF-705D918FF15D}" presName="bgRect" presStyleLbl="bgShp" presStyleIdx="0" presStyleCnt="3"/>
      <dgm:spPr/>
    </dgm:pt>
    <dgm:pt modelId="{31670A47-DA42-46AD-90D8-EA74B6E4ECDF}" type="pres">
      <dgm:prSet presAssocID="{45233A7F-4655-4A4D-87FF-705D918FF15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erarquía"/>
        </a:ext>
      </dgm:extLst>
    </dgm:pt>
    <dgm:pt modelId="{8A6605CB-D15A-4EA6-A8C6-AB44A3117A52}" type="pres">
      <dgm:prSet presAssocID="{45233A7F-4655-4A4D-87FF-705D918FF15D}" presName="spaceRect" presStyleCnt="0"/>
      <dgm:spPr/>
    </dgm:pt>
    <dgm:pt modelId="{4A06F6DB-97A6-450C-BB77-B4D1FC00B417}" type="pres">
      <dgm:prSet presAssocID="{45233A7F-4655-4A4D-87FF-705D918FF15D}" presName="parTx" presStyleLbl="revTx" presStyleIdx="0" presStyleCnt="3">
        <dgm:presLayoutVars>
          <dgm:chMax val="0"/>
          <dgm:chPref val="0"/>
        </dgm:presLayoutVars>
      </dgm:prSet>
      <dgm:spPr/>
    </dgm:pt>
    <dgm:pt modelId="{96316B92-AE74-4B8C-9B81-2CF37602ED0F}" type="pres">
      <dgm:prSet presAssocID="{567F4A76-E5E6-4D6E-82F5-0AB9DB92D111}" presName="sibTrans" presStyleCnt="0"/>
      <dgm:spPr/>
    </dgm:pt>
    <dgm:pt modelId="{90DD39BB-1EFE-4E6D-94F1-EB11681D6829}" type="pres">
      <dgm:prSet presAssocID="{CF6ADDAD-09DB-4D57-8FDD-CC09DD5660B8}" presName="compNode" presStyleCnt="0"/>
      <dgm:spPr/>
    </dgm:pt>
    <dgm:pt modelId="{25A8219F-2592-4D9A-8CA9-ED22BF49C30B}" type="pres">
      <dgm:prSet presAssocID="{CF6ADDAD-09DB-4D57-8FDD-CC09DD5660B8}" presName="bgRect" presStyleLbl="bgShp" presStyleIdx="1" presStyleCnt="3"/>
      <dgm:spPr/>
    </dgm:pt>
    <dgm:pt modelId="{07DABCA6-FC03-4A51-B360-6F328B4F35F0}" type="pres">
      <dgm:prSet presAssocID="{CF6ADDAD-09DB-4D57-8FDD-CC09DD5660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ers"/>
        </a:ext>
      </dgm:extLst>
    </dgm:pt>
    <dgm:pt modelId="{3E4ACECA-6FBA-4F6D-B984-51BED1B570A6}" type="pres">
      <dgm:prSet presAssocID="{CF6ADDAD-09DB-4D57-8FDD-CC09DD5660B8}" presName="spaceRect" presStyleCnt="0"/>
      <dgm:spPr/>
    </dgm:pt>
    <dgm:pt modelId="{B54B9928-A537-4495-8017-2D8FBBBD3465}" type="pres">
      <dgm:prSet presAssocID="{CF6ADDAD-09DB-4D57-8FDD-CC09DD5660B8}" presName="parTx" presStyleLbl="revTx" presStyleIdx="1" presStyleCnt="3">
        <dgm:presLayoutVars>
          <dgm:chMax val="0"/>
          <dgm:chPref val="0"/>
        </dgm:presLayoutVars>
      </dgm:prSet>
      <dgm:spPr/>
    </dgm:pt>
    <dgm:pt modelId="{AFD9E625-7A0E-4178-A572-6E2401EB696E}" type="pres">
      <dgm:prSet presAssocID="{ECB97133-C1D6-4D2B-A8C9-55065F1D35B6}" presName="sibTrans" presStyleCnt="0"/>
      <dgm:spPr/>
    </dgm:pt>
    <dgm:pt modelId="{D2579A93-C1ED-4F4F-A28E-3DF51B8A9986}" type="pres">
      <dgm:prSet presAssocID="{AC28F874-95A2-4D18-897A-A925E31C4F1A}" presName="compNode" presStyleCnt="0"/>
      <dgm:spPr/>
    </dgm:pt>
    <dgm:pt modelId="{35C7046B-BB54-46FD-BE7D-8B4FFC3CE744}" type="pres">
      <dgm:prSet presAssocID="{AC28F874-95A2-4D18-897A-A925E31C4F1A}" presName="bgRect" presStyleLbl="bgShp" presStyleIdx="2" presStyleCnt="3"/>
      <dgm:spPr/>
    </dgm:pt>
    <dgm:pt modelId="{9815D9A7-DD3B-457B-A304-B7BB0FA13221}" type="pres">
      <dgm:prSet presAssocID="{AC28F874-95A2-4D18-897A-A925E31C4F1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co"/>
        </a:ext>
      </dgm:extLst>
    </dgm:pt>
    <dgm:pt modelId="{01C2C519-63DF-4AB0-B39C-DB9EFB5EA4EF}" type="pres">
      <dgm:prSet presAssocID="{AC28F874-95A2-4D18-897A-A925E31C4F1A}" presName="spaceRect" presStyleCnt="0"/>
      <dgm:spPr/>
    </dgm:pt>
    <dgm:pt modelId="{F84B6352-5DA0-4CAF-8746-E106B52D108E}" type="pres">
      <dgm:prSet presAssocID="{AC28F874-95A2-4D18-897A-A925E31C4F1A}" presName="parTx" presStyleLbl="revTx" presStyleIdx="2" presStyleCnt="3">
        <dgm:presLayoutVars>
          <dgm:chMax val="0"/>
          <dgm:chPref val="0"/>
        </dgm:presLayoutVars>
      </dgm:prSet>
      <dgm:spPr/>
    </dgm:pt>
  </dgm:ptLst>
  <dgm:cxnLst>
    <dgm:cxn modelId="{DE8ED169-1115-4F9B-A3E4-F3EBC98B66D9}" type="presOf" srcId="{5769477F-0EF7-447C-BFDE-A3D981F940A7}" destId="{67E9D842-7313-4465-93BA-79A0EEFB968E}" srcOrd="0" destOrd="0" presId="urn:microsoft.com/office/officeart/2018/2/layout/IconVerticalSolidList"/>
    <dgm:cxn modelId="{B63FAF4B-181C-4185-8125-6E19ED416AFB}" type="presOf" srcId="{CF6ADDAD-09DB-4D57-8FDD-CC09DD5660B8}" destId="{B54B9928-A537-4495-8017-2D8FBBBD3465}" srcOrd="0" destOrd="0" presId="urn:microsoft.com/office/officeart/2018/2/layout/IconVerticalSolidList"/>
    <dgm:cxn modelId="{F57D8B6C-D12F-4DFF-B6A7-2C5F6FF07E82}" srcId="{5769477F-0EF7-447C-BFDE-A3D981F940A7}" destId="{CF6ADDAD-09DB-4D57-8FDD-CC09DD5660B8}" srcOrd="1" destOrd="0" parTransId="{2EFCAB0B-DE3D-4419-BE44-A4E9FC31B824}" sibTransId="{ECB97133-C1D6-4D2B-A8C9-55065F1D35B6}"/>
    <dgm:cxn modelId="{C449D774-E602-4E60-801B-AAD61F5DD52E}" srcId="{5769477F-0EF7-447C-BFDE-A3D981F940A7}" destId="{45233A7F-4655-4A4D-87FF-705D918FF15D}" srcOrd="0" destOrd="0" parTransId="{FD368D1A-913B-4201-83B3-5A89B4529B5F}" sibTransId="{567F4A76-E5E6-4D6E-82F5-0AB9DB92D111}"/>
    <dgm:cxn modelId="{6ACF357C-D3E9-4DF9-867C-73411CDD8C95}" type="presOf" srcId="{AC28F874-95A2-4D18-897A-A925E31C4F1A}" destId="{F84B6352-5DA0-4CAF-8746-E106B52D108E}" srcOrd="0" destOrd="0" presId="urn:microsoft.com/office/officeart/2018/2/layout/IconVerticalSolidList"/>
    <dgm:cxn modelId="{B8878084-6057-4724-9D21-7A5A85F93E69}" type="presOf" srcId="{45233A7F-4655-4A4D-87FF-705D918FF15D}" destId="{4A06F6DB-97A6-450C-BB77-B4D1FC00B417}" srcOrd="0" destOrd="0" presId="urn:microsoft.com/office/officeart/2018/2/layout/IconVerticalSolidList"/>
    <dgm:cxn modelId="{BEFA829E-AEE5-4B90-A88F-56D115419F97}" srcId="{5769477F-0EF7-447C-BFDE-A3D981F940A7}" destId="{AC28F874-95A2-4D18-897A-A925E31C4F1A}" srcOrd="2" destOrd="0" parTransId="{5003C371-827F-4135-B315-C7A461BFCAED}" sibTransId="{ADD3F76D-7F7D-43A4-A11C-803DC68B16B9}"/>
    <dgm:cxn modelId="{2A54B679-4E2E-439C-8275-791E2C26C255}" type="presParOf" srcId="{67E9D842-7313-4465-93BA-79A0EEFB968E}" destId="{34EA5CBB-F4F0-4524-97A4-A40A1868C5EC}" srcOrd="0" destOrd="0" presId="urn:microsoft.com/office/officeart/2018/2/layout/IconVerticalSolidList"/>
    <dgm:cxn modelId="{50FC0E20-B7B0-402D-A725-10B7ED10275B}" type="presParOf" srcId="{34EA5CBB-F4F0-4524-97A4-A40A1868C5EC}" destId="{037C97F9-23CC-4B4A-A065-EC7480FF7535}" srcOrd="0" destOrd="0" presId="urn:microsoft.com/office/officeart/2018/2/layout/IconVerticalSolidList"/>
    <dgm:cxn modelId="{E4C74BF5-6ECA-4499-85AB-4D2D8FFAE8EF}" type="presParOf" srcId="{34EA5CBB-F4F0-4524-97A4-A40A1868C5EC}" destId="{31670A47-DA42-46AD-90D8-EA74B6E4ECDF}" srcOrd="1" destOrd="0" presId="urn:microsoft.com/office/officeart/2018/2/layout/IconVerticalSolidList"/>
    <dgm:cxn modelId="{5800607D-9508-48BB-878F-6BDD7F97943F}" type="presParOf" srcId="{34EA5CBB-F4F0-4524-97A4-A40A1868C5EC}" destId="{8A6605CB-D15A-4EA6-A8C6-AB44A3117A52}" srcOrd="2" destOrd="0" presId="urn:microsoft.com/office/officeart/2018/2/layout/IconVerticalSolidList"/>
    <dgm:cxn modelId="{6971133A-9A90-4436-A3CE-06162E93D322}" type="presParOf" srcId="{34EA5CBB-F4F0-4524-97A4-A40A1868C5EC}" destId="{4A06F6DB-97A6-450C-BB77-B4D1FC00B417}" srcOrd="3" destOrd="0" presId="urn:microsoft.com/office/officeart/2018/2/layout/IconVerticalSolidList"/>
    <dgm:cxn modelId="{41EEA76E-D226-4169-AC6E-3C65CA4919CD}" type="presParOf" srcId="{67E9D842-7313-4465-93BA-79A0EEFB968E}" destId="{96316B92-AE74-4B8C-9B81-2CF37602ED0F}" srcOrd="1" destOrd="0" presId="urn:microsoft.com/office/officeart/2018/2/layout/IconVerticalSolidList"/>
    <dgm:cxn modelId="{C4D231BA-4A8A-4D3C-BBF6-16305A49EB5A}" type="presParOf" srcId="{67E9D842-7313-4465-93BA-79A0EEFB968E}" destId="{90DD39BB-1EFE-4E6D-94F1-EB11681D6829}" srcOrd="2" destOrd="0" presId="urn:microsoft.com/office/officeart/2018/2/layout/IconVerticalSolidList"/>
    <dgm:cxn modelId="{0165623C-2F1C-48A5-B656-005E06AA8516}" type="presParOf" srcId="{90DD39BB-1EFE-4E6D-94F1-EB11681D6829}" destId="{25A8219F-2592-4D9A-8CA9-ED22BF49C30B}" srcOrd="0" destOrd="0" presId="urn:microsoft.com/office/officeart/2018/2/layout/IconVerticalSolidList"/>
    <dgm:cxn modelId="{127F8962-5B4E-45EB-BC63-E1ED9BB424A0}" type="presParOf" srcId="{90DD39BB-1EFE-4E6D-94F1-EB11681D6829}" destId="{07DABCA6-FC03-4A51-B360-6F328B4F35F0}" srcOrd="1" destOrd="0" presId="urn:microsoft.com/office/officeart/2018/2/layout/IconVerticalSolidList"/>
    <dgm:cxn modelId="{D172781E-C266-4748-B5C5-DDD9E4257068}" type="presParOf" srcId="{90DD39BB-1EFE-4E6D-94F1-EB11681D6829}" destId="{3E4ACECA-6FBA-4F6D-B984-51BED1B570A6}" srcOrd="2" destOrd="0" presId="urn:microsoft.com/office/officeart/2018/2/layout/IconVerticalSolidList"/>
    <dgm:cxn modelId="{E59326FB-3C0D-4FEB-B340-FF9D0661FEDE}" type="presParOf" srcId="{90DD39BB-1EFE-4E6D-94F1-EB11681D6829}" destId="{B54B9928-A537-4495-8017-2D8FBBBD3465}" srcOrd="3" destOrd="0" presId="urn:microsoft.com/office/officeart/2018/2/layout/IconVerticalSolidList"/>
    <dgm:cxn modelId="{2FB59EAA-6B62-4DB4-B121-A92564EF71CF}" type="presParOf" srcId="{67E9D842-7313-4465-93BA-79A0EEFB968E}" destId="{AFD9E625-7A0E-4178-A572-6E2401EB696E}" srcOrd="3" destOrd="0" presId="urn:microsoft.com/office/officeart/2018/2/layout/IconVerticalSolidList"/>
    <dgm:cxn modelId="{2A3BAADA-BAAB-4F8F-982A-D40AE531ECD0}" type="presParOf" srcId="{67E9D842-7313-4465-93BA-79A0EEFB968E}" destId="{D2579A93-C1ED-4F4F-A28E-3DF51B8A9986}" srcOrd="4" destOrd="0" presId="urn:microsoft.com/office/officeart/2018/2/layout/IconVerticalSolidList"/>
    <dgm:cxn modelId="{2C362112-346F-40C5-A8D5-408DC61E46E6}" type="presParOf" srcId="{D2579A93-C1ED-4F4F-A28E-3DF51B8A9986}" destId="{35C7046B-BB54-46FD-BE7D-8B4FFC3CE744}" srcOrd="0" destOrd="0" presId="urn:microsoft.com/office/officeart/2018/2/layout/IconVerticalSolidList"/>
    <dgm:cxn modelId="{106190B8-5A69-4966-89A6-5DB627F9F4AF}" type="presParOf" srcId="{D2579A93-C1ED-4F4F-A28E-3DF51B8A9986}" destId="{9815D9A7-DD3B-457B-A304-B7BB0FA13221}" srcOrd="1" destOrd="0" presId="urn:microsoft.com/office/officeart/2018/2/layout/IconVerticalSolidList"/>
    <dgm:cxn modelId="{31C53E89-83CB-48CB-86D0-802ED46DBF80}" type="presParOf" srcId="{D2579A93-C1ED-4F4F-A28E-3DF51B8A9986}" destId="{01C2C519-63DF-4AB0-B39C-DB9EFB5EA4EF}" srcOrd="2" destOrd="0" presId="urn:microsoft.com/office/officeart/2018/2/layout/IconVerticalSolidList"/>
    <dgm:cxn modelId="{1DEB46BB-EA71-471D-9934-69731D8F81A6}" type="presParOf" srcId="{D2579A93-C1ED-4F4F-A28E-3DF51B8A9986}" destId="{F84B6352-5DA0-4CAF-8746-E106B52D108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B706E0-6670-407D-ADF9-A401AFFD5737}" type="doc">
      <dgm:prSet loTypeId="urn:microsoft.com/office/officeart/2005/8/layout/hProcess3" loCatId="process" qsTypeId="urn:microsoft.com/office/officeart/2005/8/quickstyle/simple1" qsCatId="simple" csTypeId="urn:microsoft.com/office/officeart/2005/8/colors/accent1_2" csCatId="accent1" phldr="1"/>
      <dgm:spPr/>
    </dgm:pt>
    <dgm:pt modelId="{84A88082-B7E6-4F61-8A49-6BFF320F00AA}">
      <dgm:prSet phldrT="[Texto]"/>
      <dgm:spPr/>
      <dgm:t>
        <a:bodyPr/>
        <a:lstStyle/>
        <a:p>
          <a:r>
            <a:rPr lang="es-MX" dirty="0"/>
            <a:t>Foco actual de la norma</a:t>
          </a:r>
          <a:endParaRPr lang="es-CL" dirty="0"/>
        </a:p>
      </dgm:t>
    </dgm:pt>
    <dgm:pt modelId="{1C281D9D-208F-4C00-9CF0-C96A43A0B078}" type="parTrans" cxnId="{1FFD74F7-DDAD-4F30-A928-9357B19C6394}">
      <dgm:prSet/>
      <dgm:spPr/>
      <dgm:t>
        <a:bodyPr/>
        <a:lstStyle/>
        <a:p>
          <a:endParaRPr lang="es-CL"/>
        </a:p>
      </dgm:t>
    </dgm:pt>
    <dgm:pt modelId="{0BDAB3A4-E096-4CC6-84E5-F5799B9DBB4E}" type="sibTrans" cxnId="{1FFD74F7-DDAD-4F30-A928-9357B19C6394}">
      <dgm:prSet/>
      <dgm:spPr/>
      <dgm:t>
        <a:bodyPr/>
        <a:lstStyle/>
        <a:p>
          <a:endParaRPr lang="es-CL"/>
        </a:p>
      </dgm:t>
    </dgm:pt>
    <dgm:pt modelId="{49536200-ED93-47BC-A99E-FCA7DD712F44}">
      <dgm:prSet phldrT="[Texto]" custT="1"/>
      <dgm:spPr/>
      <dgm:t>
        <a:bodyPr/>
        <a:lstStyle/>
        <a:p>
          <a:r>
            <a:rPr lang="es-CL" sz="1800" dirty="0"/>
            <a:t>Pacientes, prestadores y </a:t>
          </a:r>
          <a:r>
            <a:rPr lang="es-CL" sz="1800" b="1" u="sng" dirty="0"/>
            <a:t>seguros</a:t>
          </a:r>
        </a:p>
      </dgm:t>
    </dgm:pt>
    <dgm:pt modelId="{0672C070-AC07-4BAC-A748-6BA1D8B786CA}" type="parTrans" cxnId="{07CD1957-B1A1-4FB5-97B3-B7420D9400A8}">
      <dgm:prSet/>
      <dgm:spPr/>
      <dgm:t>
        <a:bodyPr/>
        <a:lstStyle/>
        <a:p>
          <a:endParaRPr lang="es-CL"/>
        </a:p>
      </dgm:t>
    </dgm:pt>
    <dgm:pt modelId="{627A1E99-9EAA-4B3A-9DC8-10DF48146EB1}" type="sibTrans" cxnId="{07CD1957-B1A1-4FB5-97B3-B7420D9400A8}">
      <dgm:prSet/>
      <dgm:spPr/>
      <dgm:t>
        <a:bodyPr/>
        <a:lstStyle/>
        <a:p>
          <a:endParaRPr lang="es-CL"/>
        </a:p>
      </dgm:t>
    </dgm:pt>
    <dgm:pt modelId="{56F4E217-0FB6-481E-AB1A-52170B701C30}">
      <dgm:prSet custT="1"/>
      <dgm:spPr/>
      <dgm:t>
        <a:bodyPr/>
        <a:lstStyle/>
        <a:p>
          <a:r>
            <a:rPr lang="es-MX" sz="1800" dirty="0"/>
            <a:t>Pacientes y prestadores</a:t>
          </a:r>
          <a:endParaRPr lang="es-CL" sz="1800" dirty="0"/>
        </a:p>
      </dgm:t>
    </dgm:pt>
    <dgm:pt modelId="{57FCF0F1-F0ED-4607-B275-5604A56CBFD0}" type="parTrans" cxnId="{79ABB44D-E2B4-449C-8B85-28C5347F29D7}">
      <dgm:prSet/>
      <dgm:spPr/>
      <dgm:t>
        <a:bodyPr/>
        <a:lstStyle/>
        <a:p>
          <a:endParaRPr lang="es-CL"/>
        </a:p>
      </dgm:t>
    </dgm:pt>
    <dgm:pt modelId="{49BC890E-AB34-4DD6-9433-1314F3BD4385}" type="sibTrans" cxnId="{79ABB44D-E2B4-449C-8B85-28C5347F29D7}">
      <dgm:prSet/>
      <dgm:spPr/>
      <dgm:t>
        <a:bodyPr/>
        <a:lstStyle/>
        <a:p>
          <a:endParaRPr lang="es-CL"/>
        </a:p>
      </dgm:t>
    </dgm:pt>
    <dgm:pt modelId="{C4510CCD-1FE2-4477-AB24-961C54458A7A}">
      <dgm:prSet custT="1"/>
      <dgm:spPr/>
      <dgm:t>
        <a:bodyPr/>
        <a:lstStyle/>
        <a:p>
          <a:r>
            <a:rPr lang="es-CL" sz="1800" dirty="0"/>
            <a:t>Acotado a leyes</a:t>
          </a:r>
        </a:p>
      </dgm:t>
    </dgm:pt>
    <dgm:pt modelId="{32073616-CBD7-45AE-9FF2-8BA69633E3E2}" type="parTrans" cxnId="{5EFF961D-D4EC-4262-9567-5DF47F03A320}">
      <dgm:prSet/>
      <dgm:spPr/>
      <dgm:t>
        <a:bodyPr/>
        <a:lstStyle/>
        <a:p>
          <a:endParaRPr lang="es-CL"/>
        </a:p>
      </dgm:t>
    </dgm:pt>
    <dgm:pt modelId="{AF5C5906-1079-461F-9AE4-AC9736474218}" type="sibTrans" cxnId="{5EFF961D-D4EC-4262-9567-5DF47F03A320}">
      <dgm:prSet/>
      <dgm:spPr/>
      <dgm:t>
        <a:bodyPr/>
        <a:lstStyle/>
        <a:p>
          <a:endParaRPr lang="es-CL"/>
        </a:p>
      </dgm:t>
    </dgm:pt>
    <dgm:pt modelId="{17DDC91E-B05D-472C-A80D-5E101428E85F}">
      <dgm:prSet phldrT="[Texto]" custT="1"/>
      <dgm:spPr/>
      <dgm:t>
        <a:bodyPr/>
        <a:lstStyle/>
        <a:p>
          <a:r>
            <a:rPr lang="es-CL" sz="1800" dirty="0"/>
            <a:t>Ampliar a todos los</a:t>
          </a:r>
          <a:r>
            <a:rPr lang="es-CL" sz="1800" u="sng" dirty="0"/>
            <a:t> beneficios</a:t>
          </a:r>
        </a:p>
      </dgm:t>
    </dgm:pt>
    <dgm:pt modelId="{2F1CDAB2-27B6-4646-AB68-60E0D7ED5DDB}" type="parTrans" cxnId="{1B2FADCC-86E0-4C98-A9EA-7E4F4B77DD12}">
      <dgm:prSet/>
      <dgm:spPr/>
      <dgm:t>
        <a:bodyPr/>
        <a:lstStyle/>
        <a:p>
          <a:endParaRPr lang="es-CL"/>
        </a:p>
      </dgm:t>
    </dgm:pt>
    <dgm:pt modelId="{82F55F3B-A562-4861-8773-3D5F81DECA39}" type="sibTrans" cxnId="{1B2FADCC-86E0-4C98-A9EA-7E4F4B77DD12}">
      <dgm:prSet/>
      <dgm:spPr/>
      <dgm:t>
        <a:bodyPr/>
        <a:lstStyle/>
        <a:p>
          <a:endParaRPr lang="es-CL"/>
        </a:p>
      </dgm:t>
    </dgm:pt>
    <dgm:pt modelId="{C4AE9D22-7550-4C58-A725-67A2956A5E03}">
      <dgm:prSet phldrT="[Texto]"/>
      <dgm:spPr/>
      <dgm:t>
        <a:bodyPr/>
        <a:lstStyle/>
        <a:p>
          <a:r>
            <a:rPr lang="es-CL" dirty="0"/>
            <a:t>Foco sugerido</a:t>
          </a:r>
        </a:p>
      </dgm:t>
    </dgm:pt>
    <dgm:pt modelId="{5C2E0FA3-CE73-4FA8-A018-E3A434B57E43}" type="sibTrans" cxnId="{4EA2FAC3-E2D1-400F-85E4-8DE225D4A910}">
      <dgm:prSet/>
      <dgm:spPr/>
      <dgm:t>
        <a:bodyPr/>
        <a:lstStyle/>
        <a:p>
          <a:endParaRPr lang="es-CL"/>
        </a:p>
      </dgm:t>
    </dgm:pt>
    <dgm:pt modelId="{56B48D0F-DC4E-4223-9046-6FF9EECFDA59}" type="parTrans" cxnId="{4EA2FAC3-E2D1-400F-85E4-8DE225D4A910}">
      <dgm:prSet/>
      <dgm:spPr/>
      <dgm:t>
        <a:bodyPr/>
        <a:lstStyle/>
        <a:p>
          <a:endParaRPr lang="es-CL"/>
        </a:p>
      </dgm:t>
    </dgm:pt>
    <dgm:pt modelId="{F2B20B32-510A-45FC-87B5-97103B116B28}" type="pres">
      <dgm:prSet presAssocID="{FEB706E0-6670-407D-ADF9-A401AFFD5737}" presName="Name0" presStyleCnt="0">
        <dgm:presLayoutVars>
          <dgm:dir/>
          <dgm:animLvl val="lvl"/>
          <dgm:resizeHandles val="exact"/>
        </dgm:presLayoutVars>
      </dgm:prSet>
      <dgm:spPr/>
    </dgm:pt>
    <dgm:pt modelId="{479CB352-687E-4951-9E9E-95C6D51F166F}" type="pres">
      <dgm:prSet presAssocID="{FEB706E0-6670-407D-ADF9-A401AFFD5737}" presName="dummy" presStyleCnt="0"/>
      <dgm:spPr/>
    </dgm:pt>
    <dgm:pt modelId="{C3A5BD21-86D0-4812-8EF6-CEEFA5176D49}" type="pres">
      <dgm:prSet presAssocID="{FEB706E0-6670-407D-ADF9-A401AFFD5737}" presName="linH" presStyleCnt="0"/>
      <dgm:spPr/>
    </dgm:pt>
    <dgm:pt modelId="{07DE045C-B8F7-49F7-87BF-08986D27A5F6}" type="pres">
      <dgm:prSet presAssocID="{FEB706E0-6670-407D-ADF9-A401AFFD5737}" presName="padding1" presStyleCnt="0"/>
      <dgm:spPr/>
    </dgm:pt>
    <dgm:pt modelId="{ADFD1647-D87D-48F4-B7DD-FD028CCA154D}" type="pres">
      <dgm:prSet presAssocID="{84A88082-B7E6-4F61-8A49-6BFF320F00AA}" presName="linV" presStyleCnt="0"/>
      <dgm:spPr/>
    </dgm:pt>
    <dgm:pt modelId="{09BC96EE-3C1D-45D6-A128-387C657E8F6F}" type="pres">
      <dgm:prSet presAssocID="{84A88082-B7E6-4F61-8A49-6BFF320F00AA}" presName="spVertical1" presStyleCnt="0"/>
      <dgm:spPr/>
    </dgm:pt>
    <dgm:pt modelId="{F8577D99-9006-43FA-AA18-E55853879874}" type="pres">
      <dgm:prSet presAssocID="{84A88082-B7E6-4F61-8A49-6BFF320F00AA}" presName="parTx" presStyleLbl="revTx" presStyleIdx="0" presStyleCnt="4">
        <dgm:presLayoutVars>
          <dgm:chMax val="0"/>
          <dgm:chPref val="0"/>
          <dgm:bulletEnabled val="1"/>
        </dgm:presLayoutVars>
      </dgm:prSet>
      <dgm:spPr/>
    </dgm:pt>
    <dgm:pt modelId="{341247A5-2450-48F2-BEDD-EB42C3D748DC}" type="pres">
      <dgm:prSet presAssocID="{84A88082-B7E6-4F61-8A49-6BFF320F00AA}" presName="spVertical2" presStyleCnt="0"/>
      <dgm:spPr/>
    </dgm:pt>
    <dgm:pt modelId="{B45A3C2E-03BE-4CD1-8401-C862013066F4}" type="pres">
      <dgm:prSet presAssocID="{84A88082-B7E6-4F61-8A49-6BFF320F00AA}" presName="spVertical3" presStyleCnt="0"/>
      <dgm:spPr/>
    </dgm:pt>
    <dgm:pt modelId="{805E0FEA-E05B-4BA1-AB8E-A55DA364BF92}" type="pres">
      <dgm:prSet presAssocID="{84A88082-B7E6-4F61-8A49-6BFF320F00AA}" presName="desTx" presStyleLbl="revTx" presStyleIdx="1" presStyleCnt="4" custScaleX="87865" custLinFactNeighborX="-17277" custLinFactNeighborY="175">
        <dgm:presLayoutVars>
          <dgm:bulletEnabled val="1"/>
        </dgm:presLayoutVars>
      </dgm:prSet>
      <dgm:spPr/>
    </dgm:pt>
    <dgm:pt modelId="{D6EE32EE-0E27-4A9F-9481-1975A1F536E0}" type="pres">
      <dgm:prSet presAssocID="{0BDAB3A4-E096-4CC6-84E5-F5799B9DBB4E}" presName="space" presStyleCnt="0"/>
      <dgm:spPr/>
    </dgm:pt>
    <dgm:pt modelId="{0465C814-E017-48F3-9873-6CDEB6B5F035}" type="pres">
      <dgm:prSet presAssocID="{C4AE9D22-7550-4C58-A725-67A2956A5E03}" presName="linV" presStyleCnt="0"/>
      <dgm:spPr/>
    </dgm:pt>
    <dgm:pt modelId="{C7925035-8FDE-4DAB-8D81-3F32AE707436}" type="pres">
      <dgm:prSet presAssocID="{C4AE9D22-7550-4C58-A725-67A2956A5E03}" presName="spVertical1" presStyleCnt="0"/>
      <dgm:spPr/>
    </dgm:pt>
    <dgm:pt modelId="{9D1CDE9E-9229-4500-B091-8D64B858D8C7}" type="pres">
      <dgm:prSet presAssocID="{C4AE9D22-7550-4C58-A725-67A2956A5E03}" presName="parTx" presStyleLbl="revTx" presStyleIdx="2" presStyleCnt="4">
        <dgm:presLayoutVars>
          <dgm:chMax val="0"/>
          <dgm:chPref val="0"/>
          <dgm:bulletEnabled val="1"/>
        </dgm:presLayoutVars>
      </dgm:prSet>
      <dgm:spPr/>
    </dgm:pt>
    <dgm:pt modelId="{D1841A24-4AB8-4BD8-A756-E0A20D8A1CD8}" type="pres">
      <dgm:prSet presAssocID="{C4AE9D22-7550-4C58-A725-67A2956A5E03}" presName="spVertical2" presStyleCnt="0"/>
      <dgm:spPr/>
    </dgm:pt>
    <dgm:pt modelId="{BAF69F8B-26B4-4283-9AA7-9B5D4663B969}" type="pres">
      <dgm:prSet presAssocID="{C4AE9D22-7550-4C58-A725-67A2956A5E03}" presName="spVertical3" presStyleCnt="0"/>
      <dgm:spPr/>
    </dgm:pt>
    <dgm:pt modelId="{C89BBBDB-0EA0-4ADC-B480-412A53FBD7EC}" type="pres">
      <dgm:prSet presAssocID="{C4AE9D22-7550-4C58-A725-67A2956A5E03}" presName="desTx" presStyleLbl="revTx" presStyleIdx="3" presStyleCnt="4" custScaleX="133354" custLinFactNeighborX="-5943" custLinFactNeighborY="4020">
        <dgm:presLayoutVars>
          <dgm:bulletEnabled val="1"/>
        </dgm:presLayoutVars>
      </dgm:prSet>
      <dgm:spPr/>
    </dgm:pt>
    <dgm:pt modelId="{CBD5612B-B436-44F4-AABD-5738759E9681}" type="pres">
      <dgm:prSet presAssocID="{FEB706E0-6670-407D-ADF9-A401AFFD5737}" presName="padding2" presStyleCnt="0"/>
      <dgm:spPr/>
    </dgm:pt>
    <dgm:pt modelId="{B5B009E7-1756-407B-8CB2-64A9EA229458}" type="pres">
      <dgm:prSet presAssocID="{FEB706E0-6670-407D-ADF9-A401AFFD5737}" presName="negArrow" presStyleCnt="0"/>
      <dgm:spPr/>
    </dgm:pt>
    <dgm:pt modelId="{BC48402C-EC46-4607-8D0F-60F63D7C4365}" type="pres">
      <dgm:prSet presAssocID="{FEB706E0-6670-407D-ADF9-A401AFFD5737}" presName="backgroundArrow" presStyleLbl="node1" presStyleIdx="0" presStyleCnt="1" custLinFactNeighborY="-11487"/>
      <dgm:spPr/>
    </dgm:pt>
  </dgm:ptLst>
  <dgm:cxnLst>
    <dgm:cxn modelId="{E346DE0E-76FF-4313-A709-66BCA8950C30}" type="presOf" srcId="{C4AE9D22-7550-4C58-A725-67A2956A5E03}" destId="{9D1CDE9E-9229-4500-B091-8D64B858D8C7}" srcOrd="0" destOrd="0" presId="urn:microsoft.com/office/officeart/2005/8/layout/hProcess3"/>
    <dgm:cxn modelId="{5EFF961D-D4EC-4262-9567-5DF47F03A320}" srcId="{84A88082-B7E6-4F61-8A49-6BFF320F00AA}" destId="{C4510CCD-1FE2-4477-AB24-961C54458A7A}" srcOrd="1" destOrd="0" parTransId="{32073616-CBD7-45AE-9FF2-8BA69633E3E2}" sibTransId="{AF5C5906-1079-461F-9AE4-AC9736474218}"/>
    <dgm:cxn modelId="{84DC4F61-D480-422C-ACA6-F58A80A00F24}" type="presOf" srcId="{49536200-ED93-47BC-A99E-FCA7DD712F44}" destId="{C89BBBDB-0EA0-4ADC-B480-412A53FBD7EC}" srcOrd="0" destOrd="0" presId="urn:microsoft.com/office/officeart/2005/8/layout/hProcess3"/>
    <dgm:cxn modelId="{79ABB44D-E2B4-449C-8B85-28C5347F29D7}" srcId="{84A88082-B7E6-4F61-8A49-6BFF320F00AA}" destId="{56F4E217-0FB6-481E-AB1A-52170B701C30}" srcOrd="0" destOrd="0" parTransId="{57FCF0F1-F0ED-4607-B275-5604A56CBFD0}" sibTransId="{49BC890E-AB34-4DD6-9433-1314F3BD4385}"/>
    <dgm:cxn modelId="{FA7B3351-E106-4322-B1AF-34587FBF11CE}" type="presOf" srcId="{FEB706E0-6670-407D-ADF9-A401AFFD5737}" destId="{F2B20B32-510A-45FC-87B5-97103B116B28}" srcOrd="0" destOrd="0" presId="urn:microsoft.com/office/officeart/2005/8/layout/hProcess3"/>
    <dgm:cxn modelId="{07CD1957-B1A1-4FB5-97B3-B7420D9400A8}" srcId="{C4AE9D22-7550-4C58-A725-67A2956A5E03}" destId="{49536200-ED93-47BC-A99E-FCA7DD712F44}" srcOrd="0" destOrd="0" parTransId="{0672C070-AC07-4BAC-A748-6BA1D8B786CA}" sibTransId="{627A1E99-9EAA-4B3A-9DC8-10DF48146EB1}"/>
    <dgm:cxn modelId="{F6EEBB8A-AF59-4665-A7B7-5FC1B9F1AA3D}" type="presOf" srcId="{84A88082-B7E6-4F61-8A49-6BFF320F00AA}" destId="{F8577D99-9006-43FA-AA18-E55853879874}" srcOrd="0" destOrd="0" presId="urn:microsoft.com/office/officeart/2005/8/layout/hProcess3"/>
    <dgm:cxn modelId="{0292B9AD-DDA4-4DE1-ABB6-3BE82CBD96E8}" type="presOf" srcId="{C4510CCD-1FE2-4477-AB24-961C54458A7A}" destId="{805E0FEA-E05B-4BA1-AB8E-A55DA364BF92}" srcOrd="0" destOrd="1" presId="urn:microsoft.com/office/officeart/2005/8/layout/hProcess3"/>
    <dgm:cxn modelId="{4EA2FAC3-E2D1-400F-85E4-8DE225D4A910}" srcId="{FEB706E0-6670-407D-ADF9-A401AFFD5737}" destId="{C4AE9D22-7550-4C58-A725-67A2956A5E03}" srcOrd="1" destOrd="0" parTransId="{56B48D0F-DC4E-4223-9046-6FF9EECFDA59}" sibTransId="{5C2E0FA3-CE73-4FA8-A018-E3A434B57E43}"/>
    <dgm:cxn modelId="{1B2FADCC-86E0-4C98-A9EA-7E4F4B77DD12}" srcId="{C4AE9D22-7550-4C58-A725-67A2956A5E03}" destId="{17DDC91E-B05D-472C-A80D-5E101428E85F}" srcOrd="1" destOrd="0" parTransId="{2F1CDAB2-27B6-4646-AB68-60E0D7ED5DDB}" sibTransId="{82F55F3B-A562-4861-8773-3D5F81DECA39}"/>
    <dgm:cxn modelId="{0B599EE6-1C89-4277-A751-83DF643E379B}" type="presOf" srcId="{56F4E217-0FB6-481E-AB1A-52170B701C30}" destId="{805E0FEA-E05B-4BA1-AB8E-A55DA364BF92}" srcOrd="0" destOrd="0" presId="urn:microsoft.com/office/officeart/2005/8/layout/hProcess3"/>
    <dgm:cxn modelId="{1961DEE6-D7C4-4D71-BC95-DED35E2604E1}" type="presOf" srcId="{17DDC91E-B05D-472C-A80D-5E101428E85F}" destId="{C89BBBDB-0EA0-4ADC-B480-412A53FBD7EC}" srcOrd="0" destOrd="1" presId="urn:microsoft.com/office/officeart/2005/8/layout/hProcess3"/>
    <dgm:cxn modelId="{1FFD74F7-DDAD-4F30-A928-9357B19C6394}" srcId="{FEB706E0-6670-407D-ADF9-A401AFFD5737}" destId="{84A88082-B7E6-4F61-8A49-6BFF320F00AA}" srcOrd="0" destOrd="0" parTransId="{1C281D9D-208F-4C00-9CF0-C96A43A0B078}" sibTransId="{0BDAB3A4-E096-4CC6-84E5-F5799B9DBB4E}"/>
    <dgm:cxn modelId="{D302CF1C-7610-4905-AFD0-52E6925D7D01}" type="presParOf" srcId="{F2B20B32-510A-45FC-87B5-97103B116B28}" destId="{479CB352-687E-4951-9E9E-95C6D51F166F}" srcOrd="0" destOrd="0" presId="urn:microsoft.com/office/officeart/2005/8/layout/hProcess3"/>
    <dgm:cxn modelId="{778DEC87-804F-444F-9F1C-EE61707C6EF1}" type="presParOf" srcId="{F2B20B32-510A-45FC-87B5-97103B116B28}" destId="{C3A5BD21-86D0-4812-8EF6-CEEFA5176D49}" srcOrd="1" destOrd="0" presId="urn:microsoft.com/office/officeart/2005/8/layout/hProcess3"/>
    <dgm:cxn modelId="{B2C34CB5-515F-4B97-9229-ABE50CE1054D}" type="presParOf" srcId="{C3A5BD21-86D0-4812-8EF6-CEEFA5176D49}" destId="{07DE045C-B8F7-49F7-87BF-08986D27A5F6}" srcOrd="0" destOrd="0" presId="urn:microsoft.com/office/officeart/2005/8/layout/hProcess3"/>
    <dgm:cxn modelId="{F7E01417-4F87-4C19-931A-B0B860E75A23}" type="presParOf" srcId="{C3A5BD21-86D0-4812-8EF6-CEEFA5176D49}" destId="{ADFD1647-D87D-48F4-B7DD-FD028CCA154D}" srcOrd="1" destOrd="0" presId="urn:microsoft.com/office/officeart/2005/8/layout/hProcess3"/>
    <dgm:cxn modelId="{163AEBCA-FC24-4879-B05F-2D4CED763B6E}" type="presParOf" srcId="{ADFD1647-D87D-48F4-B7DD-FD028CCA154D}" destId="{09BC96EE-3C1D-45D6-A128-387C657E8F6F}" srcOrd="0" destOrd="0" presId="urn:microsoft.com/office/officeart/2005/8/layout/hProcess3"/>
    <dgm:cxn modelId="{C6C48390-2792-45D0-A244-44410E3323DA}" type="presParOf" srcId="{ADFD1647-D87D-48F4-B7DD-FD028CCA154D}" destId="{F8577D99-9006-43FA-AA18-E55853879874}" srcOrd="1" destOrd="0" presId="urn:microsoft.com/office/officeart/2005/8/layout/hProcess3"/>
    <dgm:cxn modelId="{15878095-6F16-41BF-A5DB-EAB842FB6A36}" type="presParOf" srcId="{ADFD1647-D87D-48F4-B7DD-FD028CCA154D}" destId="{341247A5-2450-48F2-BEDD-EB42C3D748DC}" srcOrd="2" destOrd="0" presId="urn:microsoft.com/office/officeart/2005/8/layout/hProcess3"/>
    <dgm:cxn modelId="{E6A18AB5-A215-4FF2-BBA4-63A58454125C}" type="presParOf" srcId="{ADFD1647-D87D-48F4-B7DD-FD028CCA154D}" destId="{B45A3C2E-03BE-4CD1-8401-C862013066F4}" srcOrd="3" destOrd="0" presId="urn:microsoft.com/office/officeart/2005/8/layout/hProcess3"/>
    <dgm:cxn modelId="{0479F5CA-0C59-4070-A976-46EF364D37DD}" type="presParOf" srcId="{ADFD1647-D87D-48F4-B7DD-FD028CCA154D}" destId="{805E0FEA-E05B-4BA1-AB8E-A55DA364BF92}" srcOrd="4" destOrd="0" presId="urn:microsoft.com/office/officeart/2005/8/layout/hProcess3"/>
    <dgm:cxn modelId="{C9401CE3-7FEC-4440-941B-64B8E25D205F}" type="presParOf" srcId="{C3A5BD21-86D0-4812-8EF6-CEEFA5176D49}" destId="{D6EE32EE-0E27-4A9F-9481-1975A1F536E0}" srcOrd="2" destOrd="0" presId="urn:microsoft.com/office/officeart/2005/8/layout/hProcess3"/>
    <dgm:cxn modelId="{65F9EF08-739A-4F7B-B430-D355E784964A}" type="presParOf" srcId="{C3A5BD21-86D0-4812-8EF6-CEEFA5176D49}" destId="{0465C814-E017-48F3-9873-6CDEB6B5F035}" srcOrd="3" destOrd="0" presId="urn:microsoft.com/office/officeart/2005/8/layout/hProcess3"/>
    <dgm:cxn modelId="{D70A8767-6AAC-4074-BA0F-98090F816A6A}" type="presParOf" srcId="{0465C814-E017-48F3-9873-6CDEB6B5F035}" destId="{C7925035-8FDE-4DAB-8D81-3F32AE707436}" srcOrd="0" destOrd="0" presId="urn:microsoft.com/office/officeart/2005/8/layout/hProcess3"/>
    <dgm:cxn modelId="{8DAFC999-3F92-4FAE-8567-174E58442A66}" type="presParOf" srcId="{0465C814-E017-48F3-9873-6CDEB6B5F035}" destId="{9D1CDE9E-9229-4500-B091-8D64B858D8C7}" srcOrd="1" destOrd="0" presId="urn:microsoft.com/office/officeart/2005/8/layout/hProcess3"/>
    <dgm:cxn modelId="{F5BEFEAD-A83B-4D19-9E1E-69AACDD76439}" type="presParOf" srcId="{0465C814-E017-48F3-9873-6CDEB6B5F035}" destId="{D1841A24-4AB8-4BD8-A756-E0A20D8A1CD8}" srcOrd="2" destOrd="0" presId="urn:microsoft.com/office/officeart/2005/8/layout/hProcess3"/>
    <dgm:cxn modelId="{58C3D7A7-45AF-4CFB-A3A2-728B4CB704B5}" type="presParOf" srcId="{0465C814-E017-48F3-9873-6CDEB6B5F035}" destId="{BAF69F8B-26B4-4283-9AA7-9B5D4663B969}" srcOrd="3" destOrd="0" presId="urn:microsoft.com/office/officeart/2005/8/layout/hProcess3"/>
    <dgm:cxn modelId="{A293338B-425F-4A8E-A999-7EFA99897BD7}" type="presParOf" srcId="{0465C814-E017-48F3-9873-6CDEB6B5F035}" destId="{C89BBBDB-0EA0-4ADC-B480-412A53FBD7EC}" srcOrd="4" destOrd="0" presId="urn:microsoft.com/office/officeart/2005/8/layout/hProcess3"/>
    <dgm:cxn modelId="{3ADA11FD-43D5-475C-B8C8-4BEDBBCFC621}" type="presParOf" srcId="{C3A5BD21-86D0-4812-8EF6-CEEFA5176D49}" destId="{CBD5612B-B436-44F4-AABD-5738759E9681}" srcOrd="4" destOrd="0" presId="urn:microsoft.com/office/officeart/2005/8/layout/hProcess3"/>
    <dgm:cxn modelId="{BCB020AF-BF65-4DE3-90B8-B78178C575D0}" type="presParOf" srcId="{C3A5BD21-86D0-4812-8EF6-CEEFA5176D49}" destId="{B5B009E7-1756-407B-8CB2-64A9EA229458}" srcOrd="5" destOrd="0" presId="urn:microsoft.com/office/officeart/2005/8/layout/hProcess3"/>
    <dgm:cxn modelId="{32D084EF-01A4-40A3-B1AA-E72AD693507A}" type="presParOf" srcId="{C3A5BD21-86D0-4812-8EF6-CEEFA5176D49}" destId="{BC48402C-EC46-4607-8D0F-60F63D7C4365}" srcOrd="6"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3C4B67-1244-4E22-B47B-808344E6A888}"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s-CL"/>
        </a:p>
      </dgm:t>
    </dgm:pt>
    <dgm:pt modelId="{51B2DF28-4AF7-430F-B184-B0B2E0EA5A2E}" type="pres">
      <dgm:prSet presAssocID="{1E3C4B67-1244-4E22-B47B-808344E6A888}" presName="diagram" presStyleCnt="0">
        <dgm:presLayoutVars>
          <dgm:dir/>
          <dgm:resizeHandles val="exact"/>
        </dgm:presLayoutVars>
      </dgm:prSet>
      <dgm:spPr/>
    </dgm:pt>
  </dgm:ptLst>
  <dgm:cxnLst>
    <dgm:cxn modelId="{E3183E7D-4FD3-4EF0-9743-C9704E3BBD08}" type="presOf" srcId="{1E3C4B67-1244-4E22-B47B-808344E6A888}" destId="{51B2DF28-4AF7-430F-B184-B0B2E0EA5A2E}" srcOrd="0"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C45C46-42EA-45FD-B90C-FFC3EE5F97F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CL"/>
        </a:p>
      </dgm:t>
    </dgm:pt>
    <dgm:pt modelId="{EAF06F51-BFC8-4F71-B915-4893FB58F7BD}">
      <dgm:prSet phldrT="[Texto]" custT="1"/>
      <dgm:spPr/>
      <dgm:t>
        <a:bodyPr/>
        <a:lstStyle/>
        <a:p>
          <a:r>
            <a:rPr lang="es-CL" sz="1600" dirty="0" err="1"/>
            <a:t>Benefi-ciarios</a:t>
          </a:r>
          <a:endParaRPr lang="es-CL" sz="1600" dirty="0"/>
        </a:p>
      </dgm:t>
    </dgm:pt>
    <dgm:pt modelId="{B38B654B-4ABD-4DF9-B8F6-E502896D5926}" type="parTrans" cxnId="{0952283A-8FA5-4829-B4DF-3D873A0A84F6}">
      <dgm:prSet/>
      <dgm:spPr/>
      <dgm:t>
        <a:bodyPr/>
        <a:lstStyle/>
        <a:p>
          <a:endParaRPr lang="es-CL"/>
        </a:p>
      </dgm:t>
    </dgm:pt>
    <dgm:pt modelId="{8B9324C7-CBAB-4D87-812F-D992F51242E4}" type="sibTrans" cxnId="{0952283A-8FA5-4829-B4DF-3D873A0A84F6}">
      <dgm:prSet/>
      <dgm:spPr/>
      <dgm:t>
        <a:bodyPr/>
        <a:lstStyle/>
        <a:p>
          <a:endParaRPr lang="es-CL"/>
        </a:p>
      </dgm:t>
    </dgm:pt>
    <dgm:pt modelId="{F72B5E9B-6C09-404A-AEBA-2411E7395726}">
      <dgm:prSet phldrT="[Texto]" custT="1"/>
      <dgm:spPr/>
      <dgm:t>
        <a:bodyPr/>
        <a:lstStyle/>
        <a:p>
          <a:r>
            <a:rPr lang="es-CL" sz="1800" dirty="0"/>
            <a:t>Liquidez del Fonasa impacta a prestadores</a:t>
          </a:r>
        </a:p>
      </dgm:t>
    </dgm:pt>
    <dgm:pt modelId="{5DE7B8EE-7FE2-44F8-B550-D0192119D50D}" type="parTrans" cxnId="{AE85E452-CAB8-4CC0-9F6A-CD0F36B113B8}">
      <dgm:prSet/>
      <dgm:spPr/>
      <dgm:t>
        <a:bodyPr/>
        <a:lstStyle/>
        <a:p>
          <a:endParaRPr lang="es-CL"/>
        </a:p>
      </dgm:t>
    </dgm:pt>
    <dgm:pt modelId="{C425396B-D56E-409A-A068-FA6A9F7BF674}" type="sibTrans" cxnId="{AE85E452-CAB8-4CC0-9F6A-CD0F36B113B8}">
      <dgm:prSet/>
      <dgm:spPr/>
      <dgm:t>
        <a:bodyPr/>
        <a:lstStyle/>
        <a:p>
          <a:endParaRPr lang="es-CL"/>
        </a:p>
      </dgm:t>
    </dgm:pt>
    <dgm:pt modelId="{AE2B2D6C-C5C3-43BB-87C5-F2149626CD88}">
      <dgm:prSet phldrT="[Texto]" custT="1"/>
      <dgm:spPr/>
      <dgm:t>
        <a:bodyPr/>
        <a:lstStyle/>
        <a:p>
          <a:r>
            <a:rPr lang="es-CL" sz="1800" dirty="0"/>
            <a:t>De las </a:t>
          </a:r>
          <a:r>
            <a:rPr lang="es-CL" sz="1800" dirty="0" err="1"/>
            <a:t>Isapres</a:t>
          </a:r>
          <a:r>
            <a:rPr lang="es-CL" sz="1800" dirty="0"/>
            <a:t> impacta a Prestadores</a:t>
          </a:r>
        </a:p>
      </dgm:t>
    </dgm:pt>
    <dgm:pt modelId="{46753434-6EDF-46BE-9616-4700C0D177B3}" type="parTrans" cxnId="{779E49EB-563A-470F-AD32-262DD222D490}">
      <dgm:prSet/>
      <dgm:spPr/>
      <dgm:t>
        <a:bodyPr/>
        <a:lstStyle/>
        <a:p>
          <a:endParaRPr lang="es-CL"/>
        </a:p>
      </dgm:t>
    </dgm:pt>
    <dgm:pt modelId="{B5D9414A-A21D-4B81-8AC5-0E1947768FB7}" type="sibTrans" cxnId="{779E49EB-563A-470F-AD32-262DD222D490}">
      <dgm:prSet/>
      <dgm:spPr/>
      <dgm:t>
        <a:bodyPr/>
        <a:lstStyle/>
        <a:p>
          <a:endParaRPr lang="es-CL"/>
        </a:p>
      </dgm:t>
    </dgm:pt>
    <dgm:pt modelId="{0A9599A5-0367-4B71-9165-BE9343C24F92}" type="pres">
      <dgm:prSet presAssocID="{FFC45C46-42EA-45FD-B90C-FFC3EE5F97F4}" presName="cycle" presStyleCnt="0">
        <dgm:presLayoutVars>
          <dgm:chMax val="1"/>
          <dgm:dir/>
          <dgm:animLvl val="ctr"/>
          <dgm:resizeHandles val="exact"/>
        </dgm:presLayoutVars>
      </dgm:prSet>
      <dgm:spPr/>
    </dgm:pt>
    <dgm:pt modelId="{41B5DE29-020F-4612-BC6D-D72614923009}" type="pres">
      <dgm:prSet presAssocID="{EAF06F51-BFC8-4F71-B915-4893FB58F7BD}" presName="centerShape" presStyleLbl="node0" presStyleIdx="0" presStyleCnt="1" custScaleX="62563" custScaleY="65574"/>
      <dgm:spPr/>
    </dgm:pt>
    <dgm:pt modelId="{E48E7DB6-9EE6-4BD9-8BB7-0C293BF1214D}" type="pres">
      <dgm:prSet presAssocID="{46753434-6EDF-46BE-9616-4700C0D177B3}" presName="parTrans" presStyleLbl="bgSibTrans2D1" presStyleIdx="0" presStyleCnt="2"/>
      <dgm:spPr/>
    </dgm:pt>
    <dgm:pt modelId="{060D601F-F9CA-4AB1-9D24-F621B26A427A}" type="pres">
      <dgm:prSet presAssocID="{AE2B2D6C-C5C3-43BB-87C5-F2149626CD88}" presName="node" presStyleLbl="node1" presStyleIdx="0" presStyleCnt="2" custScaleX="138375" custScaleY="79135">
        <dgm:presLayoutVars>
          <dgm:bulletEnabled val="1"/>
        </dgm:presLayoutVars>
      </dgm:prSet>
      <dgm:spPr/>
    </dgm:pt>
    <dgm:pt modelId="{EA78F374-2A77-448D-BDDF-989CDB65E4B0}" type="pres">
      <dgm:prSet presAssocID="{5DE7B8EE-7FE2-44F8-B550-D0192119D50D}" presName="parTrans" presStyleLbl="bgSibTrans2D1" presStyleIdx="1" presStyleCnt="2"/>
      <dgm:spPr/>
    </dgm:pt>
    <dgm:pt modelId="{713FB90B-4A7E-471F-BC50-84B5A3AE13B3}" type="pres">
      <dgm:prSet presAssocID="{F72B5E9B-6C09-404A-AEBA-2411E7395726}" presName="node" presStyleLbl="node1" presStyleIdx="1" presStyleCnt="2" custScaleX="150916" custScaleY="93565">
        <dgm:presLayoutVars>
          <dgm:bulletEnabled val="1"/>
        </dgm:presLayoutVars>
      </dgm:prSet>
      <dgm:spPr/>
    </dgm:pt>
  </dgm:ptLst>
  <dgm:cxnLst>
    <dgm:cxn modelId="{7982CC16-0D5F-422A-BC60-1B2113390CCD}" type="presOf" srcId="{46753434-6EDF-46BE-9616-4700C0D177B3}" destId="{E48E7DB6-9EE6-4BD9-8BB7-0C293BF1214D}" srcOrd="0" destOrd="0" presId="urn:microsoft.com/office/officeart/2005/8/layout/radial4"/>
    <dgm:cxn modelId="{0952283A-8FA5-4829-B4DF-3D873A0A84F6}" srcId="{FFC45C46-42EA-45FD-B90C-FFC3EE5F97F4}" destId="{EAF06F51-BFC8-4F71-B915-4893FB58F7BD}" srcOrd="0" destOrd="0" parTransId="{B38B654B-4ABD-4DF9-B8F6-E502896D5926}" sibTransId="{8B9324C7-CBAB-4D87-812F-D992F51242E4}"/>
    <dgm:cxn modelId="{5EF69366-DEAB-4F4C-B142-327B405491CF}" type="presOf" srcId="{FFC45C46-42EA-45FD-B90C-FFC3EE5F97F4}" destId="{0A9599A5-0367-4B71-9165-BE9343C24F92}" srcOrd="0" destOrd="0" presId="urn:microsoft.com/office/officeart/2005/8/layout/radial4"/>
    <dgm:cxn modelId="{F5CA2B47-B8DA-4BCD-BF39-B5B334FB25A2}" type="presOf" srcId="{EAF06F51-BFC8-4F71-B915-4893FB58F7BD}" destId="{41B5DE29-020F-4612-BC6D-D72614923009}" srcOrd="0" destOrd="0" presId="urn:microsoft.com/office/officeart/2005/8/layout/radial4"/>
    <dgm:cxn modelId="{AE85E452-CAB8-4CC0-9F6A-CD0F36B113B8}" srcId="{EAF06F51-BFC8-4F71-B915-4893FB58F7BD}" destId="{F72B5E9B-6C09-404A-AEBA-2411E7395726}" srcOrd="1" destOrd="0" parTransId="{5DE7B8EE-7FE2-44F8-B550-D0192119D50D}" sibTransId="{C425396B-D56E-409A-A068-FA6A9F7BF674}"/>
    <dgm:cxn modelId="{6A5BA577-6A89-41A9-BC58-B59194986FD7}" type="presOf" srcId="{F72B5E9B-6C09-404A-AEBA-2411E7395726}" destId="{713FB90B-4A7E-471F-BC50-84B5A3AE13B3}" srcOrd="0" destOrd="0" presId="urn:microsoft.com/office/officeart/2005/8/layout/radial4"/>
    <dgm:cxn modelId="{00776086-60F7-4DA8-89D5-013B31BEF50E}" type="presOf" srcId="{5DE7B8EE-7FE2-44F8-B550-D0192119D50D}" destId="{EA78F374-2A77-448D-BDDF-989CDB65E4B0}" srcOrd="0" destOrd="0" presId="urn:microsoft.com/office/officeart/2005/8/layout/radial4"/>
    <dgm:cxn modelId="{DB5F26CA-A99A-4F96-A5CE-FA2C83F62B04}" type="presOf" srcId="{AE2B2D6C-C5C3-43BB-87C5-F2149626CD88}" destId="{060D601F-F9CA-4AB1-9D24-F621B26A427A}" srcOrd="0" destOrd="0" presId="urn:microsoft.com/office/officeart/2005/8/layout/radial4"/>
    <dgm:cxn modelId="{779E49EB-563A-470F-AD32-262DD222D490}" srcId="{EAF06F51-BFC8-4F71-B915-4893FB58F7BD}" destId="{AE2B2D6C-C5C3-43BB-87C5-F2149626CD88}" srcOrd="0" destOrd="0" parTransId="{46753434-6EDF-46BE-9616-4700C0D177B3}" sibTransId="{B5D9414A-A21D-4B81-8AC5-0E1947768FB7}"/>
    <dgm:cxn modelId="{FFE18F39-5E1E-4F3C-8FF0-A4DD19F498C0}" type="presParOf" srcId="{0A9599A5-0367-4B71-9165-BE9343C24F92}" destId="{41B5DE29-020F-4612-BC6D-D72614923009}" srcOrd="0" destOrd="0" presId="urn:microsoft.com/office/officeart/2005/8/layout/radial4"/>
    <dgm:cxn modelId="{46F0EE1F-FF85-4FAC-9CB3-2C889271A3B9}" type="presParOf" srcId="{0A9599A5-0367-4B71-9165-BE9343C24F92}" destId="{E48E7DB6-9EE6-4BD9-8BB7-0C293BF1214D}" srcOrd="1" destOrd="0" presId="urn:microsoft.com/office/officeart/2005/8/layout/radial4"/>
    <dgm:cxn modelId="{F29950EA-8CEE-4F99-8015-0D955A6BE95C}" type="presParOf" srcId="{0A9599A5-0367-4B71-9165-BE9343C24F92}" destId="{060D601F-F9CA-4AB1-9D24-F621B26A427A}" srcOrd="2" destOrd="0" presId="urn:microsoft.com/office/officeart/2005/8/layout/radial4"/>
    <dgm:cxn modelId="{DE9A8094-382A-4263-A467-0F8A0B412A13}" type="presParOf" srcId="{0A9599A5-0367-4B71-9165-BE9343C24F92}" destId="{EA78F374-2A77-448D-BDDF-989CDB65E4B0}" srcOrd="3" destOrd="0" presId="urn:microsoft.com/office/officeart/2005/8/layout/radial4"/>
    <dgm:cxn modelId="{1DABD51B-BC59-4D52-A88E-04F85ED56468}" type="presParOf" srcId="{0A9599A5-0367-4B71-9165-BE9343C24F92}" destId="{713FB90B-4A7E-471F-BC50-84B5A3AE13B3}" srcOrd="4"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C97F9-23CC-4B4A-A065-EC7480FF7535}">
      <dsp:nvSpPr>
        <dsp:cNvPr id="0" name=""/>
        <dsp:cNvSpPr/>
      </dsp:nvSpPr>
      <dsp:spPr>
        <a:xfrm>
          <a:off x="0" y="491"/>
          <a:ext cx="9720262" cy="114906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670A47-DA42-46AD-90D8-EA74B6E4ECDF}">
      <dsp:nvSpPr>
        <dsp:cNvPr id="0" name=""/>
        <dsp:cNvSpPr/>
      </dsp:nvSpPr>
      <dsp:spPr>
        <a:xfrm>
          <a:off x="347593" y="259031"/>
          <a:ext cx="631988" cy="6319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06F6DB-97A6-450C-BB77-B4D1FC00B417}">
      <dsp:nvSpPr>
        <dsp:cNvPr id="0" name=""/>
        <dsp:cNvSpPr/>
      </dsp:nvSpPr>
      <dsp:spPr>
        <a:xfrm>
          <a:off x="1327175" y="491"/>
          <a:ext cx="8393086"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1111250">
            <a:lnSpc>
              <a:spcPct val="90000"/>
            </a:lnSpc>
            <a:spcBef>
              <a:spcPct val="0"/>
            </a:spcBef>
            <a:spcAft>
              <a:spcPct val="35000"/>
            </a:spcAft>
            <a:buNone/>
          </a:pPr>
          <a:r>
            <a:rPr lang="es-MX" sz="2500" kern="1200" dirty="0"/>
            <a:t>F</a:t>
          </a:r>
          <a:r>
            <a:rPr lang="es-MX" sz="2500" b="0" i="0" kern="1200" dirty="0"/>
            <a:t>ortalecimiento institucional para optimizar la estructura y funcionamiento de la SIS</a:t>
          </a:r>
          <a:endParaRPr lang="en-US" sz="2500" kern="1200" dirty="0"/>
        </a:p>
      </dsp:txBody>
      <dsp:txXfrm>
        <a:off x="1327175" y="491"/>
        <a:ext cx="8393086" cy="1149069"/>
      </dsp:txXfrm>
    </dsp:sp>
    <dsp:sp modelId="{25A8219F-2592-4D9A-8CA9-ED22BF49C30B}">
      <dsp:nvSpPr>
        <dsp:cNvPr id="0" name=""/>
        <dsp:cNvSpPr/>
      </dsp:nvSpPr>
      <dsp:spPr>
        <a:xfrm>
          <a:off x="0" y="1436827"/>
          <a:ext cx="9720262" cy="114906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DABCA6-FC03-4A51-B360-6F328B4F35F0}">
      <dsp:nvSpPr>
        <dsp:cNvPr id="0" name=""/>
        <dsp:cNvSpPr/>
      </dsp:nvSpPr>
      <dsp:spPr>
        <a:xfrm>
          <a:off x="347593" y="1695368"/>
          <a:ext cx="631988" cy="6319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4B9928-A537-4495-8017-2D8FBBBD3465}">
      <dsp:nvSpPr>
        <dsp:cNvPr id="0" name=""/>
        <dsp:cNvSpPr/>
      </dsp:nvSpPr>
      <dsp:spPr>
        <a:xfrm>
          <a:off x="1327175" y="1436827"/>
          <a:ext cx="8393086"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1111250">
            <a:lnSpc>
              <a:spcPct val="90000"/>
            </a:lnSpc>
            <a:spcBef>
              <a:spcPct val="0"/>
            </a:spcBef>
            <a:spcAft>
              <a:spcPct val="35000"/>
            </a:spcAft>
            <a:buNone/>
          </a:pPr>
          <a:r>
            <a:rPr lang="es-MX" sz="2500" b="0" i="0" kern="1200" dirty="0"/>
            <a:t>Mayor resguardo de los derechos de las personas en materia de salud, perfeccionando herramientas para ello </a:t>
          </a:r>
          <a:endParaRPr lang="en-US" sz="2500" kern="1200" dirty="0"/>
        </a:p>
      </dsp:txBody>
      <dsp:txXfrm>
        <a:off x="1327175" y="1436827"/>
        <a:ext cx="8393086" cy="1149069"/>
      </dsp:txXfrm>
    </dsp:sp>
    <dsp:sp modelId="{35C7046B-BB54-46FD-BE7D-8B4FFC3CE744}">
      <dsp:nvSpPr>
        <dsp:cNvPr id="0" name=""/>
        <dsp:cNvSpPr/>
      </dsp:nvSpPr>
      <dsp:spPr>
        <a:xfrm>
          <a:off x="0" y="2873164"/>
          <a:ext cx="9720262" cy="114906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15D9A7-DD3B-457B-A304-B7BB0FA13221}">
      <dsp:nvSpPr>
        <dsp:cNvPr id="0" name=""/>
        <dsp:cNvSpPr/>
      </dsp:nvSpPr>
      <dsp:spPr>
        <a:xfrm>
          <a:off x="347593" y="3131705"/>
          <a:ext cx="631988" cy="6319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4B6352-5DA0-4CAF-8746-E106B52D108E}">
      <dsp:nvSpPr>
        <dsp:cNvPr id="0" name=""/>
        <dsp:cNvSpPr/>
      </dsp:nvSpPr>
      <dsp:spPr>
        <a:xfrm>
          <a:off x="1327175" y="2873164"/>
          <a:ext cx="8393086"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1111250">
            <a:lnSpc>
              <a:spcPct val="90000"/>
            </a:lnSpc>
            <a:spcBef>
              <a:spcPct val="0"/>
            </a:spcBef>
            <a:spcAft>
              <a:spcPct val="35000"/>
            </a:spcAft>
            <a:buNone/>
          </a:pPr>
          <a:r>
            <a:rPr lang="es-MX" sz="2500" kern="1200" dirty="0"/>
            <a:t>M</a:t>
          </a:r>
          <a:r>
            <a:rPr lang="es-MX" sz="2500" b="0" i="0" kern="1200" dirty="0"/>
            <a:t>odernización del sistema de acreditación de prestadores</a:t>
          </a:r>
          <a:endParaRPr lang="en-US" sz="2500" kern="1200" dirty="0"/>
        </a:p>
      </dsp:txBody>
      <dsp:txXfrm>
        <a:off x="1327175" y="2873164"/>
        <a:ext cx="8393086" cy="11490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8402C-EC46-4607-8D0F-60F63D7C4365}">
      <dsp:nvSpPr>
        <dsp:cNvPr id="0" name=""/>
        <dsp:cNvSpPr/>
      </dsp:nvSpPr>
      <dsp:spPr>
        <a:xfrm>
          <a:off x="0" y="0"/>
          <a:ext cx="5272371" cy="2080639"/>
        </a:xfrm>
        <a:prstGeom prst="rightArrow">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9BBBDB-0EA0-4ADC-B480-412A53FBD7EC}">
      <dsp:nvSpPr>
        <dsp:cNvPr id="0" name=""/>
        <dsp:cNvSpPr/>
      </dsp:nvSpPr>
      <dsp:spPr>
        <a:xfrm>
          <a:off x="2371161" y="1748046"/>
          <a:ext cx="2272689" cy="957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s-CL" sz="1800" kern="1200" dirty="0"/>
            <a:t>Pacientes, prestadores y </a:t>
          </a:r>
          <a:r>
            <a:rPr lang="es-CL" sz="1800" b="1" u="sng" kern="1200" dirty="0"/>
            <a:t>seguros</a:t>
          </a:r>
        </a:p>
        <a:p>
          <a:pPr marL="171450" lvl="1" indent="-171450" algn="l" defTabSz="800100">
            <a:lnSpc>
              <a:spcPct val="90000"/>
            </a:lnSpc>
            <a:spcBef>
              <a:spcPct val="0"/>
            </a:spcBef>
            <a:spcAft>
              <a:spcPct val="15000"/>
            </a:spcAft>
            <a:buChar char="•"/>
          </a:pPr>
          <a:r>
            <a:rPr lang="es-CL" sz="1800" kern="1200" dirty="0"/>
            <a:t>Ampliar a todos los</a:t>
          </a:r>
          <a:r>
            <a:rPr lang="es-CL" sz="1800" u="sng" kern="1200" dirty="0"/>
            <a:t> beneficios</a:t>
          </a:r>
        </a:p>
      </dsp:txBody>
      <dsp:txXfrm>
        <a:off x="2371161" y="1748046"/>
        <a:ext cx="2272689" cy="957375"/>
      </dsp:txXfrm>
    </dsp:sp>
    <dsp:sp modelId="{9D1CDE9E-9229-4500-B091-8D64B858D8C7}">
      <dsp:nvSpPr>
        <dsp:cNvPr id="0" name=""/>
        <dsp:cNvSpPr/>
      </dsp:nvSpPr>
      <dsp:spPr>
        <a:xfrm>
          <a:off x="2756663" y="586966"/>
          <a:ext cx="1704253" cy="1040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33680" rIns="0" bIns="233680" numCol="1" spcCol="1270" anchor="ctr" anchorCtr="0">
          <a:noAutofit/>
        </a:bodyPr>
        <a:lstStyle/>
        <a:p>
          <a:pPr marL="0" lvl="0" indent="0" algn="l" defTabSz="1022350">
            <a:lnSpc>
              <a:spcPct val="90000"/>
            </a:lnSpc>
            <a:spcBef>
              <a:spcPct val="0"/>
            </a:spcBef>
            <a:spcAft>
              <a:spcPct val="35000"/>
            </a:spcAft>
            <a:buNone/>
          </a:pPr>
          <a:r>
            <a:rPr lang="es-CL" sz="2300" kern="1200" dirty="0"/>
            <a:t>Foco sugerido</a:t>
          </a:r>
        </a:p>
      </dsp:txBody>
      <dsp:txXfrm>
        <a:off x="2756663" y="586966"/>
        <a:ext cx="1704253" cy="1040319"/>
      </dsp:txXfrm>
    </dsp:sp>
    <dsp:sp modelId="{805E0FEA-E05B-4BA1-AB8E-A55DA364BF92}">
      <dsp:nvSpPr>
        <dsp:cNvPr id="0" name=""/>
        <dsp:cNvSpPr/>
      </dsp:nvSpPr>
      <dsp:spPr>
        <a:xfrm>
          <a:off x="236303" y="1732046"/>
          <a:ext cx="1497441" cy="957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s-MX" sz="1800" kern="1200" dirty="0"/>
            <a:t>Pacientes y prestadores</a:t>
          </a:r>
          <a:endParaRPr lang="es-CL" sz="1800" kern="1200" dirty="0"/>
        </a:p>
        <a:p>
          <a:pPr marL="171450" lvl="1" indent="-171450" algn="l" defTabSz="800100">
            <a:lnSpc>
              <a:spcPct val="90000"/>
            </a:lnSpc>
            <a:spcBef>
              <a:spcPct val="0"/>
            </a:spcBef>
            <a:spcAft>
              <a:spcPct val="15000"/>
            </a:spcAft>
            <a:buChar char="•"/>
          </a:pPr>
          <a:r>
            <a:rPr lang="es-CL" sz="1800" kern="1200" dirty="0"/>
            <a:t>Acotado a leyes</a:t>
          </a:r>
        </a:p>
      </dsp:txBody>
      <dsp:txXfrm>
        <a:off x="236303" y="1732046"/>
        <a:ext cx="1497441" cy="957375"/>
      </dsp:txXfrm>
    </dsp:sp>
    <dsp:sp modelId="{F8577D99-9006-43FA-AA18-E55853879874}">
      <dsp:nvSpPr>
        <dsp:cNvPr id="0" name=""/>
        <dsp:cNvSpPr/>
      </dsp:nvSpPr>
      <dsp:spPr>
        <a:xfrm>
          <a:off x="427341" y="586966"/>
          <a:ext cx="1704253" cy="1040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33680" rIns="0" bIns="233680" numCol="1" spcCol="1270" anchor="ctr" anchorCtr="0">
          <a:noAutofit/>
        </a:bodyPr>
        <a:lstStyle/>
        <a:p>
          <a:pPr marL="0" lvl="0" indent="0" algn="l" defTabSz="1022350">
            <a:lnSpc>
              <a:spcPct val="90000"/>
            </a:lnSpc>
            <a:spcBef>
              <a:spcPct val="0"/>
            </a:spcBef>
            <a:spcAft>
              <a:spcPct val="35000"/>
            </a:spcAft>
            <a:buNone/>
          </a:pPr>
          <a:r>
            <a:rPr lang="es-MX" sz="2300" kern="1200" dirty="0"/>
            <a:t>Foco actual de la norma</a:t>
          </a:r>
          <a:endParaRPr lang="es-CL" sz="2300" kern="1200" dirty="0"/>
        </a:p>
      </dsp:txBody>
      <dsp:txXfrm>
        <a:off x="427341" y="586966"/>
        <a:ext cx="1704253" cy="10403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5DE29-020F-4612-BC6D-D72614923009}">
      <dsp:nvSpPr>
        <dsp:cNvPr id="0" name=""/>
        <dsp:cNvSpPr/>
      </dsp:nvSpPr>
      <dsp:spPr>
        <a:xfrm>
          <a:off x="1747820" y="1342962"/>
          <a:ext cx="880738" cy="92312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err="1"/>
            <a:t>Benefi-ciarios</a:t>
          </a:r>
          <a:endParaRPr lang="es-CL" sz="1600" kern="1200" dirty="0"/>
        </a:p>
      </dsp:txBody>
      <dsp:txXfrm>
        <a:off x="1876801" y="1478151"/>
        <a:ext cx="622776" cy="652748"/>
      </dsp:txXfrm>
    </dsp:sp>
    <dsp:sp modelId="{E48E7DB6-9EE6-4BD9-8BB7-0C293BF1214D}">
      <dsp:nvSpPr>
        <dsp:cNvPr id="0" name=""/>
        <dsp:cNvSpPr/>
      </dsp:nvSpPr>
      <dsp:spPr>
        <a:xfrm rot="12900000">
          <a:off x="504062" y="906707"/>
          <a:ext cx="1376808" cy="40121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0D601F-F9CA-4AB1-9D24-F621B26A427A}">
      <dsp:nvSpPr>
        <dsp:cNvPr id="0" name=""/>
        <dsp:cNvSpPr/>
      </dsp:nvSpPr>
      <dsp:spPr>
        <a:xfrm>
          <a:off x="-296736" y="289128"/>
          <a:ext cx="1850592" cy="84666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s-CL" sz="1800" kern="1200" dirty="0"/>
            <a:t>De las </a:t>
          </a:r>
          <a:r>
            <a:rPr lang="es-CL" sz="1800" kern="1200" dirty="0" err="1"/>
            <a:t>Isapres</a:t>
          </a:r>
          <a:r>
            <a:rPr lang="es-CL" sz="1800" kern="1200" dirty="0"/>
            <a:t> impacta a Prestadores</a:t>
          </a:r>
        </a:p>
      </dsp:txBody>
      <dsp:txXfrm>
        <a:off x="-271938" y="313926"/>
        <a:ext cx="1800996" cy="797069"/>
      </dsp:txXfrm>
    </dsp:sp>
    <dsp:sp modelId="{EA78F374-2A77-448D-BDDF-989CDB65E4B0}">
      <dsp:nvSpPr>
        <dsp:cNvPr id="0" name=""/>
        <dsp:cNvSpPr/>
      </dsp:nvSpPr>
      <dsp:spPr>
        <a:xfrm rot="19500000">
          <a:off x="2495508" y="906707"/>
          <a:ext cx="1376808" cy="40121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3FB90B-4A7E-471F-BC50-84B5A3AE13B3}">
      <dsp:nvSpPr>
        <dsp:cNvPr id="0" name=""/>
        <dsp:cNvSpPr/>
      </dsp:nvSpPr>
      <dsp:spPr>
        <a:xfrm>
          <a:off x="2738663" y="211934"/>
          <a:ext cx="2018312" cy="100105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s-CL" sz="1800" kern="1200" dirty="0"/>
            <a:t>Liquidez del Fonasa impacta a prestadores</a:t>
          </a:r>
        </a:p>
      </dsp:txBody>
      <dsp:txXfrm>
        <a:off x="2767983" y="241254"/>
        <a:ext cx="1959672" cy="94241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D5FCEF-3D89-472C-A2C0-20B416EB1A23}" type="datetimeFigureOut">
              <a:rPr lang="es-CL" smtClean="0"/>
              <a:t>05-05-2025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221C12-7A49-4957-B779-0129C5BBE3DC}" type="slidenum">
              <a:rPr lang="es-CL" smtClean="0"/>
              <a:t>‹Nº›</a:t>
            </a:fld>
            <a:endParaRPr lang="es-CL"/>
          </a:p>
        </p:txBody>
      </p:sp>
    </p:spTree>
    <p:extLst>
      <p:ext uri="{BB962C8B-B14F-4D97-AF65-F5344CB8AC3E}">
        <p14:creationId xmlns:p14="http://schemas.microsoft.com/office/powerpoint/2010/main" val="2500841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leychile.cl/Navegar?idNorma=249177&amp;idParte=0&amp;idVersio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leychile.cl/Navegar?idNorma=210676&amp;idParte=0&amp;idVersio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5C3EA-8C02-042D-3FBD-A551B2E9F3E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86CBEAB-562C-970E-89C1-A172D601947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10F9A96-AB40-2A05-B207-E923C129A89E}"/>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838887FC-7E6C-C5D1-7EE7-A5CDC23A0927}"/>
              </a:ext>
            </a:extLst>
          </p:cNvPr>
          <p:cNvSpPr>
            <a:spLocks noGrp="1"/>
          </p:cNvSpPr>
          <p:nvPr>
            <p:ph type="sldNum" sz="quarter" idx="5"/>
          </p:nvPr>
        </p:nvSpPr>
        <p:spPr/>
        <p:txBody>
          <a:bodyPr/>
          <a:lstStyle/>
          <a:p>
            <a:fld id="{77221C12-7A49-4957-B779-0129C5BBE3DC}" type="slidenum">
              <a:rPr lang="es-CL" smtClean="0"/>
              <a:t>3</a:t>
            </a:fld>
            <a:endParaRPr lang="es-CL"/>
          </a:p>
        </p:txBody>
      </p:sp>
    </p:spTree>
    <p:extLst>
      <p:ext uri="{BB962C8B-B14F-4D97-AF65-F5344CB8AC3E}">
        <p14:creationId xmlns:p14="http://schemas.microsoft.com/office/powerpoint/2010/main" val="980277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BEB94-EB22-9907-F258-69D62BF3519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92196F2-DCFC-C8F4-A42D-0D3A93C3724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B4CE3E2-F2B4-350D-B7BC-EBC2EC6875E6}"/>
              </a:ext>
            </a:extLst>
          </p:cNvPr>
          <p:cNvSpPr>
            <a:spLocks noGrp="1"/>
          </p:cNvSpPr>
          <p:nvPr>
            <p:ph type="body" idx="1"/>
          </p:nvPr>
        </p:nvSpPr>
        <p:spPr/>
        <p:txBody>
          <a:bodyPr/>
          <a:lstStyle/>
          <a:p>
            <a:r>
              <a:rPr lang="es-MX" dirty="0"/>
              <a:t>La normativa se remite al DFL N°1, particularmente a los Títulos IV y V del Capítulo VII del Libro I, donde tampoco se encuentra un régimen sancionatorio detallado.</a:t>
            </a:r>
          </a:p>
          <a:p>
            <a:r>
              <a:rPr lang="es-MX" dirty="0"/>
              <a:t>Esta falta de precisión genera un desafío, especialmente considerando el volumen significativo de prestadores institucionales de carácter público dentro del sistema de</a:t>
            </a:r>
          </a:p>
          <a:p>
            <a:r>
              <a:rPr lang="es-MX" dirty="0"/>
              <a:t>salud. </a:t>
            </a:r>
          </a:p>
          <a:p>
            <a:r>
              <a:rPr lang="es-MX" dirty="0"/>
              <a:t>La ley N°20.584, si bien establece un marco regulatorio fundamental para los derechos y deberes de los pacientes en la atención de salud, presenta una falta de</a:t>
            </a:r>
          </a:p>
          <a:p>
            <a:pPr marL="0" indent="0">
              <a:buNone/>
            </a:pPr>
            <a:r>
              <a:rPr lang="es-MX" dirty="0"/>
              <a:t>especificidad en cuanto a las sanciones</a:t>
            </a:r>
          </a:p>
          <a:p>
            <a:pPr marL="0" indent="0">
              <a:buNone/>
            </a:pPr>
            <a:r>
              <a:rPr lang="es-MX" dirty="0"/>
              <a:t>aplicables a los prestadores que incumplen sus</a:t>
            </a:r>
          </a:p>
          <a:p>
            <a:pPr marL="0" indent="0">
              <a:buNone/>
            </a:pPr>
            <a:r>
              <a:rPr lang="es-MX" dirty="0"/>
              <a:t>disposiciones.</a:t>
            </a:r>
          </a:p>
          <a:p>
            <a:pPr marL="0" indent="0">
              <a:buNone/>
            </a:pPr>
            <a:r>
              <a:rPr lang="es-MX" dirty="0"/>
              <a:t>las auditorías clínicas son una</a:t>
            </a:r>
          </a:p>
          <a:p>
            <a:pPr marL="0" indent="0">
              <a:buNone/>
            </a:pPr>
            <a:r>
              <a:rPr lang="es-MX" dirty="0"/>
              <a:t>eficaz herramienta para evaluar el</a:t>
            </a:r>
          </a:p>
          <a:p>
            <a:pPr marL="0" indent="0">
              <a:buNone/>
            </a:pPr>
            <a:r>
              <a:rPr lang="es-MX" dirty="0"/>
              <a:t>cumplimiento de la ley No20.584, sobre</a:t>
            </a:r>
          </a:p>
          <a:p>
            <a:pPr marL="0" indent="0">
              <a:buNone/>
            </a:pPr>
            <a:r>
              <a:rPr lang="es-MX" dirty="0"/>
              <a:t>derechos y deberes de los pacientes.</a:t>
            </a:r>
          </a:p>
          <a:p>
            <a:pPr marL="0" indent="0">
              <a:buNone/>
            </a:pPr>
            <a:r>
              <a:rPr lang="es-MX" dirty="0"/>
              <a:t>Especialmente para su artículo 4o el cual</a:t>
            </a:r>
          </a:p>
          <a:p>
            <a:pPr marL="0" indent="0">
              <a:buNone/>
            </a:pPr>
            <a:r>
              <a:rPr lang="es-MX" dirty="0"/>
              <a:t>establece el derecho de toda persona a que los</a:t>
            </a:r>
          </a:p>
          <a:p>
            <a:pPr marL="0" indent="0">
              <a:buNone/>
            </a:pPr>
            <a:r>
              <a:rPr lang="es-MX" dirty="0"/>
              <a:t>prestadores cumplan las normas vigentes en el</a:t>
            </a:r>
          </a:p>
          <a:p>
            <a:pPr marL="0" indent="0">
              <a:buNone/>
            </a:pPr>
            <a:r>
              <a:rPr lang="es-MX" dirty="0"/>
              <a:t>país, y con los protocolos establecidos, en</a:t>
            </a:r>
          </a:p>
          <a:p>
            <a:pPr marL="0" indent="0">
              <a:buNone/>
            </a:pPr>
            <a:r>
              <a:rPr lang="es-MX" dirty="0"/>
              <a:t>materia de seguridad del paciente y calidad de</a:t>
            </a:r>
          </a:p>
          <a:p>
            <a:pPr marL="0" indent="0">
              <a:buNone/>
            </a:pPr>
            <a:r>
              <a:rPr lang="es-MX" dirty="0"/>
              <a:t>la atención de salud.</a:t>
            </a:r>
            <a:endParaRPr lang="es-CL" dirty="0"/>
          </a:p>
          <a:p>
            <a:pPr marL="0" indent="0">
              <a:buNone/>
            </a:pPr>
            <a:endParaRPr lang="es-CL" dirty="0"/>
          </a:p>
          <a:p>
            <a:pPr marL="0" indent="0">
              <a:buNone/>
            </a:pPr>
            <a:r>
              <a:rPr lang="es-MX" sz="1200" dirty="0"/>
              <a:t>El presente proyecto de ley establece un</a:t>
            </a:r>
          </a:p>
          <a:p>
            <a:pPr marL="0" indent="0">
              <a:buNone/>
            </a:pPr>
            <a:r>
              <a:rPr lang="es-MX" sz="1200" dirty="0"/>
              <a:t>régimen sancionatorio específico para el</a:t>
            </a:r>
          </a:p>
          <a:p>
            <a:pPr marL="0" indent="0">
              <a:buNone/>
            </a:pPr>
            <a:r>
              <a:rPr lang="es-MX" sz="1200" dirty="0"/>
              <a:t>sector público, diferenciado del régimen</a:t>
            </a:r>
          </a:p>
          <a:p>
            <a:pPr marL="0" indent="0">
              <a:buNone/>
            </a:pPr>
            <a:r>
              <a:rPr lang="es-MX" sz="1200" dirty="0"/>
              <a:t>aplicable al sector privado. En consideración</a:t>
            </a:r>
          </a:p>
          <a:p>
            <a:pPr marL="0" indent="0">
              <a:buNone/>
            </a:pPr>
            <a:r>
              <a:rPr lang="es-MX" sz="1200" dirty="0"/>
              <a:t>al origen y naturaleza de los recursos</a:t>
            </a:r>
          </a:p>
          <a:p>
            <a:pPr marL="0" indent="0">
              <a:buNone/>
            </a:pPr>
            <a:r>
              <a:rPr lang="es-MX" sz="1200" dirty="0"/>
              <a:t>públicos, se excluye la imposición de multas</a:t>
            </a:r>
          </a:p>
          <a:p>
            <a:pPr marL="0" indent="0">
              <a:buNone/>
            </a:pPr>
            <a:r>
              <a:rPr lang="es-MX" sz="1200" dirty="0"/>
              <a:t>pecuniarias a las instituciones. En su lugar,</a:t>
            </a:r>
          </a:p>
          <a:p>
            <a:pPr marL="0" indent="0">
              <a:buNone/>
            </a:pPr>
            <a:r>
              <a:rPr lang="es-MX" sz="1200" dirty="0"/>
              <a:t>el nuevo régimen define sanciones dirigidas a</a:t>
            </a:r>
          </a:p>
          <a:p>
            <a:pPr marL="0" indent="0">
              <a:buNone/>
            </a:pPr>
            <a:r>
              <a:rPr lang="es-MX" sz="1200" dirty="0"/>
              <a:t>los directivos responsables, las cuales podrán</a:t>
            </a:r>
          </a:p>
          <a:p>
            <a:pPr marL="0" indent="0">
              <a:buNone/>
            </a:pPr>
            <a:r>
              <a:rPr lang="es-MX" sz="1200" dirty="0"/>
              <a:t>ser de carácter administrativo, como</a:t>
            </a:r>
          </a:p>
          <a:p>
            <a:pPr marL="0" indent="0">
              <a:buNone/>
            </a:pPr>
            <a:r>
              <a:rPr lang="es-MX" sz="1200" dirty="0"/>
              <a:t>amonestaciones, o pecuniario, mediante</a:t>
            </a:r>
          </a:p>
          <a:p>
            <a:pPr marL="0" indent="0">
              <a:buNone/>
            </a:pPr>
            <a:r>
              <a:rPr lang="es-MX" sz="1200" dirty="0"/>
              <a:t>descuentos en sus remuneraciones, tal como se</a:t>
            </a:r>
          </a:p>
          <a:p>
            <a:pPr marL="0" indent="0">
              <a:buNone/>
            </a:pPr>
            <a:r>
              <a:rPr lang="es-MX" sz="1200" dirty="0"/>
              <a:t>hace en otras instituciones como el Consejo</a:t>
            </a:r>
          </a:p>
          <a:p>
            <a:pPr marL="0" indent="0">
              <a:buNone/>
            </a:pPr>
            <a:r>
              <a:rPr lang="es-MX" sz="1200" dirty="0"/>
              <a:t>para la Transparencia y como lo hará en el</a:t>
            </a:r>
          </a:p>
          <a:p>
            <a:pPr marL="0" indent="0">
              <a:buNone/>
            </a:pPr>
            <a:r>
              <a:rPr lang="es-MX" sz="1200" dirty="0"/>
              <a:t>futuro la Agencia de Datos Personales.</a:t>
            </a:r>
            <a:endParaRPr lang="es-CL" dirty="0"/>
          </a:p>
        </p:txBody>
      </p:sp>
      <p:sp>
        <p:nvSpPr>
          <p:cNvPr id="4" name="Marcador de número de diapositiva 3">
            <a:extLst>
              <a:ext uri="{FF2B5EF4-FFF2-40B4-BE49-F238E27FC236}">
                <a16:creationId xmlns:a16="http://schemas.microsoft.com/office/drawing/2014/main" id="{5AF56DC2-866D-366C-D24C-02EE1C40B6AA}"/>
              </a:ext>
            </a:extLst>
          </p:cNvPr>
          <p:cNvSpPr>
            <a:spLocks noGrp="1"/>
          </p:cNvSpPr>
          <p:nvPr>
            <p:ph type="sldNum" sz="quarter" idx="5"/>
          </p:nvPr>
        </p:nvSpPr>
        <p:spPr/>
        <p:txBody>
          <a:bodyPr/>
          <a:lstStyle/>
          <a:p>
            <a:fld id="{77221C12-7A49-4957-B779-0129C5BBE3DC}" type="slidenum">
              <a:rPr lang="es-CL" smtClean="0"/>
              <a:t>15</a:t>
            </a:fld>
            <a:endParaRPr lang="es-CL"/>
          </a:p>
        </p:txBody>
      </p:sp>
    </p:spTree>
    <p:extLst>
      <p:ext uri="{BB962C8B-B14F-4D97-AF65-F5344CB8AC3E}">
        <p14:creationId xmlns:p14="http://schemas.microsoft.com/office/powerpoint/2010/main" val="3768768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F2CAE-0A54-9CD2-EC89-A8232088171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78C1DE8-0958-1F79-FC12-363870DB993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675CD93-F04C-2814-6910-A8D1FCA934F7}"/>
              </a:ext>
            </a:extLst>
          </p:cNvPr>
          <p:cNvSpPr>
            <a:spLocks noGrp="1"/>
          </p:cNvSpPr>
          <p:nvPr>
            <p:ph type="body" idx="1"/>
          </p:nvPr>
        </p:nvSpPr>
        <p:spPr/>
        <p:txBody>
          <a:bodyPr/>
          <a:lstStyle/>
          <a:p>
            <a:r>
              <a:rPr lang="es-MX" dirty="0"/>
              <a:t>La normativa se remite al DFL N°1, particularmente a los Títulos IV y V del Capítulo VII del Libro I, donde tampoco se encuentra un régimen sancionatorio detallado.</a:t>
            </a:r>
          </a:p>
          <a:p>
            <a:r>
              <a:rPr lang="es-MX" dirty="0"/>
              <a:t>Esta falta de precisión genera un desafío, especialmente considerando el volumen significativo de prestadores institucionales de carácter público dentro del sistema de</a:t>
            </a:r>
          </a:p>
          <a:p>
            <a:r>
              <a:rPr lang="es-MX" dirty="0"/>
              <a:t>salud. </a:t>
            </a:r>
          </a:p>
          <a:p>
            <a:r>
              <a:rPr lang="es-MX" dirty="0"/>
              <a:t>La ley N°20.584, si bien establece un marco regulatorio fundamental para los derechos y deberes de los pacientes en la atención de salud, presenta una falta de</a:t>
            </a:r>
          </a:p>
          <a:p>
            <a:pPr marL="0" indent="0">
              <a:buNone/>
            </a:pPr>
            <a:r>
              <a:rPr lang="es-MX" dirty="0"/>
              <a:t>especificidad en cuanto a las sanciones</a:t>
            </a:r>
          </a:p>
          <a:p>
            <a:pPr marL="0" indent="0">
              <a:buNone/>
            </a:pPr>
            <a:r>
              <a:rPr lang="es-MX" dirty="0"/>
              <a:t>aplicables a los prestadores que incumplen sus</a:t>
            </a:r>
          </a:p>
          <a:p>
            <a:pPr marL="0" indent="0">
              <a:buNone/>
            </a:pPr>
            <a:r>
              <a:rPr lang="es-MX" dirty="0"/>
              <a:t>disposiciones.</a:t>
            </a:r>
          </a:p>
          <a:p>
            <a:pPr marL="0" indent="0">
              <a:buNone/>
            </a:pPr>
            <a:r>
              <a:rPr lang="es-MX" dirty="0"/>
              <a:t>las auditorías clínicas son una</a:t>
            </a:r>
          </a:p>
          <a:p>
            <a:pPr marL="0" indent="0">
              <a:buNone/>
            </a:pPr>
            <a:r>
              <a:rPr lang="es-MX" dirty="0"/>
              <a:t>eficaz herramienta para evaluar el</a:t>
            </a:r>
          </a:p>
          <a:p>
            <a:pPr marL="0" indent="0">
              <a:buNone/>
            </a:pPr>
            <a:r>
              <a:rPr lang="es-MX" dirty="0"/>
              <a:t>cumplimiento de la ley No20.584, sobre</a:t>
            </a:r>
          </a:p>
          <a:p>
            <a:pPr marL="0" indent="0">
              <a:buNone/>
            </a:pPr>
            <a:r>
              <a:rPr lang="es-MX" dirty="0"/>
              <a:t>derechos y deberes de los pacientes.</a:t>
            </a:r>
          </a:p>
          <a:p>
            <a:pPr marL="0" indent="0">
              <a:buNone/>
            </a:pPr>
            <a:r>
              <a:rPr lang="es-MX" dirty="0"/>
              <a:t>Especialmente para su artículo 4o el cual</a:t>
            </a:r>
          </a:p>
          <a:p>
            <a:pPr marL="0" indent="0">
              <a:buNone/>
            </a:pPr>
            <a:r>
              <a:rPr lang="es-MX" dirty="0"/>
              <a:t>establece el derecho de toda persona a que los</a:t>
            </a:r>
          </a:p>
          <a:p>
            <a:pPr marL="0" indent="0">
              <a:buNone/>
            </a:pPr>
            <a:r>
              <a:rPr lang="es-MX" dirty="0"/>
              <a:t>prestadores cumplan las normas vigentes en el</a:t>
            </a:r>
          </a:p>
          <a:p>
            <a:pPr marL="0" indent="0">
              <a:buNone/>
            </a:pPr>
            <a:r>
              <a:rPr lang="es-MX" dirty="0"/>
              <a:t>país, y con los protocolos establecidos, en</a:t>
            </a:r>
          </a:p>
          <a:p>
            <a:pPr marL="0" indent="0">
              <a:buNone/>
            </a:pPr>
            <a:r>
              <a:rPr lang="es-MX" dirty="0"/>
              <a:t>materia de seguridad del paciente y calidad de</a:t>
            </a:r>
          </a:p>
          <a:p>
            <a:pPr marL="0" indent="0">
              <a:buNone/>
            </a:pPr>
            <a:r>
              <a:rPr lang="es-MX" dirty="0"/>
              <a:t>la atención de salud.</a:t>
            </a:r>
            <a:endParaRPr lang="es-CL" dirty="0"/>
          </a:p>
          <a:p>
            <a:pPr marL="0" indent="0">
              <a:buNone/>
            </a:pPr>
            <a:endParaRPr lang="es-CL" dirty="0"/>
          </a:p>
          <a:p>
            <a:pPr marL="0" indent="0">
              <a:buNone/>
            </a:pPr>
            <a:r>
              <a:rPr lang="es-MX" sz="1200" dirty="0"/>
              <a:t>El presente proyecto de ley establece un</a:t>
            </a:r>
          </a:p>
          <a:p>
            <a:pPr marL="0" indent="0">
              <a:buNone/>
            </a:pPr>
            <a:r>
              <a:rPr lang="es-MX" sz="1200" dirty="0"/>
              <a:t>régimen sancionatorio específico para el</a:t>
            </a:r>
          </a:p>
          <a:p>
            <a:pPr marL="0" indent="0">
              <a:buNone/>
            </a:pPr>
            <a:r>
              <a:rPr lang="es-MX" sz="1200" dirty="0"/>
              <a:t>sector público, diferenciado del régimen</a:t>
            </a:r>
          </a:p>
          <a:p>
            <a:pPr marL="0" indent="0">
              <a:buNone/>
            </a:pPr>
            <a:r>
              <a:rPr lang="es-MX" sz="1200" dirty="0"/>
              <a:t>aplicable al sector privado. En consideración</a:t>
            </a:r>
          </a:p>
          <a:p>
            <a:pPr marL="0" indent="0">
              <a:buNone/>
            </a:pPr>
            <a:r>
              <a:rPr lang="es-MX" sz="1200" dirty="0"/>
              <a:t>al origen y naturaleza de los recursos</a:t>
            </a:r>
          </a:p>
          <a:p>
            <a:pPr marL="0" indent="0">
              <a:buNone/>
            </a:pPr>
            <a:r>
              <a:rPr lang="es-MX" sz="1200" dirty="0"/>
              <a:t>públicos, se excluye la imposición de multas</a:t>
            </a:r>
          </a:p>
          <a:p>
            <a:pPr marL="0" indent="0">
              <a:buNone/>
            </a:pPr>
            <a:r>
              <a:rPr lang="es-MX" sz="1200" dirty="0"/>
              <a:t>pecuniarias a las instituciones. En su lugar,</a:t>
            </a:r>
          </a:p>
          <a:p>
            <a:pPr marL="0" indent="0">
              <a:buNone/>
            </a:pPr>
            <a:r>
              <a:rPr lang="es-MX" sz="1200" dirty="0"/>
              <a:t>el nuevo régimen define sanciones dirigidas a</a:t>
            </a:r>
          </a:p>
          <a:p>
            <a:pPr marL="0" indent="0">
              <a:buNone/>
            </a:pPr>
            <a:r>
              <a:rPr lang="es-MX" sz="1200" dirty="0"/>
              <a:t>los directivos responsables, las cuales podrán</a:t>
            </a:r>
          </a:p>
          <a:p>
            <a:pPr marL="0" indent="0">
              <a:buNone/>
            </a:pPr>
            <a:r>
              <a:rPr lang="es-MX" sz="1200" dirty="0"/>
              <a:t>ser de carácter administrativo, como</a:t>
            </a:r>
          </a:p>
          <a:p>
            <a:pPr marL="0" indent="0">
              <a:buNone/>
            </a:pPr>
            <a:r>
              <a:rPr lang="es-MX" sz="1200" dirty="0"/>
              <a:t>amonestaciones, o pecuniario, mediante</a:t>
            </a:r>
          </a:p>
          <a:p>
            <a:pPr marL="0" indent="0">
              <a:buNone/>
            </a:pPr>
            <a:r>
              <a:rPr lang="es-MX" sz="1200" dirty="0"/>
              <a:t>descuentos en sus remuneraciones, tal como se</a:t>
            </a:r>
          </a:p>
          <a:p>
            <a:pPr marL="0" indent="0">
              <a:buNone/>
            </a:pPr>
            <a:r>
              <a:rPr lang="es-MX" sz="1200" dirty="0"/>
              <a:t>hace en otras instituciones como el Consejo</a:t>
            </a:r>
          </a:p>
          <a:p>
            <a:pPr marL="0" indent="0">
              <a:buNone/>
            </a:pPr>
            <a:r>
              <a:rPr lang="es-MX" sz="1200" dirty="0"/>
              <a:t>para la Transparencia y como lo hará en el</a:t>
            </a:r>
          </a:p>
          <a:p>
            <a:pPr marL="0" indent="0">
              <a:buNone/>
            </a:pPr>
            <a:r>
              <a:rPr lang="es-MX" sz="1200" dirty="0"/>
              <a:t>futuro la Agencia de Datos Personales.</a:t>
            </a:r>
            <a:endParaRPr lang="es-CL" dirty="0"/>
          </a:p>
        </p:txBody>
      </p:sp>
      <p:sp>
        <p:nvSpPr>
          <p:cNvPr id="4" name="Marcador de número de diapositiva 3">
            <a:extLst>
              <a:ext uri="{FF2B5EF4-FFF2-40B4-BE49-F238E27FC236}">
                <a16:creationId xmlns:a16="http://schemas.microsoft.com/office/drawing/2014/main" id="{8C015FA1-6D65-6148-0B7B-E0672BF2A98E}"/>
              </a:ext>
            </a:extLst>
          </p:cNvPr>
          <p:cNvSpPr>
            <a:spLocks noGrp="1"/>
          </p:cNvSpPr>
          <p:nvPr>
            <p:ph type="sldNum" sz="quarter" idx="5"/>
          </p:nvPr>
        </p:nvSpPr>
        <p:spPr/>
        <p:txBody>
          <a:bodyPr/>
          <a:lstStyle/>
          <a:p>
            <a:fld id="{77221C12-7A49-4957-B779-0129C5BBE3DC}" type="slidenum">
              <a:rPr lang="es-CL" smtClean="0"/>
              <a:t>16</a:t>
            </a:fld>
            <a:endParaRPr lang="es-CL"/>
          </a:p>
        </p:txBody>
      </p:sp>
    </p:spTree>
    <p:extLst>
      <p:ext uri="{BB962C8B-B14F-4D97-AF65-F5344CB8AC3E}">
        <p14:creationId xmlns:p14="http://schemas.microsoft.com/office/powerpoint/2010/main" val="2676490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850C8-BF36-8AEE-D48E-C547F02081B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EF56EED-1570-39FB-E5B7-BB79942D042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0B6A121-86B5-C2E0-F017-9D69525559F8}"/>
              </a:ext>
            </a:extLst>
          </p:cNvPr>
          <p:cNvSpPr>
            <a:spLocks noGrp="1"/>
          </p:cNvSpPr>
          <p:nvPr>
            <p:ph type="body" idx="1"/>
          </p:nvPr>
        </p:nvSpPr>
        <p:spPr/>
        <p:txBody>
          <a:bodyPr/>
          <a:lstStyle/>
          <a:p>
            <a:r>
              <a:rPr lang="es-MX" dirty="0"/>
              <a:t>La normativa se remite al DFL N°1, particularmente a los Títulos IV y V del Capítulo VII del Libro I, donde tampoco se encuentra un régimen sancionatorio detallado.</a:t>
            </a:r>
          </a:p>
          <a:p>
            <a:r>
              <a:rPr lang="es-MX" dirty="0"/>
              <a:t>Esta falta de precisión genera un desafío, especialmente considerando el volumen significativo de prestadores institucionales de carácter público dentro del sistema de</a:t>
            </a:r>
          </a:p>
          <a:p>
            <a:r>
              <a:rPr lang="es-MX" dirty="0"/>
              <a:t>salud. </a:t>
            </a:r>
          </a:p>
          <a:p>
            <a:r>
              <a:rPr lang="es-MX" dirty="0"/>
              <a:t>La ley N°20.584, si bien establece un marco regulatorio fundamental para los derechos y deberes de los pacientes en la atención de salud, presenta una falta de</a:t>
            </a:r>
          </a:p>
          <a:p>
            <a:pPr marL="0" indent="0">
              <a:buNone/>
            </a:pPr>
            <a:r>
              <a:rPr lang="es-MX" dirty="0"/>
              <a:t>especificidad en cuanto a las sanciones</a:t>
            </a:r>
          </a:p>
          <a:p>
            <a:pPr marL="0" indent="0">
              <a:buNone/>
            </a:pPr>
            <a:r>
              <a:rPr lang="es-MX" dirty="0"/>
              <a:t>aplicables a los prestadores que incumplen sus</a:t>
            </a:r>
          </a:p>
          <a:p>
            <a:pPr marL="0" indent="0">
              <a:buNone/>
            </a:pPr>
            <a:r>
              <a:rPr lang="es-MX" dirty="0"/>
              <a:t>disposiciones.</a:t>
            </a:r>
          </a:p>
          <a:p>
            <a:pPr marL="0" indent="0">
              <a:buNone/>
            </a:pPr>
            <a:r>
              <a:rPr lang="es-MX" dirty="0"/>
              <a:t>las auditorías clínicas son una</a:t>
            </a:r>
          </a:p>
          <a:p>
            <a:pPr marL="0" indent="0">
              <a:buNone/>
            </a:pPr>
            <a:r>
              <a:rPr lang="es-MX" dirty="0"/>
              <a:t>eficaz herramienta para evaluar el</a:t>
            </a:r>
          </a:p>
          <a:p>
            <a:pPr marL="0" indent="0">
              <a:buNone/>
            </a:pPr>
            <a:r>
              <a:rPr lang="es-MX" dirty="0"/>
              <a:t>cumplimiento de la ley No20.584, sobre</a:t>
            </a:r>
          </a:p>
          <a:p>
            <a:pPr marL="0" indent="0">
              <a:buNone/>
            </a:pPr>
            <a:r>
              <a:rPr lang="es-MX" dirty="0"/>
              <a:t>derechos y deberes de los pacientes.</a:t>
            </a:r>
          </a:p>
          <a:p>
            <a:pPr marL="0" indent="0">
              <a:buNone/>
            </a:pPr>
            <a:r>
              <a:rPr lang="es-MX" dirty="0"/>
              <a:t>Especialmente para su artículo 4o el cual</a:t>
            </a:r>
          </a:p>
          <a:p>
            <a:pPr marL="0" indent="0">
              <a:buNone/>
            </a:pPr>
            <a:r>
              <a:rPr lang="es-MX" dirty="0"/>
              <a:t>establece el derecho de toda persona a que los</a:t>
            </a:r>
          </a:p>
          <a:p>
            <a:pPr marL="0" indent="0">
              <a:buNone/>
            </a:pPr>
            <a:r>
              <a:rPr lang="es-MX" dirty="0"/>
              <a:t>prestadores cumplan las normas vigentes en el</a:t>
            </a:r>
          </a:p>
          <a:p>
            <a:pPr marL="0" indent="0">
              <a:buNone/>
            </a:pPr>
            <a:r>
              <a:rPr lang="es-MX" dirty="0"/>
              <a:t>país, y con los protocolos establecidos, en</a:t>
            </a:r>
          </a:p>
          <a:p>
            <a:pPr marL="0" indent="0">
              <a:buNone/>
            </a:pPr>
            <a:r>
              <a:rPr lang="es-MX" dirty="0"/>
              <a:t>materia de seguridad del paciente y calidad de</a:t>
            </a:r>
          </a:p>
          <a:p>
            <a:pPr marL="0" indent="0">
              <a:buNone/>
            </a:pPr>
            <a:r>
              <a:rPr lang="es-MX" dirty="0"/>
              <a:t>la atención de salud.</a:t>
            </a:r>
            <a:endParaRPr lang="es-CL" dirty="0"/>
          </a:p>
          <a:p>
            <a:pPr marL="0" indent="0">
              <a:buNone/>
            </a:pPr>
            <a:endParaRPr lang="es-CL" dirty="0"/>
          </a:p>
          <a:p>
            <a:pPr marL="0" indent="0">
              <a:buNone/>
            </a:pPr>
            <a:r>
              <a:rPr lang="es-MX" sz="1200" dirty="0"/>
              <a:t>El presente proyecto de ley establece un</a:t>
            </a:r>
          </a:p>
          <a:p>
            <a:pPr marL="0" indent="0">
              <a:buNone/>
            </a:pPr>
            <a:r>
              <a:rPr lang="es-MX" sz="1200" dirty="0"/>
              <a:t>régimen sancionatorio específico para el</a:t>
            </a:r>
          </a:p>
          <a:p>
            <a:pPr marL="0" indent="0">
              <a:buNone/>
            </a:pPr>
            <a:r>
              <a:rPr lang="es-MX" sz="1200" dirty="0"/>
              <a:t>sector público, diferenciado del régimen</a:t>
            </a:r>
          </a:p>
          <a:p>
            <a:pPr marL="0" indent="0">
              <a:buNone/>
            </a:pPr>
            <a:r>
              <a:rPr lang="es-MX" sz="1200" dirty="0"/>
              <a:t>aplicable al sector privado. En consideración</a:t>
            </a:r>
          </a:p>
          <a:p>
            <a:pPr marL="0" indent="0">
              <a:buNone/>
            </a:pPr>
            <a:r>
              <a:rPr lang="es-MX" sz="1200" dirty="0"/>
              <a:t>al origen y naturaleza de los recursos</a:t>
            </a:r>
          </a:p>
          <a:p>
            <a:pPr marL="0" indent="0">
              <a:buNone/>
            </a:pPr>
            <a:r>
              <a:rPr lang="es-MX" sz="1200" dirty="0"/>
              <a:t>públicos, se excluye la imposición de multas</a:t>
            </a:r>
          </a:p>
          <a:p>
            <a:pPr marL="0" indent="0">
              <a:buNone/>
            </a:pPr>
            <a:r>
              <a:rPr lang="es-MX" sz="1200" dirty="0"/>
              <a:t>pecuniarias a las instituciones. En su lugar,</a:t>
            </a:r>
          </a:p>
          <a:p>
            <a:pPr marL="0" indent="0">
              <a:buNone/>
            </a:pPr>
            <a:r>
              <a:rPr lang="es-MX" sz="1200" dirty="0"/>
              <a:t>el nuevo régimen define sanciones dirigidas a</a:t>
            </a:r>
          </a:p>
          <a:p>
            <a:pPr marL="0" indent="0">
              <a:buNone/>
            </a:pPr>
            <a:r>
              <a:rPr lang="es-MX" sz="1200" dirty="0"/>
              <a:t>los directivos responsables, las cuales podrán</a:t>
            </a:r>
          </a:p>
          <a:p>
            <a:pPr marL="0" indent="0">
              <a:buNone/>
            </a:pPr>
            <a:r>
              <a:rPr lang="es-MX" sz="1200" dirty="0"/>
              <a:t>ser de carácter administrativo, como</a:t>
            </a:r>
          </a:p>
          <a:p>
            <a:pPr marL="0" indent="0">
              <a:buNone/>
            </a:pPr>
            <a:r>
              <a:rPr lang="es-MX" sz="1200" dirty="0"/>
              <a:t>amonestaciones, o pecuniario, mediante</a:t>
            </a:r>
          </a:p>
          <a:p>
            <a:pPr marL="0" indent="0">
              <a:buNone/>
            </a:pPr>
            <a:r>
              <a:rPr lang="es-MX" sz="1200" dirty="0"/>
              <a:t>descuentos en sus remuneraciones, tal como se</a:t>
            </a:r>
          </a:p>
          <a:p>
            <a:pPr marL="0" indent="0">
              <a:buNone/>
            </a:pPr>
            <a:r>
              <a:rPr lang="es-MX" sz="1200" dirty="0"/>
              <a:t>hace en otras instituciones como el Consejo</a:t>
            </a:r>
          </a:p>
          <a:p>
            <a:pPr marL="0" indent="0">
              <a:buNone/>
            </a:pPr>
            <a:r>
              <a:rPr lang="es-MX" sz="1200" dirty="0"/>
              <a:t>para la Transparencia y como lo hará en el</a:t>
            </a:r>
          </a:p>
          <a:p>
            <a:pPr marL="0" indent="0">
              <a:buNone/>
            </a:pPr>
            <a:r>
              <a:rPr lang="es-MX" sz="1200" dirty="0"/>
              <a:t>futuro la Agencia de Datos Personales.</a:t>
            </a:r>
            <a:endParaRPr lang="es-CL" dirty="0"/>
          </a:p>
        </p:txBody>
      </p:sp>
      <p:sp>
        <p:nvSpPr>
          <p:cNvPr id="4" name="Marcador de número de diapositiva 3">
            <a:extLst>
              <a:ext uri="{FF2B5EF4-FFF2-40B4-BE49-F238E27FC236}">
                <a16:creationId xmlns:a16="http://schemas.microsoft.com/office/drawing/2014/main" id="{34908F0D-004C-D33C-4DDD-A3C4808DFF87}"/>
              </a:ext>
            </a:extLst>
          </p:cNvPr>
          <p:cNvSpPr>
            <a:spLocks noGrp="1"/>
          </p:cNvSpPr>
          <p:nvPr>
            <p:ph type="sldNum" sz="quarter" idx="5"/>
          </p:nvPr>
        </p:nvSpPr>
        <p:spPr/>
        <p:txBody>
          <a:bodyPr/>
          <a:lstStyle/>
          <a:p>
            <a:fld id="{77221C12-7A49-4957-B779-0129C5BBE3DC}" type="slidenum">
              <a:rPr lang="es-CL" smtClean="0"/>
              <a:t>17</a:t>
            </a:fld>
            <a:endParaRPr lang="es-CL"/>
          </a:p>
        </p:txBody>
      </p:sp>
    </p:spTree>
    <p:extLst>
      <p:ext uri="{BB962C8B-B14F-4D97-AF65-F5344CB8AC3E}">
        <p14:creationId xmlns:p14="http://schemas.microsoft.com/office/powerpoint/2010/main" val="3687108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10558-1EFB-9D13-33BD-4B4514C2E42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C9A6858-BF7F-DCC7-CE03-C1F6FA4FB27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DA3E1BB-0F3D-35D9-1AF6-EA622D3EA0EE}"/>
              </a:ext>
            </a:extLst>
          </p:cNvPr>
          <p:cNvSpPr>
            <a:spLocks noGrp="1"/>
          </p:cNvSpPr>
          <p:nvPr>
            <p:ph type="body" idx="1"/>
          </p:nvPr>
        </p:nvSpPr>
        <p:spPr/>
        <p:txBody>
          <a:bodyPr/>
          <a:lstStyle/>
          <a:p>
            <a:r>
              <a:rPr lang="es-MX" dirty="0"/>
              <a:t>La normativa se remite al DFL N°1, particularmente a los Títulos IV y V del Capítulo VII del Libro I, donde tampoco se encuentra un régimen sancionatorio detallado.</a:t>
            </a:r>
          </a:p>
          <a:p>
            <a:r>
              <a:rPr lang="es-MX" dirty="0"/>
              <a:t>Esta falta de precisión genera un desafío, especialmente considerando el volumen significativo de prestadores institucionales de carácter público dentro del sistema de</a:t>
            </a:r>
          </a:p>
          <a:p>
            <a:r>
              <a:rPr lang="es-MX" dirty="0"/>
              <a:t>salud. </a:t>
            </a:r>
          </a:p>
          <a:p>
            <a:r>
              <a:rPr lang="es-MX" dirty="0"/>
              <a:t>La ley N°20.584, si bien establece un marco regulatorio fundamental para los derechos y deberes de los pacientes en la atención de salud, presenta una falta de</a:t>
            </a:r>
          </a:p>
          <a:p>
            <a:pPr marL="0" indent="0">
              <a:buNone/>
            </a:pPr>
            <a:r>
              <a:rPr lang="es-MX" dirty="0"/>
              <a:t>especificidad en cuanto a las sanciones</a:t>
            </a:r>
          </a:p>
          <a:p>
            <a:pPr marL="0" indent="0">
              <a:buNone/>
            </a:pPr>
            <a:r>
              <a:rPr lang="es-MX" dirty="0"/>
              <a:t>aplicables a los prestadores que incumplen sus</a:t>
            </a:r>
          </a:p>
          <a:p>
            <a:pPr marL="0" indent="0">
              <a:buNone/>
            </a:pPr>
            <a:r>
              <a:rPr lang="es-MX" dirty="0"/>
              <a:t>disposiciones.</a:t>
            </a:r>
          </a:p>
          <a:p>
            <a:pPr marL="0" indent="0">
              <a:buNone/>
            </a:pPr>
            <a:r>
              <a:rPr lang="es-MX" dirty="0"/>
              <a:t>las auditorías clínicas son una</a:t>
            </a:r>
          </a:p>
          <a:p>
            <a:pPr marL="0" indent="0">
              <a:buNone/>
            </a:pPr>
            <a:r>
              <a:rPr lang="es-MX" dirty="0"/>
              <a:t>eficaz herramienta para evaluar el</a:t>
            </a:r>
          </a:p>
          <a:p>
            <a:pPr marL="0" indent="0">
              <a:buNone/>
            </a:pPr>
            <a:r>
              <a:rPr lang="es-MX" dirty="0"/>
              <a:t>cumplimiento de la ley No20.584, sobre</a:t>
            </a:r>
          </a:p>
          <a:p>
            <a:pPr marL="0" indent="0">
              <a:buNone/>
            </a:pPr>
            <a:r>
              <a:rPr lang="es-MX" dirty="0"/>
              <a:t>derechos y deberes de los pacientes.</a:t>
            </a:r>
          </a:p>
          <a:p>
            <a:pPr marL="0" indent="0">
              <a:buNone/>
            </a:pPr>
            <a:r>
              <a:rPr lang="es-MX" dirty="0"/>
              <a:t>Especialmente para su artículo 4o el cual</a:t>
            </a:r>
          </a:p>
          <a:p>
            <a:pPr marL="0" indent="0">
              <a:buNone/>
            </a:pPr>
            <a:r>
              <a:rPr lang="es-MX" dirty="0"/>
              <a:t>establece el derecho de toda persona a que los</a:t>
            </a:r>
          </a:p>
          <a:p>
            <a:pPr marL="0" indent="0">
              <a:buNone/>
            </a:pPr>
            <a:r>
              <a:rPr lang="es-MX" dirty="0"/>
              <a:t>prestadores cumplan las normas vigentes en el</a:t>
            </a:r>
          </a:p>
          <a:p>
            <a:pPr marL="0" indent="0">
              <a:buNone/>
            </a:pPr>
            <a:r>
              <a:rPr lang="es-MX" dirty="0"/>
              <a:t>país, y con los protocolos establecidos, en</a:t>
            </a:r>
          </a:p>
          <a:p>
            <a:pPr marL="0" indent="0">
              <a:buNone/>
            </a:pPr>
            <a:r>
              <a:rPr lang="es-MX" dirty="0"/>
              <a:t>materia de seguridad del paciente y calidad de</a:t>
            </a:r>
          </a:p>
          <a:p>
            <a:pPr marL="0" indent="0">
              <a:buNone/>
            </a:pPr>
            <a:r>
              <a:rPr lang="es-MX" dirty="0"/>
              <a:t>la atención de salud.</a:t>
            </a:r>
            <a:endParaRPr lang="es-CL" dirty="0"/>
          </a:p>
          <a:p>
            <a:pPr marL="0" indent="0">
              <a:buNone/>
            </a:pPr>
            <a:endParaRPr lang="es-CL" dirty="0"/>
          </a:p>
          <a:p>
            <a:pPr marL="0" indent="0">
              <a:buNone/>
            </a:pPr>
            <a:r>
              <a:rPr lang="es-MX" sz="1200" dirty="0"/>
              <a:t>El presente proyecto de ley establece un</a:t>
            </a:r>
          </a:p>
          <a:p>
            <a:pPr marL="0" indent="0">
              <a:buNone/>
            </a:pPr>
            <a:r>
              <a:rPr lang="es-MX" sz="1200" dirty="0"/>
              <a:t>régimen sancionatorio específico para el</a:t>
            </a:r>
          </a:p>
          <a:p>
            <a:pPr marL="0" indent="0">
              <a:buNone/>
            </a:pPr>
            <a:r>
              <a:rPr lang="es-MX" sz="1200" dirty="0"/>
              <a:t>sector público, diferenciado del régimen</a:t>
            </a:r>
          </a:p>
          <a:p>
            <a:pPr marL="0" indent="0">
              <a:buNone/>
            </a:pPr>
            <a:r>
              <a:rPr lang="es-MX" sz="1200" dirty="0"/>
              <a:t>aplicable al sector privado. En consideración</a:t>
            </a:r>
          </a:p>
          <a:p>
            <a:pPr marL="0" indent="0">
              <a:buNone/>
            </a:pPr>
            <a:r>
              <a:rPr lang="es-MX" sz="1200" dirty="0"/>
              <a:t>al origen y naturaleza de los recursos</a:t>
            </a:r>
          </a:p>
          <a:p>
            <a:pPr marL="0" indent="0">
              <a:buNone/>
            </a:pPr>
            <a:r>
              <a:rPr lang="es-MX" sz="1200" dirty="0"/>
              <a:t>públicos, se excluye la imposición de multas</a:t>
            </a:r>
          </a:p>
          <a:p>
            <a:pPr marL="0" indent="0">
              <a:buNone/>
            </a:pPr>
            <a:r>
              <a:rPr lang="es-MX" sz="1200" dirty="0"/>
              <a:t>pecuniarias a las instituciones. En su lugar,</a:t>
            </a:r>
          </a:p>
          <a:p>
            <a:pPr marL="0" indent="0">
              <a:buNone/>
            </a:pPr>
            <a:r>
              <a:rPr lang="es-MX" sz="1200" dirty="0"/>
              <a:t>el nuevo régimen define sanciones dirigidas a</a:t>
            </a:r>
          </a:p>
          <a:p>
            <a:pPr marL="0" indent="0">
              <a:buNone/>
            </a:pPr>
            <a:r>
              <a:rPr lang="es-MX" sz="1200" dirty="0"/>
              <a:t>los directivos responsables, las cuales podrán</a:t>
            </a:r>
          </a:p>
          <a:p>
            <a:pPr marL="0" indent="0">
              <a:buNone/>
            </a:pPr>
            <a:r>
              <a:rPr lang="es-MX" sz="1200" dirty="0"/>
              <a:t>ser de carácter administrativo, como</a:t>
            </a:r>
          </a:p>
          <a:p>
            <a:pPr marL="0" indent="0">
              <a:buNone/>
            </a:pPr>
            <a:r>
              <a:rPr lang="es-MX" sz="1200" dirty="0"/>
              <a:t>amonestaciones, o pecuniario, mediante</a:t>
            </a:r>
          </a:p>
          <a:p>
            <a:pPr marL="0" indent="0">
              <a:buNone/>
            </a:pPr>
            <a:r>
              <a:rPr lang="es-MX" sz="1200" dirty="0"/>
              <a:t>descuentos en sus remuneraciones, tal como se</a:t>
            </a:r>
          </a:p>
          <a:p>
            <a:pPr marL="0" indent="0">
              <a:buNone/>
            </a:pPr>
            <a:r>
              <a:rPr lang="es-MX" sz="1200" dirty="0"/>
              <a:t>hace en otras instituciones como el Consejo</a:t>
            </a:r>
          </a:p>
          <a:p>
            <a:pPr marL="0" indent="0">
              <a:buNone/>
            </a:pPr>
            <a:r>
              <a:rPr lang="es-MX" sz="1200" dirty="0"/>
              <a:t>para la Transparencia y como lo hará en el</a:t>
            </a:r>
          </a:p>
          <a:p>
            <a:pPr marL="0" indent="0">
              <a:buNone/>
            </a:pPr>
            <a:r>
              <a:rPr lang="es-MX" sz="1200" dirty="0"/>
              <a:t>futuro la Agencia de Datos Personales.</a:t>
            </a:r>
            <a:endParaRPr lang="es-CL" dirty="0"/>
          </a:p>
        </p:txBody>
      </p:sp>
      <p:sp>
        <p:nvSpPr>
          <p:cNvPr id="4" name="Marcador de número de diapositiva 3">
            <a:extLst>
              <a:ext uri="{FF2B5EF4-FFF2-40B4-BE49-F238E27FC236}">
                <a16:creationId xmlns:a16="http://schemas.microsoft.com/office/drawing/2014/main" id="{16081DFD-D5CF-8394-AA0B-D42496784DE6}"/>
              </a:ext>
            </a:extLst>
          </p:cNvPr>
          <p:cNvSpPr>
            <a:spLocks noGrp="1"/>
          </p:cNvSpPr>
          <p:nvPr>
            <p:ph type="sldNum" sz="quarter" idx="5"/>
          </p:nvPr>
        </p:nvSpPr>
        <p:spPr/>
        <p:txBody>
          <a:bodyPr/>
          <a:lstStyle/>
          <a:p>
            <a:fld id="{77221C12-7A49-4957-B779-0129C5BBE3DC}" type="slidenum">
              <a:rPr lang="es-CL" smtClean="0"/>
              <a:t>18</a:t>
            </a:fld>
            <a:endParaRPr lang="es-CL"/>
          </a:p>
        </p:txBody>
      </p:sp>
    </p:spTree>
    <p:extLst>
      <p:ext uri="{BB962C8B-B14F-4D97-AF65-F5344CB8AC3E}">
        <p14:creationId xmlns:p14="http://schemas.microsoft.com/office/powerpoint/2010/main" val="1697521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77221C12-7A49-4957-B779-0129C5BBE3DC}" type="slidenum">
              <a:rPr lang="es-CL" smtClean="0"/>
              <a:t>4</a:t>
            </a:fld>
            <a:endParaRPr lang="es-CL"/>
          </a:p>
        </p:txBody>
      </p:sp>
    </p:spTree>
    <p:extLst>
      <p:ext uri="{BB962C8B-B14F-4D97-AF65-F5344CB8AC3E}">
        <p14:creationId xmlns:p14="http://schemas.microsoft.com/office/powerpoint/2010/main" val="3942539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5CAA5-16EC-43AA-C619-D5F507A6CE5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5B28F3C-2641-C7BC-40D0-55F08C6C81F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5DE5C2B-9857-DCAB-3EAD-E7053CC87882}"/>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74713A2A-A387-D2C7-42A9-47829975461E}"/>
              </a:ext>
            </a:extLst>
          </p:cNvPr>
          <p:cNvSpPr>
            <a:spLocks noGrp="1"/>
          </p:cNvSpPr>
          <p:nvPr>
            <p:ph type="sldNum" sz="quarter" idx="5"/>
          </p:nvPr>
        </p:nvSpPr>
        <p:spPr/>
        <p:txBody>
          <a:bodyPr/>
          <a:lstStyle/>
          <a:p>
            <a:fld id="{77221C12-7A49-4957-B779-0129C5BBE3DC}" type="slidenum">
              <a:rPr lang="es-CL" smtClean="0"/>
              <a:t>5</a:t>
            </a:fld>
            <a:endParaRPr lang="es-CL"/>
          </a:p>
        </p:txBody>
      </p:sp>
    </p:spTree>
    <p:extLst>
      <p:ext uri="{BB962C8B-B14F-4D97-AF65-F5344CB8AC3E}">
        <p14:creationId xmlns:p14="http://schemas.microsoft.com/office/powerpoint/2010/main" val="3165106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96213-33A5-3741-C162-993C4A4838E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9A8139A-33D9-2CB1-1214-19789A32261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53CB5E2-2959-4C48-1647-7F728D0E7794}"/>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57C283E7-ABE5-5458-1A47-F31DE589EAB1}"/>
              </a:ext>
            </a:extLst>
          </p:cNvPr>
          <p:cNvSpPr>
            <a:spLocks noGrp="1"/>
          </p:cNvSpPr>
          <p:nvPr>
            <p:ph type="sldNum" sz="quarter" idx="5"/>
          </p:nvPr>
        </p:nvSpPr>
        <p:spPr/>
        <p:txBody>
          <a:bodyPr/>
          <a:lstStyle/>
          <a:p>
            <a:fld id="{77221C12-7A49-4957-B779-0129C5BBE3DC}" type="slidenum">
              <a:rPr lang="es-CL" smtClean="0"/>
              <a:t>6</a:t>
            </a:fld>
            <a:endParaRPr lang="es-CL"/>
          </a:p>
        </p:txBody>
      </p:sp>
    </p:spTree>
    <p:extLst>
      <p:ext uri="{BB962C8B-B14F-4D97-AF65-F5344CB8AC3E}">
        <p14:creationId xmlns:p14="http://schemas.microsoft.com/office/powerpoint/2010/main" val="163477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5F270-4738-474E-90D9-1316F576CCC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C887885-B2B3-EC43-EF96-80E52350B92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A959A99-52C2-620C-D8A2-13E54112BCFC}"/>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C1523462-D375-2EEA-D4B9-B4BCEDABB0ED}"/>
              </a:ext>
            </a:extLst>
          </p:cNvPr>
          <p:cNvSpPr>
            <a:spLocks noGrp="1"/>
          </p:cNvSpPr>
          <p:nvPr>
            <p:ph type="sldNum" sz="quarter" idx="5"/>
          </p:nvPr>
        </p:nvSpPr>
        <p:spPr/>
        <p:txBody>
          <a:bodyPr/>
          <a:lstStyle/>
          <a:p>
            <a:fld id="{77221C12-7A49-4957-B779-0129C5BBE3DC}" type="slidenum">
              <a:rPr lang="es-CL" smtClean="0"/>
              <a:t>7</a:t>
            </a:fld>
            <a:endParaRPr lang="es-CL"/>
          </a:p>
        </p:txBody>
      </p:sp>
    </p:spTree>
    <p:extLst>
      <p:ext uri="{BB962C8B-B14F-4D97-AF65-F5344CB8AC3E}">
        <p14:creationId xmlns:p14="http://schemas.microsoft.com/office/powerpoint/2010/main" val="377353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Derechos: seguridad asistencial, trato digno, atención preferente, compañía y asistencia espiritual, derecho a la información (desde el prestador hacia el usuario)). La SIS ve los reclamos que la persona si no quedo conforme con lo que le dice el prestador llega a la SIS.</a:t>
            </a:r>
          </a:p>
          <a:p>
            <a:pPr algn="l">
              <a:buNone/>
            </a:pPr>
            <a:r>
              <a:rPr lang="es-MX" b="0" i="0" dirty="0">
                <a:solidFill>
                  <a:srgbClr val="000000"/>
                </a:solidFill>
                <a:effectLst/>
                <a:latin typeface="Courier New" panose="02070309020205020404" pitchFamily="49" charset="0"/>
              </a:rPr>
              <a:t>La Superintendencia de Salud, a través de su Intendencia de Prestadores, controlará el cumplimiento de esta ley por los prestadores de salud públicos y privados, recomendando la adopción de medidas necesarias para corregir las irregularidades que se detecten.</a:t>
            </a:r>
          </a:p>
          <a:p>
            <a:pPr algn="l">
              <a:buNone/>
            </a:pPr>
            <a:r>
              <a:rPr lang="es-MX" b="0" i="0" dirty="0">
                <a:solidFill>
                  <a:srgbClr val="000000"/>
                </a:solidFill>
                <a:effectLst/>
                <a:latin typeface="Courier New" panose="02070309020205020404" pitchFamily="49" charset="0"/>
              </a:rPr>
              <a:t>    En el caso de que ellas no sean corregidas dentro de los plazos fijados para este efecto por el Intendente de Prestadores, éste ordenará dejar constancia de ello al prestador en un lugar visible, para conocimiento público, dentro del establecimiento de que se trate.</a:t>
            </a:r>
          </a:p>
          <a:p>
            <a:pPr algn="l">
              <a:buNone/>
            </a:pPr>
            <a:r>
              <a:rPr lang="es-MX" b="0" i="0" dirty="0">
                <a:solidFill>
                  <a:srgbClr val="000000"/>
                </a:solidFill>
                <a:effectLst/>
                <a:latin typeface="Courier New" panose="02070309020205020404" pitchFamily="49" charset="0"/>
              </a:rPr>
              <a:t>    Si transcurrido el plazo que fijare el Intendente de Prestadores para la solución de las irregularidades, el que no excederá de dos meses, el prestador no cumpliere la orden, será sancionado de acuerdo con las normas establecidas en los Títulos IV y V del Capítulo VII, del Libro I del </a:t>
            </a:r>
            <a:r>
              <a:rPr lang="es-MX" b="0" i="0" u="sng" dirty="0">
                <a:solidFill>
                  <a:srgbClr val="6173A3"/>
                </a:solidFill>
                <a:effectLst/>
                <a:latin typeface="Courier New" panose="02070309020205020404" pitchFamily="49" charset="0"/>
                <a:hlinkClick r:id="rId3"/>
              </a:rPr>
              <a:t>decreto con fuerza de ley Nº1, de 2006, del Ministerio de Salud</a:t>
            </a:r>
            <a:r>
              <a:rPr lang="es-MX" b="0" i="0" dirty="0">
                <a:solidFill>
                  <a:srgbClr val="000000"/>
                </a:solidFill>
                <a:effectLst/>
                <a:latin typeface="Courier New" panose="02070309020205020404" pitchFamily="49" charset="0"/>
              </a:rPr>
              <a:t>.</a:t>
            </a:r>
          </a:p>
          <a:p>
            <a:pPr algn="l"/>
            <a:r>
              <a:rPr lang="es-MX" b="0" i="0" dirty="0">
                <a:solidFill>
                  <a:srgbClr val="000000"/>
                </a:solidFill>
                <a:effectLst/>
                <a:latin typeface="Courier New" panose="02070309020205020404" pitchFamily="49" charset="0"/>
              </a:rPr>
              <a:t>    En contra de las sanciones aplicadas el prestador podrá interponer los recursos de reposición y jerárquico, en los términos del Párrafo 2º del Capítulo IV de la </a:t>
            </a:r>
            <a:r>
              <a:rPr lang="es-MX" b="0" i="0" u="sng" dirty="0">
                <a:solidFill>
                  <a:srgbClr val="6173A3"/>
                </a:solidFill>
                <a:effectLst/>
                <a:latin typeface="Courier New" panose="02070309020205020404" pitchFamily="49" charset="0"/>
                <a:hlinkClick r:id="rId4"/>
              </a:rPr>
              <a:t>ley </a:t>
            </a:r>
            <a:r>
              <a:rPr lang="es-MX" b="0" i="0" u="sng" dirty="0" err="1">
                <a:solidFill>
                  <a:srgbClr val="6173A3"/>
                </a:solidFill>
                <a:effectLst/>
                <a:latin typeface="Courier New" panose="02070309020205020404" pitchFamily="49" charset="0"/>
                <a:hlinkClick r:id="rId4"/>
              </a:rPr>
              <a:t>Nº</a:t>
            </a:r>
            <a:r>
              <a:rPr lang="es-MX" b="0" i="0" u="sng" dirty="0">
                <a:solidFill>
                  <a:srgbClr val="6173A3"/>
                </a:solidFill>
                <a:effectLst/>
                <a:latin typeface="Courier New" panose="02070309020205020404" pitchFamily="49" charset="0"/>
                <a:hlinkClick r:id="rId4"/>
              </a:rPr>
              <a:t> 19.880</a:t>
            </a:r>
            <a:r>
              <a:rPr lang="es-MX" b="0" i="0" dirty="0">
                <a:solidFill>
                  <a:srgbClr val="000000"/>
                </a:solidFill>
                <a:effectLst/>
                <a:latin typeface="Courier New" panose="02070309020205020404" pitchFamily="49" charset="0"/>
              </a:rPr>
              <a:t>.</a:t>
            </a:r>
          </a:p>
          <a:p>
            <a:endParaRPr lang="es-CL" dirty="0"/>
          </a:p>
        </p:txBody>
      </p:sp>
      <p:sp>
        <p:nvSpPr>
          <p:cNvPr id="4" name="Marcador de número de diapositiva 3"/>
          <p:cNvSpPr>
            <a:spLocks noGrp="1"/>
          </p:cNvSpPr>
          <p:nvPr>
            <p:ph type="sldNum" sz="quarter" idx="5"/>
          </p:nvPr>
        </p:nvSpPr>
        <p:spPr/>
        <p:txBody>
          <a:bodyPr/>
          <a:lstStyle/>
          <a:p>
            <a:fld id="{77221C12-7A49-4957-B779-0129C5BBE3DC}" type="slidenum">
              <a:rPr lang="es-CL" smtClean="0"/>
              <a:t>10</a:t>
            </a:fld>
            <a:endParaRPr lang="es-CL"/>
          </a:p>
        </p:txBody>
      </p:sp>
    </p:spTree>
    <p:extLst>
      <p:ext uri="{BB962C8B-B14F-4D97-AF65-F5344CB8AC3E}">
        <p14:creationId xmlns:p14="http://schemas.microsoft.com/office/powerpoint/2010/main" val="2880943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E2750-BA74-3CED-5A12-9E31E2E6F29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FE90B2A-7C1B-D84D-3A1F-A00146D3A43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5DC5D72-7834-316C-7311-9F6CD56A935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chemeClr val="dk1"/>
                </a:solidFill>
              </a:rPr>
              <a:t>.</a:t>
            </a:r>
          </a:p>
          <a:p>
            <a:endParaRPr lang="es-CL" dirty="0"/>
          </a:p>
        </p:txBody>
      </p:sp>
      <p:sp>
        <p:nvSpPr>
          <p:cNvPr id="4" name="Marcador de número de diapositiva 3">
            <a:extLst>
              <a:ext uri="{FF2B5EF4-FFF2-40B4-BE49-F238E27FC236}">
                <a16:creationId xmlns:a16="http://schemas.microsoft.com/office/drawing/2014/main" id="{C072C84F-238F-3C0F-1DDB-D1EDC58F6F30}"/>
              </a:ext>
            </a:extLst>
          </p:cNvPr>
          <p:cNvSpPr>
            <a:spLocks noGrp="1"/>
          </p:cNvSpPr>
          <p:nvPr>
            <p:ph type="sldNum" sz="quarter" idx="5"/>
          </p:nvPr>
        </p:nvSpPr>
        <p:spPr/>
        <p:txBody>
          <a:bodyPr/>
          <a:lstStyle/>
          <a:p>
            <a:fld id="{77221C12-7A49-4957-B779-0129C5BBE3DC}" type="slidenum">
              <a:rPr lang="es-CL" smtClean="0"/>
              <a:t>11</a:t>
            </a:fld>
            <a:endParaRPr lang="es-CL"/>
          </a:p>
        </p:txBody>
      </p:sp>
    </p:spTree>
    <p:extLst>
      <p:ext uri="{BB962C8B-B14F-4D97-AF65-F5344CB8AC3E}">
        <p14:creationId xmlns:p14="http://schemas.microsoft.com/office/powerpoint/2010/main" val="1058976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77221C12-7A49-4957-B779-0129C5BBE3DC}" type="slidenum">
              <a:rPr lang="es-CL" smtClean="0"/>
              <a:t>12</a:t>
            </a:fld>
            <a:endParaRPr lang="es-CL"/>
          </a:p>
        </p:txBody>
      </p:sp>
    </p:spTree>
    <p:extLst>
      <p:ext uri="{BB962C8B-B14F-4D97-AF65-F5344CB8AC3E}">
        <p14:creationId xmlns:p14="http://schemas.microsoft.com/office/powerpoint/2010/main" val="1654207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 normativa se remite al DFL N°1, particularmente a los Títulos IV y V del Capítulo VII del Libro I, donde tampoco se encuentra un régimen sancionatorio detallado.</a:t>
            </a:r>
          </a:p>
          <a:p>
            <a:r>
              <a:rPr lang="es-MX" dirty="0"/>
              <a:t>Esta falta de precisión genera un desafío, especialmente considerando el volumen significativo de prestadores institucionales de carácter público dentro del sistema de</a:t>
            </a:r>
          </a:p>
          <a:p>
            <a:r>
              <a:rPr lang="es-MX" dirty="0"/>
              <a:t>salud. </a:t>
            </a:r>
          </a:p>
          <a:p>
            <a:r>
              <a:rPr lang="es-MX" dirty="0"/>
              <a:t>La ley N°20.584, si bien establece un marco regulatorio fundamental para los derechos y deberes de los pacientes en la atención de salud, presenta una falta de</a:t>
            </a:r>
          </a:p>
          <a:p>
            <a:pPr marL="0" indent="0">
              <a:buNone/>
            </a:pPr>
            <a:r>
              <a:rPr lang="es-MX" dirty="0"/>
              <a:t>especificidad en cuanto a las sanciones</a:t>
            </a:r>
          </a:p>
          <a:p>
            <a:pPr marL="0" indent="0">
              <a:buNone/>
            </a:pPr>
            <a:r>
              <a:rPr lang="es-MX" dirty="0"/>
              <a:t>aplicables a los prestadores que incumplen sus</a:t>
            </a:r>
          </a:p>
          <a:p>
            <a:pPr marL="0" indent="0">
              <a:buNone/>
            </a:pPr>
            <a:r>
              <a:rPr lang="es-MX" dirty="0"/>
              <a:t>disposiciones.</a:t>
            </a:r>
          </a:p>
          <a:p>
            <a:pPr marL="0" indent="0">
              <a:buNone/>
            </a:pPr>
            <a:r>
              <a:rPr lang="es-MX" dirty="0"/>
              <a:t>las auditorías clínicas son una</a:t>
            </a:r>
          </a:p>
          <a:p>
            <a:pPr marL="0" indent="0">
              <a:buNone/>
            </a:pPr>
            <a:r>
              <a:rPr lang="es-MX" dirty="0"/>
              <a:t>eficaz herramienta para evaluar el</a:t>
            </a:r>
          </a:p>
          <a:p>
            <a:pPr marL="0" indent="0">
              <a:buNone/>
            </a:pPr>
            <a:r>
              <a:rPr lang="es-MX" dirty="0"/>
              <a:t>cumplimiento de la ley No20.584, sobre</a:t>
            </a:r>
          </a:p>
          <a:p>
            <a:pPr marL="0" indent="0">
              <a:buNone/>
            </a:pPr>
            <a:r>
              <a:rPr lang="es-MX" dirty="0"/>
              <a:t>derechos y deberes de los pacientes.</a:t>
            </a:r>
          </a:p>
          <a:p>
            <a:pPr marL="0" indent="0">
              <a:buNone/>
            </a:pPr>
            <a:r>
              <a:rPr lang="es-MX" dirty="0"/>
              <a:t>Especialmente para su artículo 4o el cual</a:t>
            </a:r>
          </a:p>
          <a:p>
            <a:pPr marL="0" indent="0">
              <a:buNone/>
            </a:pPr>
            <a:r>
              <a:rPr lang="es-MX" dirty="0"/>
              <a:t>establece el derecho de toda persona a que los</a:t>
            </a:r>
          </a:p>
          <a:p>
            <a:pPr marL="0" indent="0">
              <a:buNone/>
            </a:pPr>
            <a:r>
              <a:rPr lang="es-MX" dirty="0"/>
              <a:t>prestadores cumplan las normas vigentes en el</a:t>
            </a:r>
          </a:p>
          <a:p>
            <a:pPr marL="0" indent="0">
              <a:buNone/>
            </a:pPr>
            <a:r>
              <a:rPr lang="es-MX" dirty="0"/>
              <a:t>país, y con los protocolos establecidos, en</a:t>
            </a:r>
          </a:p>
          <a:p>
            <a:pPr marL="0" indent="0">
              <a:buNone/>
            </a:pPr>
            <a:r>
              <a:rPr lang="es-MX" dirty="0"/>
              <a:t>materia de seguridad del paciente y calidad de</a:t>
            </a:r>
          </a:p>
          <a:p>
            <a:pPr marL="0" indent="0">
              <a:buNone/>
            </a:pPr>
            <a:r>
              <a:rPr lang="es-MX" dirty="0"/>
              <a:t>la atención de salud.</a:t>
            </a:r>
            <a:endParaRPr lang="es-CL" dirty="0"/>
          </a:p>
          <a:p>
            <a:pPr marL="0" indent="0">
              <a:buNone/>
            </a:pPr>
            <a:endParaRPr lang="es-CL" dirty="0"/>
          </a:p>
          <a:p>
            <a:pPr marL="0" indent="0">
              <a:buNone/>
            </a:pPr>
            <a:r>
              <a:rPr lang="es-MX" sz="1200" dirty="0"/>
              <a:t>El presente proyecto de ley establece un</a:t>
            </a:r>
          </a:p>
          <a:p>
            <a:pPr marL="0" indent="0">
              <a:buNone/>
            </a:pPr>
            <a:r>
              <a:rPr lang="es-MX" sz="1200" dirty="0"/>
              <a:t>régimen sancionatorio específico para el</a:t>
            </a:r>
          </a:p>
          <a:p>
            <a:pPr marL="0" indent="0">
              <a:buNone/>
            </a:pPr>
            <a:r>
              <a:rPr lang="es-MX" sz="1200" dirty="0"/>
              <a:t>sector público, diferenciado del régimen</a:t>
            </a:r>
          </a:p>
          <a:p>
            <a:pPr marL="0" indent="0">
              <a:buNone/>
            </a:pPr>
            <a:r>
              <a:rPr lang="es-MX" sz="1200" dirty="0"/>
              <a:t>aplicable al sector privado. En consideración</a:t>
            </a:r>
          </a:p>
          <a:p>
            <a:pPr marL="0" indent="0">
              <a:buNone/>
            </a:pPr>
            <a:r>
              <a:rPr lang="es-MX" sz="1200" dirty="0"/>
              <a:t>al origen y naturaleza de los recursos</a:t>
            </a:r>
          </a:p>
          <a:p>
            <a:pPr marL="0" indent="0">
              <a:buNone/>
            </a:pPr>
            <a:r>
              <a:rPr lang="es-MX" sz="1200" dirty="0"/>
              <a:t>públicos, se excluye la imposición de multas</a:t>
            </a:r>
          </a:p>
          <a:p>
            <a:pPr marL="0" indent="0">
              <a:buNone/>
            </a:pPr>
            <a:r>
              <a:rPr lang="es-MX" sz="1200" dirty="0"/>
              <a:t>pecuniarias a las instituciones. En su lugar,</a:t>
            </a:r>
          </a:p>
          <a:p>
            <a:pPr marL="0" indent="0">
              <a:buNone/>
            </a:pPr>
            <a:r>
              <a:rPr lang="es-MX" sz="1200" dirty="0"/>
              <a:t>el nuevo régimen define sanciones dirigidas a</a:t>
            </a:r>
          </a:p>
          <a:p>
            <a:pPr marL="0" indent="0">
              <a:buNone/>
            </a:pPr>
            <a:r>
              <a:rPr lang="es-MX" sz="1200" dirty="0"/>
              <a:t>los directivos responsables, las cuales podrán</a:t>
            </a:r>
          </a:p>
          <a:p>
            <a:pPr marL="0" indent="0">
              <a:buNone/>
            </a:pPr>
            <a:r>
              <a:rPr lang="es-MX" sz="1200" dirty="0"/>
              <a:t>ser de carácter administrativo, como</a:t>
            </a:r>
          </a:p>
          <a:p>
            <a:pPr marL="0" indent="0">
              <a:buNone/>
            </a:pPr>
            <a:r>
              <a:rPr lang="es-MX" sz="1200" dirty="0"/>
              <a:t>amonestaciones, o pecuniario, mediante</a:t>
            </a:r>
          </a:p>
          <a:p>
            <a:pPr marL="0" indent="0">
              <a:buNone/>
            </a:pPr>
            <a:r>
              <a:rPr lang="es-MX" sz="1200" dirty="0"/>
              <a:t>descuentos en sus remuneraciones, tal como se</a:t>
            </a:r>
          </a:p>
          <a:p>
            <a:pPr marL="0" indent="0">
              <a:buNone/>
            </a:pPr>
            <a:r>
              <a:rPr lang="es-MX" sz="1200" dirty="0"/>
              <a:t>hace en otras instituciones como el Consejo</a:t>
            </a:r>
          </a:p>
          <a:p>
            <a:pPr marL="0" indent="0">
              <a:buNone/>
            </a:pPr>
            <a:r>
              <a:rPr lang="es-MX" sz="1200" dirty="0"/>
              <a:t>para la Transparencia y como lo hará en el</a:t>
            </a:r>
          </a:p>
          <a:p>
            <a:pPr marL="0" indent="0">
              <a:buNone/>
            </a:pPr>
            <a:r>
              <a:rPr lang="es-MX" sz="1200" dirty="0"/>
              <a:t>futuro la Agencia de Datos Personales.</a:t>
            </a:r>
            <a:endParaRPr lang="es-CL" dirty="0"/>
          </a:p>
        </p:txBody>
      </p:sp>
      <p:sp>
        <p:nvSpPr>
          <p:cNvPr id="4" name="Marcador de número de diapositiva 3"/>
          <p:cNvSpPr>
            <a:spLocks noGrp="1"/>
          </p:cNvSpPr>
          <p:nvPr>
            <p:ph type="sldNum" sz="quarter" idx="5"/>
          </p:nvPr>
        </p:nvSpPr>
        <p:spPr/>
        <p:txBody>
          <a:bodyPr/>
          <a:lstStyle/>
          <a:p>
            <a:fld id="{77221C12-7A49-4957-B779-0129C5BBE3DC}" type="slidenum">
              <a:rPr lang="es-CL" smtClean="0"/>
              <a:t>14</a:t>
            </a:fld>
            <a:endParaRPr lang="es-CL"/>
          </a:p>
        </p:txBody>
      </p:sp>
    </p:spTree>
    <p:extLst>
      <p:ext uri="{BB962C8B-B14F-4D97-AF65-F5344CB8AC3E}">
        <p14:creationId xmlns:p14="http://schemas.microsoft.com/office/powerpoint/2010/main" val="2646664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A9BA93FE-BCA0-41F7-94A1-A8F5EB39C6DD}" type="datetimeFigureOut">
              <a:rPr lang="es-CL" smtClean="0"/>
              <a:t>05-05-2025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BA1F2C4-EB70-408E-B3E2-8BD7E37A90CC}" type="slidenum">
              <a:rPr lang="es-CL" smtClean="0"/>
              <a:t>‹Nº›</a:t>
            </a:fld>
            <a:endParaRPr lang="es-C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6870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9BA93FE-BCA0-41F7-94A1-A8F5EB39C6DD}" type="datetimeFigureOut">
              <a:rPr lang="es-CL" smtClean="0"/>
              <a:t>05-05-2025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BA1F2C4-EB70-408E-B3E2-8BD7E37A90CC}" type="slidenum">
              <a:rPr lang="es-CL" smtClean="0"/>
              <a:t>‹Nº›</a:t>
            </a:fld>
            <a:endParaRPr lang="es-CL"/>
          </a:p>
        </p:txBody>
      </p:sp>
    </p:spTree>
    <p:extLst>
      <p:ext uri="{BB962C8B-B14F-4D97-AF65-F5344CB8AC3E}">
        <p14:creationId xmlns:p14="http://schemas.microsoft.com/office/powerpoint/2010/main" val="34108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9BA93FE-BCA0-41F7-94A1-A8F5EB39C6DD}" type="datetimeFigureOut">
              <a:rPr lang="es-CL" smtClean="0"/>
              <a:t>05-05-2025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BA1F2C4-EB70-408E-B3E2-8BD7E37A90CC}" type="slidenum">
              <a:rPr lang="es-CL" smtClean="0"/>
              <a:t>‹Nº›</a:t>
            </a:fld>
            <a:endParaRPr lang="es-CL"/>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923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9BA93FE-BCA0-41F7-94A1-A8F5EB39C6DD}" type="datetimeFigureOut">
              <a:rPr lang="es-CL" smtClean="0"/>
              <a:t>05-05-2025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BA1F2C4-EB70-408E-B3E2-8BD7E37A90CC}" type="slidenum">
              <a:rPr lang="es-CL" smtClean="0"/>
              <a:t>‹Nº›</a:t>
            </a:fld>
            <a:endParaRPr lang="es-CL"/>
          </a:p>
        </p:txBody>
      </p:sp>
    </p:spTree>
    <p:extLst>
      <p:ext uri="{BB962C8B-B14F-4D97-AF65-F5344CB8AC3E}">
        <p14:creationId xmlns:p14="http://schemas.microsoft.com/office/powerpoint/2010/main" val="2278062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9BA93FE-BCA0-41F7-94A1-A8F5EB39C6DD}" type="datetimeFigureOut">
              <a:rPr lang="es-CL" smtClean="0"/>
              <a:t>05-05-2025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BA1F2C4-EB70-408E-B3E2-8BD7E37A90CC}" type="slidenum">
              <a:rPr lang="es-CL" smtClean="0"/>
              <a:t>‹Nº›</a:t>
            </a:fld>
            <a:endParaRPr lang="es-C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2256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9BA93FE-BCA0-41F7-94A1-A8F5EB39C6DD}" type="datetimeFigureOut">
              <a:rPr lang="es-CL" smtClean="0"/>
              <a:t>05-05-2025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4BA1F2C4-EB70-408E-B3E2-8BD7E37A90CC}" type="slidenum">
              <a:rPr lang="es-CL" smtClean="0"/>
              <a:t>‹Nº›</a:t>
            </a:fld>
            <a:endParaRPr lang="es-CL"/>
          </a:p>
        </p:txBody>
      </p:sp>
    </p:spTree>
    <p:extLst>
      <p:ext uri="{BB962C8B-B14F-4D97-AF65-F5344CB8AC3E}">
        <p14:creationId xmlns:p14="http://schemas.microsoft.com/office/powerpoint/2010/main" val="2085269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Haga clic para modificar los estilos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9BA93FE-BCA0-41F7-94A1-A8F5EB39C6DD}" type="datetimeFigureOut">
              <a:rPr lang="es-CL" smtClean="0"/>
              <a:t>05-05-2025</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4BA1F2C4-EB70-408E-B3E2-8BD7E37A90CC}" type="slidenum">
              <a:rPr lang="es-CL" smtClean="0"/>
              <a:t>‹Nº›</a:t>
            </a:fld>
            <a:endParaRPr lang="es-CL"/>
          </a:p>
        </p:txBody>
      </p:sp>
    </p:spTree>
    <p:extLst>
      <p:ext uri="{BB962C8B-B14F-4D97-AF65-F5344CB8AC3E}">
        <p14:creationId xmlns:p14="http://schemas.microsoft.com/office/powerpoint/2010/main" val="1772197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9BA93FE-BCA0-41F7-94A1-A8F5EB39C6DD}" type="datetimeFigureOut">
              <a:rPr lang="es-CL" smtClean="0"/>
              <a:t>05-05-2025</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4BA1F2C4-EB70-408E-B3E2-8BD7E37A90CC}" type="slidenum">
              <a:rPr lang="es-CL" smtClean="0"/>
              <a:t>‹Nº›</a:t>
            </a:fld>
            <a:endParaRPr lang="es-CL"/>
          </a:p>
        </p:txBody>
      </p:sp>
    </p:spTree>
    <p:extLst>
      <p:ext uri="{BB962C8B-B14F-4D97-AF65-F5344CB8AC3E}">
        <p14:creationId xmlns:p14="http://schemas.microsoft.com/office/powerpoint/2010/main" val="2514421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BA93FE-BCA0-41F7-94A1-A8F5EB39C6DD}" type="datetimeFigureOut">
              <a:rPr lang="es-CL" smtClean="0"/>
              <a:t>05-05-2025</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4BA1F2C4-EB70-408E-B3E2-8BD7E37A90CC}" type="slidenum">
              <a:rPr lang="es-CL" smtClean="0"/>
              <a:t>‹Nº›</a:t>
            </a:fld>
            <a:endParaRPr lang="es-CL"/>
          </a:p>
        </p:txBody>
      </p:sp>
    </p:spTree>
    <p:extLst>
      <p:ext uri="{BB962C8B-B14F-4D97-AF65-F5344CB8AC3E}">
        <p14:creationId xmlns:p14="http://schemas.microsoft.com/office/powerpoint/2010/main" val="1015127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9BA93FE-BCA0-41F7-94A1-A8F5EB39C6DD}" type="datetimeFigureOut">
              <a:rPr lang="es-CL" smtClean="0"/>
              <a:t>05-05-2025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4BA1F2C4-EB70-408E-B3E2-8BD7E37A90CC}" type="slidenum">
              <a:rPr lang="es-CL" smtClean="0"/>
              <a:t>‹Nº›</a:t>
            </a:fld>
            <a:endParaRPr lang="es-CL"/>
          </a:p>
        </p:txBody>
      </p:sp>
    </p:spTree>
    <p:extLst>
      <p:ext uri="{BB962C8B-B14F-4D97-AF65-F5344CB8AC3E}">
        <p14:creationId xmlns:p14="http://schemas.microsoft.com/office/powerpoint/2010/main" val="1675809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9BA93FE-BCA0-41F7-94A1-A8F5EB39C6DD}" type="datetimeFigureOut">
              <a:rPr lang="es-CL" smtClean="0"/>
              <a:t>05-05-2025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4BA1F2C4-EB70-408E-B3E2-8BD7E37A90CC}" type="slidenum">
              <a:rPr lang="es-CL" smtClean="0"/>
              <a:t>‹Nº›</a:t>
            </a:fld>
            <a:endParaRPr lang="es-CL"/>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7555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9BA93FE-BCA0-41F7-94A1-A8F5EB39C6DD}" type="datetimeFigureOut">
              <a:rPr lang="es-CL" smtClean="0"/>
              <a:t>05-05-2025</a:t>
            </a:fld>
            <a:endParaRPr lang="es-CL"/>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s-CL"/>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BA1F2C4-EB70-408E-B3E2-8BD7E37A90CC}" type="slidenum">
              <a:rPr lang="es-CL" smtClean="0"/>
              <a:t>‹Nº›</a:t>
            </a:fld>
            <a:endParaRPr lang="es-CL"/>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369621"/>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CB5286-C36D-1118-F6EE-E641F6B061F6}"/>
              </a:ext>
            </a:extLst>
          </p:cNvPr>
          <p:cNvSpPr>
            <a:spLocks noGrp="1"/>
          </p:cNvSpPr>
          <p:nvPr>
            <p:ph type="title"/>
          </p:nvPr>
        </p:nvSpPr>
        <p:spPr>
          <a:xfrm>
            <a:off x="1024128" y="585216"/>
            <a:ext cx="8018272" cy="1499616"/>
          </a:xfrm>
        </p:spPr>
        <p:txBody>
          <a:bodyPr vert="horz" lIns="91440" tIns="45720" rIns="91440" bIns="45720" rtlCol="0" anchor="ctr">
            <a:normAutofit/>
          </a:bodyPr>
          <a:lstStyle/>
          <a:p>
            <a:br>
              <a:rPr lang="en-US" sz="3500" dirty="0"/>
            </a:br>
            <a:r>
              <a:rPr lang="en-US" sz="3500" dirty="0" err="1"/>
              <a:t>Fortalecimiento</a:t>
            </a:r>
            <a:r>
              <a:rPr lang="en-US" sz="3500"/>
              <a:t> de la Superintendencia de Salud</a:t>
            </a:r>
            <a:br>
              <a:rPr lang="en-US" sz="3500"/>
            </a:br>
            <a:r>
              <a:rPr lang="en-US" sz="3500"/>
              <a:t>Proyecto de ley Boletín 17.397-11</a:t>
            </a:r>
          </a:p>
        </p:txBody>
      </p:sp>
      <p:sp>
        <p:nvSpPr>
          <p:cNvPr id="3" name="CuadroTexto 2">
            <a:extLst>
              <a:ext uri="{FF2B5EF4-FFF2-40B4-BE49-F238E27FC236}">
                <a16:creationId xmlns:a16="http://schemas.microsoft.com/office/drawing/2014/main" id="{A2F91AD4-CE4E-1F5D-AFA9-99BBD3A2CA21}"/>
              </a:ext>
            </a:extLst>
          </p:cNvPr>
          <p:cNvSpPr txBox="1"/>
          <p:nvPr/>
        </p:nvSpPr>
        <p:spPr>
          <a:xfrm>
            <a:off x="1024129" y="2279636"/>
            <a:ext cx="8018271" cy="4023360"/>
          </a:xfrm>
          <a:prstGeom prst="rect">
            <a:avLst/>
          </a:prstGeom>
        </p:spPr>
        <p:txBody>
          <a:bodyPr vert="horz" lIns="45720" tIns="45720" rIns="45720" bIns="45720" rtlCol="0">
            <a:normAutofit/>
          </a:bodyPr>
          <a:lstStyle/>
          <a:p>
            <a:pPr defTabSz="914400">
              <a:lnSpc>
                <a:spcPct val="90000"/>
              </a:lnSpc>
              <a:spcAft>
                <a:spcPts val="600"/>
              </a:spcAft>
              <a:buClr>
                <a:schemeClr val="accent1"/>
              </a:buClr>
            </a:pPr>
            <a:r>
              <a:rPr lang="en-US" dirty="0"/>
              <a:t>Comisión Salud. Cámara de </a:t>
            </a:r>
            <a:r>
              <a:rPr lang="en-US" dirty="0" err="1"/>
              <a:t>Diputados</a:t>
            </a:r>
            <a:r>
              <a:rPr lang="en-US" dirty="0"/>
              <a:t> y </a:t>
            </a:r>
            <a:r>
              <a:rPr lang="en-US" dirty="0" err="1"/>
              <a:t>Diputadas</a:t>
            </a:r>
            <a:endParaRPr lang="en-US" dirty="0"/>
          </a:p>
          <a:p>
            <a:pPr defTabSz="914400">
              <a:lnSpc>
                <a:spcPct val="90000"/>
              </a:lnSpc>
              <a:spcAft>
                <a:spcPts val="600"/>
              </a:spcAft>
              <a:buClr>
                <a:schemeClr val="accent1"/>
              </a:buClr>
            </a:pPr>
            <a:r>
              <a:rPr lang="en-US" dirty="0"/>
              <a:t>5 de mayo 2025</a:t>
            </a:r>
          </a:p>
          <a:p>
            <a:pPr defTabSz="914400">
              <a:lnSpc>
                <a:spcPct val="90000"/>
              </a:lnSpc>
              <a:spcAft>
                <a:spcPts val="600"/>
              </a:spcAft>
              <a:buClr>
                <a:schemeClr val="accent1"/>
              </a:buClr>
            </a:pPr>
            <a:endParaRPr lang="en-US" dirty="0"/>
          </a:p>
          <a:p>
            <a:pPr defTabSz="914400">
              <a:lnSpc>
                <a:spcPct val="90000"/>
              </a:lnSpc>
              <a:spcAft>
                <a:spcPts val="600"/>
              </a:spcAft>
              <a:buClr>
                <a:schemeClr val="accent1"/>
              </a:buClr>
            </a:pPr>
            <a:endParaRPr lang="en-US" dirty="0"/>
          </a:p>
          <a:p>
            <a:pPr defTabSz="914400">
              <a:lnSpc>
                <a:spcPct val="90000"/>
              </a:lnSpc>
              <a:spcAft>
                <a:spcPts val="600"/>
              </a:spcAft>
              <a:buClr>
                <a:schemeClr val="accent1"/>
              </a:buClr>
            </a:pPr>
            <a:endParaRPr lang="en-US" dirty="0"/>
          </a:p>
          <a:p>
            <a:pPr defTabSz="914400">
              <a:lnSpc>
                <a:spcPct val="90000"/>
              </a:lnSpc>
              <a:spcAft>
                <a:spcPts val="600"/>
              </a:spcAft>
              <a:buClr>
                <a:schemeClr val="accent1"/>
              </a:buClr>
            </a:pPr>
            <a:endParaRPr lang="en-US" dirty="0"/>
          </a:p>
          <a:p>
            <a:pPr defTabSz="914400">
              <a:lnSpc>
                <a:spcPct val="90000"/>
              </a:lnSpc>
              <a:spcAft>
                <a:spcPts val="600"/>
              </a:spcAft>
              <a:buClr>
                <a:schemeClr val="accent1"/>
              </a:buClr>
            </a:pPr>
            <a:r>
              <a:rPr lang="en-US" dirty="0"/>
              <a:t>Paula Benavides, Escuela de </a:t>
            </a:r>
            <a:r>
              <a:rPr lang="en-US" dirty="0" err="1"/>
              <a:t>Gobierno</a:t>
            </a:r>
            <a:r>
              <a:rPr lang="en-US" dirty="0"/>
              <a:t> PUC</a:t>
            </a:r>
          </a:p>
          <a:p>
            <a:pPr defTabSz="914400">
              <a:lnSpc>
                <a:spcPct val="90000"/>
              </a:lnSpc>
              <a:spcAft>
                <a:spcPts val="600"/>
              </a:spcAft>
              <a:buClr>
                <a:schemeClr val="accent1"/>
              </a:buClr>
            </a:pPr>
            <a:r>
              <a:rPr lang="en-US" dirty="0"/>
              <a:t>Daniela Sugg, Universidad Diego Portales</a:t>
            </a:r>
          </a:p>
          <a:p>
            <a:pPr defTabSz="914400">
              <a:lnSpc>
                <a:spcPct val="90000"/>
              </a:lnSpc>
              <a:spcAft>
                <a:spcPts val="600"/>
              </a:spcAft>
              <a:buClr>
                <a:schemeClr val="accent1"/>
              </a:buClr>
            </a:pPr>
            <a:r>
              <a:rPr lang="en-US" dirty="0"/>
              <a:t>Carolina Velasco, Universidad San Sebastián</a:t>
            </a:r>
          </a:p>
          <a:p>
            <a:pPr defTabSz="914400">
              <a:lnSpc>
                <a:spcPct val="90000"/>
              </a:lnSpc>
              <a:spcAft>
                <a:spcPts val="600"/>
              </a:spcAft>
              <a:buClr>
                <a:schemeClr val="accent1"/>
              </a:buClr>
            </a:pPr>
            <a:endParaRPr lang="en-US" dirty="0"/>
          </a:p>
        </p:txBody>
      </p:sp>
      <p:sp>
        <p:nvSpPr>
          <p:cNvPr id="50" name="Rectangle 45">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47">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0661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783ED9-E969-9F5A-A7E2-1E28AE4B4EF0}"/>
              </a:ext>
            </a:extLst>
          </p:cNvPr>
          <p:cNvSpPr>
            <a:spLocks noGrp="1"/>
          </p:cNvSpPr>
          <p:nvPr>
            <p:ph type="title"/>
          </p:nvPr>
        </p:nvSpPr>
        <p:spPr>
          <a:xfrm>
            <a:off x="1154953" y="973668"/>
            <a:ext cx="10608957" cy="639375"/>
          </a:xfrm>
        </p:spPr>
        <p:txBody>
          <a:bodyPr>
            <a:noAutofit/>
          </a:bodyPr>
          <a:lstStyle/>
          <a:p>
            <a:r>
              <a:rPr lang="en-US" sz="3900" dirty="0" err="1"/>
              <a:t>Resguardo</a:t>
            </a:r>
            <a:r>
              <a:rPr lang="en-US" sz="3900" dirty="0"/>
              <a:t> de </a:t>
            </a:r>
            <a:r>
              <a:rPr lang="en-US" sz="3900" dirty="0" err="1"/>
              <a:t>los</a:t>
            </a:r>
            <a:r>
              <a:rPr lang="en-US" sz="3900" dirty="0"/>
              <a:t> derechos de las personas </a:t>
            </a:r>
            <a:r>
              <a:rPr lang="en-US" sz="3900" dirty="0" err="1"/>
              <a:t>en</a:t>
            </a:r>
            <a:r>
              <a:rPr lang="en-US" sz="3900" dirty="0"/>
              <a:t> </a:t>
            </a:r>
            <a:r>
              <a:rPr lang="en-US" sz="3900" dirty="0" err="1"/>
              <a:t>materia</a:t>
            </a:r>
            <a:r>
              <a:rPr lang="en-US" sz="3900" dirty="0"/>
              <a:t> de </a:t>
            </a:r>
            <a:r>
              <a:rPr lang="en-US" sz="3900" dirty="0" err="1"/>
              <a:t>salud</a:t>
            </a:r>
            <a:r>
              <a:rPr lang="en-US" sz="3900" dirty="0"/>
              <a:t>: </a:t>
            </a:r>
            <a:r>
              <a:rPr lang="en-US" sz="3900" cap="none" dirty="0" err="1"/>
              <a:t>comentarios</a:t>
            </a:r>
            <a:r>
              <a:rPr lang="en-US" sz="3900" cap="none" dirty="0"/>
              <a:t> (2)</a:t>
            </a:r>
            <a:endParaRPr lang="es-CL" sz="3900" dirty="0"/>
          </a:p>
        </p:txBody>
      </p:sp>
      <p:sp>
        <p:nvSpPr>
          <p:cNvPr id="3" name="Marcador de contenido 2">
            <a:extLst>
              <a:ext uri="{FF2B5EF4-FFF2-40B4-BE49-F238E27FC236}">
                <a16:creationId xmlns:a16="http://schemas.microsoft.com/office/drawing/2014/main" id="{95756CCB-84DC-C28D-A1BA-31AB53658183}"/>
              </a:ext>
            </a:extLst>
          </p:cNvPr>
          <p:cNvSpPr>
            <a:spLocks noGrp="1"/>
          </p:cNvSpPr>
          <p:nvPr>
            <p:ph sz="half" idx="1"/>
          </p:nvPr>
        </p:nvSpPr>
        <p:spPr>
          <a:xfrm>
            <a:off x="537112" y="2769776"/>
            <a:ext cx="5095103" cy="707886"/>
          </a:xfrm>
        </p:spPr>
        <p:txBody>
          <a:bodyPr>
            <a:normAutofit/>
          </a:bodyPr>
          <a:lstStyle/>
          <a:p>
            <a:pPr marL="266700" indent="-266700">
              <a:buFont typeface="Wingdings" panose="05000000000000000000" pitchFamily="2" charset="2"/>
              <a:buChar char="§"/>
            </a:pPr>
            <a:r>
              <a:rPr lang="es-MX" dirty="0"/>
              <a:t>Hay asimetría de información entre partes</a:t>
            </a:r>
          </a:p>
          <a:p>
            <a:endParaRPr lang="es-MX" dirty="0"/>
          </a:p>
          <a:p>
            <a:endParaRPr lang="es-MX" dirty="0"/>
          </a:p>
          <a:p>
            <a:endParaRPr lang="es-MX" dirty="0"/>
          </a:p>
          <a:p>
            <a:endParaRPr lang="es-MX" dirty="0"/>
          </a:p>
          <a:p>
            <a:endParaRPr lang="es-MX" dirty="0"/>
          </a:p>
        </p:txBody>
      </p:sp>
      <p:sp>
        <p:nvSpPr>
          <p:cNvPr id="9" name="Marcador de contenido 8">
            <a:extLst>
              <a:ext uri="{FF2B5EF4-FFF2-40B4-BE49-F238E27FC236}">
                <a16:creationId xmlns:a16="http://schemas.microsoft.com/office/drawing/2014/main" id="{4365D649-6B5E-B3C9-FA85-F244469A0442}"/>
              </a:ext>
            </a:extLst>
          </p:cNvPr>
          <p:cNvSpPr>
            <a:spLocks noGrp="1"/>
          </p:cNvSpPr>
          <p:nvPr>
            <p:ph sz="half" idx="2"/>
          </p:nvPr>
        </p:nvSpPr>
        <p:spPr>
          <a:xfrm>
            <a:off x="5924554" y="2678384"/>
            <a:ext cx="5774591" cy="4023360"/>
          </a:xfrm>
        </p:spPr>
        <p:txBody>
          <a:bodyPr>
            <a:normAutofit/>
          </a:bodyPr>
          <a:lstStyle/>
          <a:p>
            <a:pPr algn="just">
              <a:buFont typeface="Wingdings" panose="05000000000000000000" pitchFamily="2" charset="2"/>
              <a:buChar char="§"/>
            </a:pPr>
            <a:r>
              <a:rPr lang="es-CL" dirty="0"/>
              <a:t> </a:t>
            </a:r>
            <a:r>
              <a:rPr lang="es-CL" u="sng" dirty="0"/>
              <a:t>Ámbitos actuales de acción de la difusión</a:t>
            </a:r>
            <a:r>
              <a:rPr lang="es-CL" dirty="0"/>
              <a:t>:</a:t>
            </a:r>
          </a:p>
          <a:p>
            <a:pPr marL="534988" lvl="1" indent="-268288" algn="just">
              <a:buFont typeface="Wingdings" panose="05000000000000000000" pitchFamily="2" charset="2"/>
              <a:buChar char="ü"/>
            </a:pPr>
            <a:r>
              <a:rPr lang="es-CL" dirty="0"/>
              <a:t>Ley </a:t>
            </a:r>
            <a:r>
              <a:rPr lang="es-CL" dirty="0" err="1"/>
              <a:t>N°</a:t>
            </a:r>
            <a:r>
              <a:rPr lang="es-CL" dirty="0"/>
              <a:t> 20.584 sobre Derechos y deberes de las personas (persona-prestador)</a:t>
            </a:r>
          </a:p>
          <a:p>
            <a:pPr marL="534988" lvl="1" indent="-268288" algn="just">
              <a:buFont typeface="Wingdings" panose="05000000000000000000" pitchFamily="2" charset="2"/>
              <a:buChar char="ü"/>
            </a:pPr>
            <a:r>
              <a:rPr lang="es-CL" dirty="0"/>
              <a:t>Ley19.966 (GES), personas y fondos inter ISAPRES.</a:t>
            </a:r>
          </a:p>
          <a:p>
            <a:pPr marL="534988" lvl="1" indent="-268288" algn="just">
              <a:buFont typeface="Wingdings" panose="05000000000000000000" pitchFamily="2" charset="2"/>
              <a:buChar char="ü"/>
            </a:pPr>
            <a:r>
              <a:rPr lang="es-CL" dirty="0"/>
              <a:t>Ley20.850 (LRS), personas y fondos</a:t>
            </a:r>
          </a:p>
          <a:p>
            <a:pPr marL="534988" lvl="1" indent="-268288" algn="just">
              <a:buFont typeface="Wingdings" panose="05000000000000000000" pitchFamily="2" charset="2"/>
              <a:buChar char="ü"/>
            </a:pPr>
            <a:r>
              <a:rPr lang="es-CL" dirty="0"/>
              <a:t>Sobre ISAPRES, planes , </a:t>
            </a:r>
            <a:r>
              <a:rPr lang="es-CL" dirty="0" err="1"/>
              <a:t>etc</a:t>
            </a:r>
            <a:r>
              <a:rPr lang="es-CL" dirty="0"/>
              <a:t> (Libro III DF1 de Salud 2005)</a:t>
            </a:r>
          </a:p>
          <a:p>
            <a:pPr marL="534988" lvl="1" indent="-268288" algn="just">
              <a:buFont typeface="Wingdings" panose="05000000000000000000" pitchFamily="2" charset="2"/>
              <a:buChar char="ü"/>
            </a:pPr>
            <a:r>
              <a:rPr lang="es-CL" dirty="0"/>
              <a:t>Sobre Fonasa en lo que respecta a derechos del beneficiario en MLE, MCC, LRS y GES (Art.107 DF1 de Salud 2005)</a:t>
            </a:r>
          </a:p>
          <a:p>
            <a:pPr marL="266700" lvl="1" indent="-266700" algn="just">
              <a:spcBef>
                <a:spcPts val="1200"/>
              </a:spcBef>
              <a:spcAft>
                <a:spcPts val="200"/>
              </a:spcAft>
              <a:buSzPct val="100000"/>
              <a:buFont typeface="Wingdings" panose="05000000000000000000" pitchFamily="2" charset="2"/>
              <a:buChar char="§"/>
            </a:pPr>
            <a:r>
              <a:rPr lang="es-CL" sz="2200" u="sng" dirty="0"/>
              <a:t>Ámbitos propuestos</a:t>
            </a:r>
            <a:r>
              <a:rPr lang="es-CL" sz="2200" dirty="0"/>
              <a:t>:</a:t>
            </a:r>
          </a:p>
          <a:p>
            <a:pPr marL="534988" lvl="1" indent="-268288" algn="just">
              <a:buSzPct val="100000"/>
              <a:buFont typeface="Wingdings" panose="05000000000000000000" pitchFamily="2" charset="2"/>
              <a:buChar char="ü"/>
            </a:pPr>
            <a:r>
              <a:rPr lang="es-CL" dirty="0"/>
              <a:t>Orientación desde la perspectiva de calidad y negligencia.</a:t>
            </a:r>
          </a:p>
        </p:txBody>
      </p:sp>
      <p:sp>
        <p:nvSpPr>
          <p:cNvPr id="6" name="CuadroTexto 5">
            <a:extLst>
              <a:ext uri="{FF2B5EF4-FFF2-40B4-BE49-F238E27FC236}">
                <a16:creationId xmlns:a16="http://schemas.microsoft.com/office/drawing/2014/main" id="{36493BC1-0443-8E2C-D64C-0FBF7A408E1B}"/>
              </a:ext>
            </a:extLst>
          </p:cNvPr>
          <p:cNvSpPr txBox="1"/>
          <p:nvPr/>
        </p:nvSpPr>
        <p:spPr>
          <a:xfrm>
            <a:off x="832999" y="6451817"/>
            <a:ext cx="4319638" cy="276999"/>
          </a:xfrm>
          <a:prstGeom prst="rect">
            <a:avLst/>
          </a:prstGeom>
          <a:noFill/>
        </p:spPr>
        <p:txBody>
          <a:bodyPr wrap="square">
            <a:spAutoFit/>
          </a:bodyPr>
          <a:lstStyle/>
          <a:p>
            <a:pPr algn="just"/>
            <a:r>
              <a:rPr lang="es-MX" sz="1200" i="1" dirty="0"/>
              <a:t>Fuente</a:t>
            </a:r>
            <a:r>
              <a:rPr lang="es-MX" sz="1200" dirty="0"/>
              <a:t>: sobre la base de Informe Anual de Reclamos (SIS, 2023)</a:t>
            </a:r>
          </a:p>
        </p:txBody>
      </p:sp>
      <p:graphicFrame>
        <p:nvGraphicFramePr>
          <p:cNvPr id="7" name="Gráfico 6">
            <a:extLst>
              <a:ext uri="{FF2B5EF4-FFF2-40B4-BE49-F238E27FC236}">
                <a16:creationId xmlns:a16="http://schemas.microsoft.com/office/drawing/2014/main" id="{A8B362BD-E95F-1875-DB64-4BB67A52887C}"/>
              </a:ext>
            </a:extLst>
          </p:cNvPr>
          <p:cNvGraphicFramePr>
            <a:graphicFrameLocks/>
          </p:cNvGraphicFramePr>
          <p:nvPr>
            <p:extLst>
              <p:ext uri="{D42A27DB-BD31-4B8C-83A1-F6EECF244321}">
                <p14:modId xmlns:p14="http://schemas.microsoft.com/office/powerpoint/2010/main" val="1602991963"/>
              </p:ext>
            </p:extLst>
          </p:nvPr>
        </p:nvGraphicFramePr>
        <p:xfrm>
          <a:off x="1125338" y="3295789"/>
          <a:ext cx="3918650" cy="3156029"/>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90F7E9D8-F147-3815-D184-65F9EE9356F2}"/>
              </a:ext>
            </a:extLst>
          </p:cNvPr>
          <p:cNvSpPr txBox="1"/>
          <p:nvPr/>
        </p:nvSpPr>
        <p:spPr>
          <a:xfrm>
            <a:off x="742594" y="2033188"/>
            <a:ext cx="10045271" cy="400110"/>
          </a:xfrm>
          <a:prstGeom prst="rect">
            <a:avLst/>
          </a:prstGeom>
          <a:solidFill>
            <a:schemeClr val="bg2"/>
          </a:solidFill>
        </p:spPr>
        <p:txBody>
          <a:bodyPr wrap="square">
            <a:spAutoFit/>
          </a:bodyPr>
          <a:lstStyle/>
          <a:p>
            <a:pPr marL="0" lvl="1" algn="just" fontAlgn="base">
              <a:spcBef>
                <a:spcPts val="1200"/>
              </a:spcBef>
              <a:spcAft>
                <a:spcPts val="200"/>
              </a:spcAft>
              <a:buSzPct val="100000"/>
            </a:pPr>
            <a:r>
              <a:rPr lang="es-ES" sz="2000" b="1" u="sng" dirty="0"/>
              <a:t>Difusión normativa y orientación ciudadana, foco en derechos y mecanismos para exigirlos</a:t>
            </a:r>
          </a:p>
        </p:txBody>
      </p:sp>
    </p:spTree>
    <p:extLst>
      <p:ext uri="{BB962C8B-B14F-4D97-AF65-F5344CB8AC3E}">
        <p14:creationId xmlns:p14="http://schemas.microsoft.com/office/powerpoint/2010/main" val="1493499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971FA-52FA-675C-5FED-990EF8E47E3E}"/>
            </a:ext>
          </a:extLst>
        </p:cNvPr>
        <p:cNvGrpSpPr/>
        <p:nvPr/>
      </p:nvGrpSpPr>
      <p:grpSpPr>
        <a:xfrm>
          <a:off x="0" y="0"/>
          <a:ext cx="0" cy="0"/>
          <a:chOff x="0" y="0"/>
          <a:chExt cx="0" cy="0"/>
        </a:xfrm>
      </p:grpSpPr>
      <p:sp>
        <p:nvSpPr>
          <p:cNvPr id="10" name="CuadroTexto 9">
            <a:extLst>
              <a:ext uri="{FF2B5EF4-FFF2-40B4-BE49-F238E27FC236}">
                <a16:creationId xmlns:a16="http://schemas.microsoft.com/office/drawing/2014/main" id="{3AB26116-68B7-CBC4-184E-EDCC1E93795E}"/>
              </a:ext>
            </a:extLst>
          </p:cNvPr>
          <p:cNvSpPr txBox="1"/>
          <p:nvPr/>
        </p:nvSpPr>
        <p:spPr>
          <a:xfrm>
            <a:off x="751420" y="2762679"/>
            <a:ext cx="5830257" cy="79015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91440" lvl="1" indent="-91440" defTabSz="914400">
              <a:lnSpc>
                <a:spcPct val="90000"/>
              </a:lnSpc>
              <a:spcBef>
                <a:spcPts val="1200"/>
              </a:spcBef>
              <a:spcAft>
                <a:spcPts val="200"/>
              </a:spcAft>
              <a:buClr>
                <a:schemeClr val="accent1"/>
              </a:buClr>
              <a:buSzPct val="100000"/>
              <a:buFont typeface="Wingdings" panose="05000000000000000000" pitchFamily="2" charset="2"/>
              <a:buChar char="§"/>
            </a:pPr>
            <a:r>
              <a:rPr lang="es-CL" sz="2100" u="sng" dirty="0"/>
              <a:t> </a:t>
            </a:r>
            <a:r>
              <a:rPr lang="es-CL" sz="2100" u="sng" dirty="0">
                <a:solidFill>
                  <a:schemeClr val="tx1"/>
                </a:solidFill>
              </a:rPr>
              <a:t>Ámbito de mejora</a:t>
            </a:r>
          </a:p>
          <a:p>
            <a:pPr marL="525780" lvl="2" indent="-342900" defTabSz="914400">
              <a:lnSpc>
                <a:spcPct val="70000"/>
              </a:lnSpc>
              <a:spcBef>
                <a:spcPts val="1200"/>
              </a:spcBef>
              <a:spcAft>
                <a:spcPts val="200"/>
              </a:spcAft>
              <a:buClr>
                <a:schemeClr val="accent1"/>
              </a:buClr>
              <a:buSzPct val="100000"/>
              <a:buFont typeface="Wingdings" panose="05000000000000000000" pitchFamily="2" charset="2"/>
              <a:buChar char="ü"/>
            </a:pPr>
            <a:r>
              <a:rPr lang="es-CL" sz="1900" dirty="0"/>
              <a:t>Orientación global a beneficiarios del Fonasa.</a:t>
            </a:r>
          </a:p>
        </p:txBody>
      </p:sp>
      <p:graphicFrame>
        <p:nvGraphicFramePr>
          <p:cNvPr id="14" name="Diagrama 13">
            <a:extLst>
              <a:ext uri="{FF2B5EF4-FFF2-40B4-BE49-F238E27FC236}">
                <a16:creationId xmlns:a16="http://schemas.microsoft.com/office/drawing/2014/main" id="{623F3711-D92F-614A-EDB0-0FE2978FDC2B}"/>
              </a:ext>
            </a:extLst>
          </p:cNvPr>
          <p:cNvGraphicFramePr/>
          <p:nvPr>
            <p:extLst>
              <p:ext uri="{D42A27DB-BD31-4B8C-83A1-F6EECF244321}">
                <p14:modId xmlns:p14="http://schemas.microsoft.com/office/powerpoint/2010/main" val="1790226241"/>
              </p:ext>
            </p:extLst>
          </p:nvPr>
        </p:nvGraphicFramePr>
        <p:xfrm>
          <a:off x="918648" y="3552832"/>
          <a:ext cx="5272372" cy="2755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Marcador de contenido 2">
            <a:extLst>
              <a:ext uri="{FF2B5EF4-FFF2-40B4-BE49-F238E27FC236}">
                <a16:creationId xmlns:a16="http://schemas.microsoft.com/office/drawing/2014/main" id="{4D722E96-C76A-556A-773A-FFC13C79676A}"/>
              </a:ext>
            </a:extLst>
          </p:cNvPr>
          <p:cNvSpPr>
            <a:spLocks noGrp="1"/>
          </p:cNvSpPr>
          <p:nvPr>
            <p:ph sz="half" idx="1"/>
          </p:nvPr>
        </p:nvSpPr>
        <p:spPr>
          <a:xfrm>
            <a:off x="6581677" y="3850552"/>
            <a:ext cx="4772139" cy="2457780"/>
          </a:xfrm>
        </p:spPr>
        <p:txBody>
          <a:bodyPr>
            <a:normAutofit fontScale="92500"/>
          </a:bodyPr>
          <a:lstStyle/>
          <a:p>
            <a:pPr marL="360363" indent="-360363" algn="l">
              <a:buFont typeface="+mj-lt"/>
              <a:buAutoNum type="arabicPeriod"/>
            </a:pPr>
            <a:r>
              <a:rPr lang="es-MX" sz="2000" dirty="0">
                <a:solidFill>
                  <a:schemeClr val="dk1"/>
                </a:solidFill>
              </a:rPr>
              <a:t>Lograr que la SIS sea la entidad </a:t>
            </a:r>
            <a:r>
              <a:rPr lang="es-MX" sz="2000" b="1" dirty="0">
                <a:solidFill>
                  <a:schemeClr val="dk1"/>
                </a:solidFill>
              </a:rPr>
              <a:t>fiscalizadora</a:t>
            </a:r>
            <a:r>
              <a:rPr lang="es-MX" sz="2000" dirty="0">
                <a:solidFill>
                  <a:schemeClr val="dk1"/>
                </a:solidFill>
              </a:rPr>
              <a:t> de todo el  sistema, homologando lo que realiza en Isapre con el Fonasa (y, por tanto, con las personas).</a:t>
            </a:r>
          </a:p>
          <a:p>
            <a:pPr marL="360363" indent="-360363" algn="l">
              <a:buFont typeface="+mj-lt"/>
              <a:buAutoNum type="arabicPeriod"/>
            </a:pPr>
            <a:r>
              <a:rPr lang="es-MX" sz="2000" dirty="0">
                <a:solidFill>
                  <a:schemeClr val="dk1"/>
                </a:solidFill>
              </a:rPr>
              <a:t>Considerar que gran parte de lo indicado en el Artículo 134 (Régimen de prestaciones de salud) y título II del DFL del </a:t>
            </a:r>
            <a:r>
              <a:rPr lang="es-MX" sz="2000" dirty="0" err="1">
                <a:solidFill>
                  <a:schemeClr val="dk1"/>
                </a:solidFill>
              </a:rPr>
              <a:t>Minsal</a:t>
            </a:r>
            <a:r>
              <a:rPr lang="es-MX" sz="2000" dirty="0">
                <a:solidFill>
                  <a:schemeClr val="dk1"/>
                </a:solidFill>
              </a:rPr>
              <a:t> 2005 quedan fuera del ámbito de la SIS. </a:t>
            </a:r>
            <a:endParaRPr lang="es-CL" sz="2000" dirty="0"/>
          </a:p>
        </p:txBody>
      </p:sp>
      <p:sp>
        <p:nvSpPr>
          <p:cNvPr id="5" name="Título 1">
            <a:extLst>
              <a:ext uri="{FF2B5EF4-FFF2-40B4-BE49-F238E27FC236}">
                <a16:creationId xmlns:a16="http://schemas.microsoft.com/office/drawing/2014/main" id="{770DB8B3-34F2-0382-8285-4E5BAC0739C0}"/>
              </a:ext>
            </a:extLst>
          </p:cNvPr>
          <p:cNvSpPr>
            <a:spLocks noGrp="1"/>
          </p:cNvSpPr>
          <p:nvPr>
            <p:ph type="title"/>
          </p:nvPr>
        </p:nvSpPr>
        <p:spPr>
          <a:xfrm>
            <a:off x="1154953" y="973668"/>
            <a:ext cx="10608957" cy="639375"/>
          </a:xfrm>
        </p:spPr>
        <p:txBody>
          <a:bodyPr>
            <a:noAutofit/>
          </a:bodyPr>
          <a:lstStyle/>
          <a:p>
            <a:r>
              <a:rPr lang="en-US" sz="3900" dirty="0" err="1"/>
              <a:t>Resguardo</a:t>
            </a:r>
            <a:r>
              <a:rPr lang="en-US" sz="3900" dirty="0"/>
              <a:t> de </a:t>
            </a:r>
            <a:r>
              <a:rPr lang="en-US" sz="3900" dirty="0" err="1"/>
              <a:t>los</a:t>
            </a:r>
            <a:r>
              <a:rPr lang="en-US" sz="3900" dirty="0"/>
              <a:t> derechos de las personas </a:t>
            </a:r>
            <a:r>
              <a:rPr lang="en-US" sz="3900" dirty="0" err="1"/>
              <a:t>en</a:t>
            </a:r>
            <a:r>
              <a:rPr lang="en-US" sz="3900" dirty="0"/>
              <a:t> </a:t>
            </a:r>
            <a:r>
              <a:rPr lang="en-US" sz="3900" dirty="0" err="1"/>
              <a:t>materia</a:t>
            </a:r>
            <a:r>
              <a:rPr lang="en-US" sz="3900" dirty="0"/>
              <a:t> de </a:t>
            </a:r>
            <a:r>
              <a:rPr lang="en-US" sz="3900" dirty="0" err="1"/>
              <a:t>salud</a:t>
            </a:r>
            <a:r>
              <a:rPr lang="en-US" sz="3900" dirty="0"/>
              <a:t>: </a:t>
            </a:r>
            <a:r>
              <a:rPr lang="en-US" sz="3900" cap="none" dirty="0" err="1"/>
              <a:t>comentarios</a:t>
            </a:r>
            <a:r>
              <a:rPr lang="en-US" sz="3900" cap="none" dirty="0"/>
              <a:t> (3)</a:t>
            </a:r>
            <a:endParaRPr lang="es-CL" sz="3900" dirty="0"/>
          </a:p>
        </p:txBody>
      </p:sp>
      <p:sp>
        <p:nvSpPr>
          <p:cNvPr id="6" name="CuadroTexto 5">
            <a:extLst>
              <a:ext uri="{FF2B5EF4-FFF2-40B4-BE49-F238E27FC236}">
                <a16:creationId xmlns:a16="http://schemas.microsoft.com/office/drawing/2014/main" id="{E8A536BE-CDEF-ABE2-FFCD-21C87748B5EF}"/>
              </a:ext>
            </a:extLst>
          </p:cNvPr>
          <p:cNvSpPr txBox="1"/>
          <p:nvPr/>
        </p:nvSpPr>
        <p:spPr>
          <a:xfrm>
            <a:off x="772555" y="2023888"/>
            <a:ext cx="9994762" cy="400110"/>
          </a:xfrm>
          <a:prstGeom prst="rect">
            <a:avLst/>
          </a:prstGeom>
          <a:solidFill>
            <a:schemeClr val="bg2"/>
          </a:solidFill>
        </p:spPr>
        <p:txBody>
          <a:bodyPr wrap="square">
            <a:spAutoFit/>
          </a:bodyPr>
          <a:lstStyle/>
          <a:p>
            <a:pPr marL="0" lvl="1" algn="just" fontAlgn="base">
              <a:spcBef>
                <a:spcPts val="1200"/>
              </a:spcBef>
              <a:spcAft>
                <a:spcPts val="200"/>
              </a:spcAft>
              <a:buSzPct val="100000"/>
            </a:pPr>
            <a:r>
              <a:rPr lang="es-ES" sz="2000" b="1" u="sng" dirty="0"/>
              <a:t>Difusión normativa y orientación ciudadana, foco en derechos y mecanismos para exigirlos</a:t>
            </a:r>
          </a:p>
        </p:txBody>
      </p:sp>
    </p:spTree>
    <p:extLst>
      <p:ext uri="{BB962C8B-B14F-4D97-AF65-F5344CB8AC3E}">
        <p14:creationId xmlns:p14="http://schemas.microsoft.com/office/powerpoint/2010/main" val="1813391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79C6723-C82F-EC0D-B5DE-CB59458DE6B0}"/>
              </a:ext>
            </a:extLst>
          </p:cNvPr>
          <p:cNvSpPr>
            <a:spLocks noGrp="1"/>
          </p:cNvSpPr>
          <p:nvPr>
            <p:ph sz="half" idx="1"/>
          </p:nvPr>
        </p:nvSpPr>
        <p:spPr>
          <a:xfrm>
            <a:off x="935965" y="2834843"/>
            <a:ext cx="4754880" cy="3463215"/>
          </a:xfrm>
        </p:spPr>
        <p:txBody>
          <a:bodyPr>
            <a:normAutofit lnSpcReduction="10000"/>
          </a:bodyPr>
          <a:lstStyle/>
          <a:p>
            <a:pPr marL="457200" indent="-457200">
              <a:buFont typeface="+mj-lt"/>
              <a:buAutoNum type="arabicPeriod"/>
            </a:pPr>
            <a:r>
              <a:rPr lang="es-CL" dirty="0"/>
              <a:t>Rol de la SIS con Fonasa es acotado,  principalmente a regímenes garantizados.</a:t>
            </a:r>
          </a:p>
          <a:p>
            <a:pPr marL="457200" indent="-457200">
              <a:buFont typeface="+mj-lt"/>
              <a:buAutoNum type="arabicPeriod"/>
            </a:pPr>
            <a:r>
              <a:rPr lang="es-CL" dirty="0"/>
              <a:t>El afiliado no puede comparar fácilmente opciones.</a:t>
            </a:r>
          </a:p>
          <a:p>
            <a:pPr marL="457200" indent="-457200">
              <a:buFont typeface="+mj-lt"/>
              <a:buAutoNum type="arabicPeriod"/>
            </a:pPr>
            <a:r>
              <a:rPr lang="es-CL" dirty="0"/>
              <a:t>La SIS no cuenta con información financiera del Fonasa. </a:t>
            </a:r>
          </a:p>
          <a:p>
            <a:pPr marL="457200" indent="-457200">
              <a:buFont typeface="+mj-lt"/>
              <a:buAutoNum type="arabicPeriod"/>
            </a:pPr>
            <a:r>
              <a:rPr lang="es-CL" dirty="0"/>
              <a:t>Se requiere exigir indicadores de solvencia al Fonasa, como a todo asegurador.</a:t>
            </a:r>
          </a:p>
        </p:txBody>
      </p:sp>
      <p:graphicFrame>
        <p:nvGraphicFramePr>
          <p:cNvPr id="8" name="Diagrama 7">
            <a:extLst>
              <a:ext uri="{FF2B5EF4-FFF2-40B4-BE49-F238E27FC236}">
                <a16:creationId xmlns:a16="http://schemas.microsoft.com/office/drawing/2014/main" id="{C72E3767-A3FB-8E9F-639E-20B23ACFAAC7}"/>
              </a:ext>
            </a:extLst>
          </p:cNvPr>
          <p:cNvGraphicFramePr/>
          <p:nvPr>
            <p:extLst>
              <p:ext uri="{D42A27DB-BD31-4B8C-83A1-F6EECF244321}">
                <p14:modId xmlns:p14="http://schemas.microsoft.com/office/powerpoint/2010/main" val="1101012309"/>
              </p:ext>
            </p:extLst>
          </p:nvPr>
        </p:nvGraphicFramePr>
        <p:xfrm>
          <a:off x="6570617" y="3429000"/>
          <a:ext cx="4460240" cy="3107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a 8">
            <a:extLst>
              <a:ext uri="{FF2B5EF4-FFF2-40B4-BE49-F238E27FC236}">
                <a16:creationId xmlns:a16="http://schemas.microsoft.com/office/drawing/2014/main" id="{9CD45ECE-387F-16FD-5C35-83987E94AAAD}"/>
              </a:ext>
            </a:extLst>
          </p:cNvPr>
          <p:cNvGraphicFramePr/>
          <p:nvPr>
            <p:extLst>
              <p:ext uri="{D42A27DB-BD31-4B8C-83A1-F6EECF244321}">
                <p14:modId xmlns:p14="http://schemas.microsoft.com/office/powerpoint/2010/main" val="1875174989"/>
              </p:ext>
            </p:extLst>
          </p:nvPr>
        </p:nvGraphicFramePr>
        <p:xfrm>
          <a:off x="6501156" y="3359671"/>
          <a:ext cx="4460240" cy="24780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CuadroTexto 10">
            <a:extLst>
              <a:ext uri="{FF2B5EF4-FFF2-40B4-BE49-F238E27FC236}">
                <a16:creationId xmlns:a16="http://schemas.microsoft.com/office/drawing/2014/main" id="{209F2EB0-8EFC-DDD1-3603-6B067870B469}"/>
              </a:ext>
            </a:extLst>
          </p:cNvPr>
          <p:cNvSpPr txBox="1"/>
          <p:nvPr/>
        </p:nvSpPr>
        <p:spPr>
          <a:xfrm>
            <a:off x="6242034" y="5694997"/>
            <a:ext cx="5261244"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CL" b="1" dirty="0">
                <a:solidFill>
                  <a:srgbClr val="FF0000"/>
                </a:solidFill>
              </a:rPr>
              <a:t>Importante: </a:t>
            </a:r>
            <a:r>
              <a:rPr lang="es-CL" dirty="0"/>
              <a:t>no existe una única instancia especializada exclusiva para resolver disputas entre prestadores y aseguradores.</a:t>
            </a:r>
          </a:p>
        </p:txBody>
      </p:sp>
      <p:sp>
        <p:nvSpPr>
          <p:cNvPr id="6" name="CuadroTexto 5">
            <a:extLst>
              <a:ext uri="{FF2B5EF4-FFF2-40B4-BE49-F238E27FC236}">
                <a16:creationId xmlns:a16="http://schemas.microsoft.com/office/drawing/2014/main" id="{EF5A659A-08D4-E84D-B80C-F765A50C3699}"/>
              </a:ext>
            </a:extLst>
          </p:cNvPr>
          <p:cNvSpPr txBox="1"/>
          <p:nvPr/>
        </p:nvSpPr>
        <p:spPr>
          <a:xfrm>
            <a:off x="772555" y="2023887"/>
            <a:ext cx="6450178" cy="400110"/>
          </a:xfrm>
          <a:prstGeom prst="rect">
            <a:avLst/>
          </a:prstGeom>
          <a:solidFill>
            <a:schemeClr val="bg2"/>
          </a:solidFill>
        </p:spPr>
        <p:txBody>
          <a:bodyPr wrap="square">
            <a:spAutoFit/>
          </a:bodyPr>
          <a:lstStyle/>
          <a:p>
            <a:pPr marL="0" lvl="1" algn="just" fontAlgn="base">
              <a:spcBef>
                <a:spcPts val="1200"/>
              </a:spcBef>
              <a:spcAft>
                <a:spcPts val="200"/>
              </a:spcAft>
              <a:buSzPct val="100000"/>
            </a:pPr>
            <a:r>
              <a:rPr lang="es-ES" sz="2000" b="1" u="sng" dirty="0"/>
              <a:t>Homologar el rol de la SIS frente a Isapres y Fonasa</a:t>
            </a:r>
          </a:p>
        </p:txBody>
      </p:sp>
      <p:sp>
        <p:nvSpPr>
          <p:cNvPr id="7" name="Título 1">
            <a:extLst>
              <a:ext uri="{FF2B5EF4-FFF2-40B4-BE49-F238E27FC236}">
                <a16:creationId xmlns:a16="http://schemas.microsoft.com/office/drawing/2014/main" id="{9FBF6B9C-3B2C-5519-8322-58D63D685310}"/>
              </a:ext>
            </a:extLst>
          </p:cNvPr>
          <p:cNvSpPr>
            <a:spLocks noGrp="1"/>
          </p:cNvSpPr>
          <p:nvPr>
            <p:ph type="title"/>
          </p:nvPr>
        </p:nvSpPr>
        <p:spPr>
          <a:xfrm>
            <a:off x="1154953" y="973668"/>
            <a:ext cx="10608957" cy="639375"/>
          </a:xfrm>
        </p:spPr>
        <p:txBody>
          <a:bodyPr>
            <a:noAutofit/>
          </a:bodyPr>
          <a:lstStyle/>
          <a:p>
            <a:r>
              <a:rPr lang="en-US" sz="3900" dirty="0" err="1"/>
              <a:t>Resguardo</a:t>
            </a:r>
            <a:r>
              <a:rPr lang="en-US" sz="3900" dirty="0"/>
              <a:t> de </a:t>
            </a:r>
            <a:r>
              <a:rPr lang="en-US" sz="3900" dirty="0" err="1"/>
              <a:t>los</a:t>
            </a:r>
            <a:r>
              <a:rPr lang="en-US" sz="3900" dirty="0"/>
              <a:t> derechos de las personas </a:t>
            </a:r>
            <a:r>
              <a:rPr lang="en-US" sz="3900" dirty="0" err="1"/>
              <a:t>en</a:t>
            </a:r>
            <a:r>
              <a:rPr lang="en-US" sz="3900" dirty="0"/>
              <a:t> </a:t>
            </a:r>
            <a:r>
              <a:rPr lang="en-US" sz="3900" dirty="0" err="1"/>
              <a:t>materia</a:t>
            </a:r>
            <a:r>
              <a:rPr lang="en-US" sz="3900" dirty="0"/>
              <a:t> de </a:t>
            </a:r>
            <a:r>
              <a:rPr lang="en-US" sz="3900" dirty="0" err="1"/>
              <a:t>salud</a:t>
            </a:r>
            <a:r>
              <a:rPr lang="en-US" sz="3900" dirty="0"/>
              <a:t>: </a:t>
            </a:r>
            <a:r>
              <a:rPr lang="en-US" sz="3900" cap="none" dirty="0" err="1"/>
              <a:t>comentarios</a:t>
            </a:r>
            <a:r>
              <a:rPr lang="en-US" sz="3900" cap="none" dirty="0"/>
              <a:t> (4)</a:t>
            </a:r>
            <a:endParaRPr lang="es-CL" sz="3900" dirty="0"/>
          </a:p>
        </p:txBody>
      </p:sp>
      <p:sp>
        <p:nvSpPr>
          <p:cNvPr id="4" name="Marcador de contenido 3">
            <a:extLst>
              <a:ext uri="{FF2B5EF4-FFF2-40B4-BE49-F238E27FC236}">
                <a16:creationId xmlns:a16="http://schemas.microsoft.com/office/drawing/2014/main" id="{5CD5F178-B918-66B4-E83F-023EA0B19C65}"/>
              </a:ext>
            </a:extLst>
          </p:cNvPr>
          <p:cNvSpPr>
            <a:spLocks noGrp="1"/>
          </p:cNvSpPr>
          <p:nvPr>
            <p:ph sz="half" idx="2"/>
          </p:nvPr>
        </p:nvSpPr>
        <p:spPr>
          <a:xfrm>
            <a:off x="6408990" y="2493325"/>
            <a:ext cx="4754880" cy="1160451"/>
          </a:xfrm>
        </p:spPr>
        <p:txBody>
          <a:bodyPr>
            <a:normAutofit lnSpcReduction="10000"/>
          </a:bodyPr>
          <a:lstStyle/>
          <a:p>
            <a:pPr algn="ctr"/>
            <a:r>
              <a:rPr lang="es-CL" sz="2000" dirty="0"/>
              <a:t>83% de la población está afiliada a Fonasa, contando con múltiples modalidades de atención, con prestadores estatales y privados en convenio.</a:t>
            </a:r>
          </a:p>
          <a:p>
            <a:pPr algn="ctr"/>
            <a:endParaRPr lang="es-CL" sz="2000" dirty="0"/>
          </a:p>
        </p:txBody>
      </p:sp>
    </p:spTree>
    <p:extLst>
      <p:ext uri="{BB962C8B-B14F-4D97-AF65-F5344CB8AC3E}">
        <p14:creationId xmlns:p14="http://schemas.microsoft.com/office/powerpoint/2010/main" val="31884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1" grpId="0" animBg="1"/>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35B91D08-C7E3-B9F5-1B8E-3E4625246AA1}"/>
              </a:ext>
            </a:extLst>
          </p:cNvPr>
          <p:cNvSpPr txBox="1">
            <a:spLocks/>
          </p:cNvSpPr>
          <p:nvPr/>
        </p:nvSpPr>
        <p:spPr>
          <a:xfrm>
            <a:off x="1154953" y="973668"/>
            <a:ext cx="10608957" cy="639375"/>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3900" dirty="0" err="1"/>
              <a:t>Resguardo</a:t>
            </a:r>
            <a:r>
              <a:rPr lang="en-US" sz="3900" dirty="0"/>
              <a:t> de </a:t>
            </a:r>
            <a:r>
              <a:rPr lang="en-US" sz="3900" dirty="0" err="1"/>
              <a:t>los</a:t>
            </a:r>
            <a:r>
              <a:rPr lang="en-US" sz="3900" dirty="0"/>
              <a:t> derechos de las personas </a:t>
            </a:r>
            <a:r>
              <a:rPr lang="en-US" sz="3900" dirty="0" err="1"/>
              <a:t>en</a:t>
            </a:r>
            <a:r>
              <a:rPr lang="en-US" sz="3900" dirty="0"/>
              <a:t> </a:t>
            </a:r>
            <a:r>
              <a:rPr lang="en-US" sz="3900" dirty="0" err="1"/>
              <a:t>materia</a:t>
            </a:r>
            <a:r>
              <a:rPr lang="en-US" sz="3900" dirty="0"/>
              <a:t> de </a:t>
            </a:r>
            <a:r>
              <a:rPr lang="en-US" sz="3900" dirty="0" err="1"/>
              <a:t>salud</a:t>
            </a:r>
            <a:r>
              <a:rPr lang="en-US" sz="3900" dirty="0"/>
              <a:t>: </a:t>
            </a:r>
            <a:r>
              <a:rPr lang="en-US" sz="3900" cap="none" dirty="0" err="1"/>
              <a:t>comentarios</a:t>
            </a:r>
            <a:r>
              <a:rPr lang="en-US" sz="3900" cap="none" dirty="0"/>
              <a:t> (5)</a:t>
            </a:r>
            <a:endParaRPr lang="es-CL" sz="3900" dirty="0"/>
          </a:p>
        </p:txBody>
      </p:sp>
      <p:sp>
        <p:nvSpPr>
          <p:cNvPr id="3" name="Marcador de contenido 2">
            <a:extLst>
              <a:ext uri="{FF2B5EF4-FFF2-40B4-BE49-F238E27FC236}">
                <a16:creationId xmlns:a16="http://schemas.microsoft.com/office/drawing/2014/main" id="{8BEE222F-8A4B-DA96-380A-E968BEB28D3C}"/>
              </a:ext>
            </a:extLst>
          </p:cNvPr>
          <p:cNvSpPr>
            <a:spLocks noGrp="1"/>
          </p:cNvSpPr>
          <p:nvPr>
            <p:ph sz="half" idx="1"/>
          </p:nvPr>
        </p:nvSpPr>
        <p:spPr>
          <a:xfrm>
            <a:off x="844672" y="2706554"/>
            <a:ext cx="4138293" cy="3015465"/>
          </a:xfrm>
        </p:spPr>
        <p:txBody>
          <a:bodyPr>
            <a:normAutofit/>
          </a:bodyPr>
          <a:lstStyle/>
          <a:p>
            <a:pPr algn="just">
              <a:buFont typeface="Wingdings" panose="05000000000000000000" pitchFamily="2" charset="2"/>
              <a:buChar char="§"/>
            </a:pPr>
            <a:r>
              <a:rPr lang="es-MX" sz="2100" dirty="0"/>
              <a:t> El registro público de entidades sancionadas busca:</a:t>
            </a:r>
          </a:p>
          <a:p>
            <a:pPr marL="452438" indent="-277813" algn="just">
              <a:buFont typeface="Wingdings" panose="05000000000000000000" pitchFamily="2" charset="2"/>
              <a:buChar char="ü"/>
            </a:pPr>
            <a:r>
              <a:rPr lang="es-MX" sz="1900" dirty="0"/>
              <a:t>Ejercer un efecto disuasivo en los prestadores de salud. </a:t>
            </a:r>
          </a:p>
          <a:p>
            <a:pPr marL="452438" indent="-277813" algn="just">
              <a:buFont typeface="Wingdings" panose="05000000000000000000" pitchFamily="2" charset="2"/>
              <a:buChar char="ü"/>
            </a:pPr>
            <a:r>
              <a:rPr lang="es-MX" sz="1900" dirty="0"/>
              <a:t>Personas informadas que puedan exigir y decidir con propiedad.</a:t>
            </a:r>
          </a:p>
          <a:p>
            <a:pPr marL="452438" indent="-277813" algn="just">
              <a:buFont typeface="Wingdings" panose="05000000000000000000" pitchFamily="2" charset="2"/>
              <a:buChar char="ü"/>
            </a:pPr>
            <a:r>
              <a:rPr lang="es-MX" sz="1900" dirty="0"/>
              <a:t>Incentiva el buen desempeño y la competencia de mercado</a:t>
            </a:r>
            <a:endParaRPr lang="es-CL" sz="1900" dirty="0"/>
          </a:p>
        </p:txBody>
      </p:sp>
      <p:sp>
        <p:nvSpPr>
          <p:cNvPr id="4" name="Marcador de contenido 3">
            <a:extLst>
              <a:ext uri="{FF2B5EF4-FFF2-40B4-BE49-F238E27FC236}">
                <a16:creationId xmlns:a16="http://schemas.microsoft.com/office/drawing/2014/main" id="{BFE2E7EA-9289-78C4-73A0-2516B42C56A9}"/>
              </a:ext>
            </a:extLst>
          </p:cNvPr>
          <p:cNvSpPr>
            <a:spLocks noGrp="1"/>
          </p:cNvSpPr>
          <p:nvPr>
            <p:ph sz="half" idx="2"/>
          </p:nvPr>
        </p:nvSpPr>
        <p:spPr>
          <a:xfrm>
            <a:off x="5802297" y="2748232"/>
            <a:ext cx="5545031" cy="2389372"/>
          </a:xfrm>
        </p:spPr>
        <p:txBody>
          <a:bodyPr>
            <a:normAutofit/>
          </a:bodyPr>
          <a:lstStyle/>
          <a:p>
            <a:pPr>
              <a:buFont typeface="Wingdings" panose="05000000000000000000" pitchFamily="2" charset="2"/>
              <a:buChar char="§"/>
            </a:pPr>
            <a:r>
              <a:rPr lang="es-CL" sz="2100" u="sng" dirty="0"/>
              <a:t> Ámbito de mejora</a:t>
            </a:r>
          </a:p>
          <a:p>
            <a:pPr marL="534988" indent="-360363" algn="just">
              <a:lnSpc>
                <a:spcPct val="100000"/>
              </a:lnSpc>
              <a:buFont typeface="Wingdings" panose="05000000000000000000" pitchFamily="2" charset="2"/>
              <a:buChar char="ü"/>
            </a:pPr>
            <a:r>
              <a:rPr lang="es-CL" sz="2000" dirty="0"/>
              <a:t>Indicadores de desempeño de los prestadores (calidad, tiempos de atención, costos promedio, pago a proveedores).</a:t>
            </a:r>
          </a:p>
          <a:p>
            <a:pPr marL="534988" indent="-360363" algn="just">
              <a:lnSpc>
                <a:spcPct val="100000"/>
              </a:lnSpc>
              <a:buFont typeface="Wingdings" panose="05000000000000000000" pitchFamily="2" charset="2"/>
              <a:buChar char="ü"/>
            </a:pPr>
            <a:r>
              <a:rPr lang="es-CL" sz="2000" dirty="0"/>
              <a:t>Indicadores de desempeño de los seguros (pago al día con proveedores, cobertura promedio).</a:t>
            </a:r>
          </a:p>
          <a:p>
            <a:endParaRPr lang="es-CL" dirty="0"/>
          </a:p>
        </p:txBody>
      </p:sp>
      <p:pic>
        <p:nvPicPr>
          <p:cNvPr id="4098" name="Picture 2" descr="comprobado ">
            <a:extLst>
              <a:ext uri="{FF2B5EF4-FFF2-40B4-BE49-F238E27FC236}">
                <a16:creationId xmlns:a16="http://schemas.microsoft.com/office/drawing/2014/main" id="{18C033DE-5AF5-E525-A8DA-ADEEA1B705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8128" y="5840191"/>
            <a:ext cx="723439" cy="72343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o 6">
            <a:extLst>
              <a:ext uri="{FF2B5EF4-FFF2-40B4-BE49-F238E27FC236}">
                <a16:creationId xmlns:a16="http://schemas.microsoft.com/office/drawing/2014/main" id="{4D12CE63-F6B6-3604-8406-BA6DE81F72A5}"/>
              </a:ext>
            </a:extLst>
          </p:cNvPr>
          <p:cNvGrpSpPr/>
          <p:nvPr/>
        </p:nvGrpSpPr>
        <p:grpSpPr>
          <a:xfrm>
            <a:off x="5953599" y="5093295"/>
            <a:ext cx="5810311" cy="1514475"/>
            <a:chOff x="6211679" y="5082954"/>
            <a:chExt cx="5810311" cy="1514475"/>
          </a:xfrm>
        </p:grpSpPr>
        <p:pic>
          <p:nvPicPr>
            <p:cNvPr id="4100" name="Picture 4" descr="Cuadro de Mando Integral ¿Qué es un CMI y cómo hacerlo?">
              <a:extLst>
                <a:ext uri="{FF2B5EF4-FFF2-40B4-BE49-F238E27FC236}">
                  <a16:creationId xmlns:a16="http://schemas.microsoft.com/office/drawing/2014/main" id="{A14A67FA-BBA3-D5F3-0AA7-D20BBA47D2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3040" y="5082954"/>
              <a:ext cx="3028950" cy="151447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74E77452-0A3F-8E37-307C-036507BE6B80}"/>
                </a:ext>
              </a:extLst>
            </p:cNvPr>
            <p:cNvSpPr txBox="1"/>
            <p:nvPr/>
          </p:nvSpPr>
          <p:spPr>
            <a:xfrm>
              <a:off x="6211679" y="5616653"/>
              <a:ext cx="3028950" cy="646331"/>
            </a:xfrm>
            <a:prstGeom prst="rect">
              <a:avLst/>
            </a:prstGeom>
            <a:noFill/>
          </p:spPr>
          <p:txBody>
            <a:bodyPr wrap="square">
              <a:spAutoFit/>
            </a:bodyPr>
            <a:lstStyle/>
            <a:p>
              <a:r>
                <a:rPr lang="es-CL" b="0" i="0" dirty="0">
                  <a:solidFill>
                    <a:srgbClr val="001D35"/>
                  </a:solidFill>
                  <a:effectLst/>
                  <a:latin typeface="Google Sans"/>
                </a:rPr>
                <a:t> </a:t>
              </a:r>
              <a:r>
                <a:rPr lang="es-CL" dirty="0">
                  <a:solidFill>
                    <a:srgbClr val="001D35"/>
                  </a:solidFill>
                  <a:latin typeface="Google Sans"/>
                </a:rPr>
                <a:t>Por ejemplo: un c</a:t>
              </a:r>
              <a:r>
                <a:rPr lang="es-CL" b="0" i="0" dirty="0">
                  <a:solidFill>
                    <a:srgbClr val="001D35"/>
                  </a:solidFill>
                  <a:effectLst/>
                  <a:latin typeface="Google Sans"/>
                </a:rPr>
                <a:t>uadro de mando integral para usuarios</a:t>
              </a:r>
              <a:endParaRPr lang="es-CL" dirty="0"/>
            </a:p>
          </p:txBody>
        </p:sp>
      </p:grpSp>
      <p:sp>
        <p:nvSpPr>
          <p:cNvPr id="5" name="CuadroTexto 4">
            <a:extLst>
              <a:ext uri="{FF2B5EF4-FFF2-40B4-BE49-F238E27FC236}">
                <a16:creationId xmlns:a16="http://schemas.microsoft.com/office/drawing/2014/main" id="{070F040C-1681-6A04-F56D-50E6FE403508}"/>
              </a:ext>
            </a:extLst>
          </p:cNvPr>
          <p:cNvSpPr txBox="1"/>
          <p:nvPr/>
        </p:nvSpPr>
        <p:spPr>
          <a:xfrm>
            <a:off x="772555" y="2023887"/>
            <a:ext cx="6450178" cy="400110"/>
          </a:xfrm>
          <a:prstGeom prst="rect">
            <a:avLst/>
          </a:prstGeom>
          <a:solidFill>
            <a:schemeClr val="bg2"/>
          </a:solidFill>
        </p:spPr>
        <p:txBody>
          <a:bodyPr wrap="square">
            <a:spAutoFit/>
          </a:bodyPr>
          <a:lstStyle/>
          <a:p>
            <a:pPr marL="0" lvl="1" algn="just" fontAlgn="base">
              <a:spcBef>
                <a:spcPts val="1200"/>
              </a:spcBef>
              <a:spcAft>
                <a:spcPts val="200"/>
              </a:spcAft>
              <a:buSzPct val="100000"/>
            </a:pPr>
            <a:r>
              <a:rPr lang="es-ES" sz="2000" b="1" u="sng" dirty="0"/>
              <a:t>Registro público de prestadores de salud sancionados</a:t>
            </a:r>
          </a:p>
        </p:txBody>
      </p:sp>
    </p:spTree>
    <p:extLst>
      <p:ext uri="{BB962C8B-B14F-4D97-AF65-F5344CB8AC3E}">
        <p14:creationId xmlns:p14="http://schemas.microsoft.com/office/powerpoint/2010/main" val="31608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5BEA2F4-F0E2-D52D-8C10-955A4DC4C476}"/>
              </a:ext>
            </a:extLst>
          </p:cNvPr>
          <p:cNvSpPr>
            <a:spLocks noGrp="1"/>
          </p:cNvSpPr>
          <p:nvPr>
            <p:ph sz="half" idx="1"/>
          </p:nvPr>
        </p:nvSpPr>
        <p:spPr>
          <a:xfrm>
            <a:off x="1024126" y="2834840"/>
            <a:ext cx="5243109" cy="3474519"/>
          </a:xfrm>
        </p:spPr>
        <p:txBody>
          <a:bodyPr>
            <a:normAutofit fontScale="92500"/>
          </a:bodyPr>
          <a:lstStyle/>
          <a:p>
            <a:pPr algn="just">
              <a:buFont typeface="Wingdings" panose="05000000000000000000" pitchFamily="2" charset="2"/>
              <a:buChar char="§"/>
            </a:pPr>
            <a:r>
              <a:rPr lang="es-CL" sz="2400" b="0" i="0" strike="noStrike" dirty="0">
                <a:effectLst/>
              </a:rPr>
              <a:t>Se faculta a la IP </a:t>
            </a:r>
            <a:r>
              <a:rPr lang="es-CL" sz="2400" b="0" i="0" u="none" strike="noStrike" dirty="0">
                <a:effectLst/>
              </a:rPr>
              <a:t>a acceder a </a:t>
            </a:r>
            <a:r>
              <a:rPr lang="es-CL" sz="2400" b="1" i="0" u="none" strike="noStrike" dirty="0">
                <a:effectLst/>
              </a:rPr>
              <a:t>antecedentes clínicos necesarios </a:t>
            </a:r>
            <a:r>
              <a:rPr lang="es-CL" sz="2400" b="0" i="0" u="none" strike="noStrike" dirty="0">
                <a:effectLst/>
              </a:rPr>
              <a:t>para resolver reclamos y realizar </a:t>
            </a:r>
            <a:r>
              <a:rPr lang="es-CL" sz="2400" b="1" i="0" u="none" strike="noStrike" dirty="0">
                <a:effectLst/>
              </a:rPr>
              <a:t>auditorías clínicas </a:t>
            </a:r>
            <a:r>
              <a:rPr lang="es-CL" sz="2400" b="0" i="0" u="none" strike="noStrike" dirty="0">
                <a:effectLst/>
              </a:rPr>
              <a:t>externas a prestadores institucionales</a:t>
            </a:r>
            <a:endParaRPr lang="es-MX" sz="2400" dirty="0"/>
          </a:p>
          <a:p>
            <a:pPr algn="just">
              <a:buFont typeface="Wingdings" panose="05000000000000000000" pitchFamily="2" charset="2"/>
              <a:buChar char="§"/>
            </a:pPr>
            <a:r>
              <a:rPr lang="es-MX" sz="2400" b="0" i="0" strike="noStrike" dirty="0">
                <a:effectLst/>
              </a:rPr>
              <a:t>Se faculta a la IP </a:t>
            </a:r>
            <a:r>
              <a:rPr lang="es-MX" sz="2400" b="0" i="0" u="none" strike="noStrike" dirty="0">
                <a:effectLst/>
              </a:rPr>
              <a:t>para resolver </a:t>
            </a:r>
            <a:r>
              <a:rPr lang="es-MX" sz="2400" b="1" i="0" u="none" strike="noStrike" dirty="0">
                <a:effectLst/>
              </a:rPr>
              <a:t>controversias como árbitro arbitrador</a:t>
            </a:r>
            <a:r>
              <a:rPr lang="es-MX" sz="2400" b="0" i="0" u="none" strike="noStrike" dirty="0">
                <a:effectLst/>
              </a:rPr>
              <a:t>, entre pacientes y prestadores de salud</a:t>
            </a:r>
          </a:p>
          <a:p>
            <a:pPr algn="just">
              <a:buFont typeface="Wingdings" panose="05000000000000000000" pitchFamily="2" charset="2"/>
              <a:buChar char="§"/>
            </a:pPr>
            <a:r>
              <a:rPr lang="es-MX" sz="2400" b="0" i="0" strike="noStrike" dirty="0">
                <a:effectLst/>
              </a:rPr>
              <a:t>Se mejora el </a:t>
            </a:r>
            <a:r>
              <a:rPr lang="es-MX" sz="2400" b="1" i="0" strike="noStrike" dirty="0">
                <a:effectLst/>
              </a:rPr>
              <a:t>régimen de sanciones </a:t>
            </a:r>
            <a:r>
              <a:rPr lang="es-MX" sz="2400" b="0" i="0" strike="noStrike" dirty="0">
                <a:effectLst/>
              </a:rPr>
              <a:t>de </a:t>
            </a:r>
            <a:r>
              <a:rPr lang="es-MX" sz="2400" b="0" i="0" u="none" strike="noStrike" dirty="0">
                <a:effectLst/>
              </a:rPr>
              <a:t>la SIS:</a:t>
            </a:r>
            <a:r>
              <a:rPr lang="es-MX" sz="2400" dirty="0"/>
              <a:t> i) </a:t>
            </a:r>
            <a:r>
              <a:rPr lang="es-CL" sz="2400" b="0" i="0" u="none" strike="noStrike" dirty="0">
                <a:effectLst/>
              </a:rPr>
              <a:t>para órganos públicos</a:t>
            </a:r>
            <a:r>
              <a:rPr lang="es-MX" sz="2400" dirty="0"/>
              <a:t>; </a:t>
            </a:r>
            <a:r>
              <a:rPr lang="es-MX" sz="2400" dirty="0" err="1"/>
              <a:t>ii</a:t>
            </a:r>
            <a:r>
              <a:rPr lang="es-MX" sz="2400" dirty="0"/>
              <a:t>)</a:t>
            </a:r>
            <a:r>
              <a:rPr lang="es-CL" sz="2400" b="0" i="0" u="none" strike="noStrike" dirty="0">
                <a:effectLst/>
              </a:rPr>
              <a:t>se regula un procedimiento sancionatorio común</a:t>
            </a:r>
            <a:endParaRPr lang="es-CL" sz="2400" dirty="0"/>
          </a:p>
        </p:txBody>
      </p:sp>
      <p:sp>
        <p:nvSpPr>
          <p:cNvPr id="4" name="Marcador de contenido 3">
            <a:extLst>
              <a:ext uri="{FF2B5EF4-FFF2-40B4-BE49-F238E27FC236}">
                <a16:creationId xmlns:a16="http://schemas.microsoft.com/office/drawing/2014/main" id="{5BE19CC4-2FF7-AC2F-0802-DBDA0C4DCF14}"/>
              </a:ext>
            </a:extLst>
          </p:cNvPr>
          <p:cNvSpPr>
            <a:spLocks noGrp="1"/>
          </p:cNvSpPr>
          <p:nvPr>
            <p:ph sz="half" idx="2"/>
          </p:nvPr>
        </p:nvSpPr>
        <p:spPr>
          <a:xfrm>
            <a:off x="6904233" y="2834840"/>
            <a:ext cx="4754879" cy="3093349"/>
          </a:xfrm>
        </p:spPr>
        <p:txBody>
          <a:bodyPr vert="horz" lIns="45720" tIns="45720" rIns="45720" bIns="45720" rtlCol="0">
            <a:normAutofit fontScale="92500"/>
          </a:bodyPr>
          <a:lstStyle/>
          <a:p>
            <a:pPr marL="0" indent="0" algn="just">
              <a:buNone/>
            </a:pPr>
            <a:endParaRPr lang="es-CL" sz="2400" dirty="0">
              <a:latin typeface="Tw Cen MT (Cuerpo)"/>
            </a:endParaRPr>
          </a:p>
          <a:p>
            <a:pPr algn="just">
              <a:buFont typeface="Wingdings" panose="05000000000000000000" pitchFamily="2" charset="2"/>
              <a:buChar char="§"/>
            </a:pPr>
            <a:r>
              <a:rPr lang="es-MX" sz="2400" dirty="0">
                <a:latin typeface="Tw Cen MT (Cuerpo)"/>
              </a:rPr>
              <a:t>Todo el sentido de avanzar en ello para que la SIS pueda ser efectivamente el garante del cumplimiento de las normas, de la calidad, y que se evite la judicialización.</a:t>
            </a:r>
          </a:p>
          <a:p>
            <a:pPr marL="0" indent="0" algn="just">
              <a:buNone/>
            </a:pPr>
            <a:endParaRPr lang="es-MX" sz="2400" dirty="0">
              <a:latin typeface="Arial" panose="020B0604020202020204" pitchFamily="34" charset="0"/>
            </a:endParaRPr>
          </a:p>
        </p:txBody>
      </p:sp>
      <p:pic>
        <p:nvPicPr>
          <p:cNvPr id="5" name="Picture 2" descr="comprobado ">
            <a:extLst>
              <a:ext uri="{FF2B5EF4-FFF2-40B4-BE49-F238E27FC236}">
                <a16:creationId xmlns:a16="http://schemas.microsoft.com/office/drawing/2014/main" id="{71A63DAE-D5A6-1E87-DC0B-A4F32DE33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6184" y="5137216"/>
            <a:ext cx="790973" cy="79097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la resolución de conflictos ">
            <a:extLst>
              <a:ext uri="{FF2B5EF4-FFF2-40B4-BE49-F238E27FC236}">
                <a16:creationId xmlns:a16="http://schemas.microsoft.com/office/drawing/2014/main" id="{EFB6E9DA-15A5-D85F-61E6-DB44237499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2071" y="1414287"/>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8A49D7F7-FA3D-3D82-9BE3-EB241A2AC6B6}"/>
              </a:ext>
            </a:extLst>
          </p:cNvPr>
          <p:cNvSpPr txBox="1">
            <a:spLocks/>
          </p:cNvSpPr>
          <p:nvPr/>
        </p:nvSpPr>
        <p:spPr>
          <a:xfrm>
            <a:off x="1154953" y="973668"/>
            <a:ext cx="10608957" cy="639375"/>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3900" dirty="0" err="1"/>
              <a:t>Resguardo</a:t>
            </a:r>
            <a:r>
              <a:rPr lang="en-US" sz="3900" dirty="0"/>
              <a:t> de </a:t>
            </a:r>
            <a:r>
              <a:rPr lang="en-US" sz="3900" dirty="0" err="1"/>
              <a:t>los</a:t>
            </a:r>
            <a:r>
              <a:rPr lang="en-US" sz="3900" dirty="0"/>
              <a:t> derechos de las personas </a:t>
            </a:r>
            <a:r>
              <a:rPr lang="en-US" sz="3900" dirty="0" err="1"/>
              <a:t>en</a:t>
            </a:r>
            <a:r>
              <a:rPr lang="en-US" sz="3900" dirty="0"/>
              <a:t> </a:t>
            </a:r>
            <a:r>
              <a:rPr lang="en-US" sz="3900" dirty="0" err="1"/>
              <a:t>materia</a:t>
            </a:r>
            <a:r>
              <a:rPr lang="en-US" sz="3900" dirty="0"/>
              <a:t> de </a:t>
            </a:r>
            <a:r>
              <a:rPr lang="en-US" sz="3900" dirty="0" err="1"/>
              <a:t>salud</a:t>
            </a:r>
            <a:r>
              <a:rPr lang="en-US" sz="3900" dirty="0"/>
              <a:t>: </a:t>
            </a:r>
            <a:r>
              <a:rPr lang="en-US" sz="3900" cap="none" dirty="0" err="1"/>
              <a:t>comentarios</a:t>
            </a:r>
            <a:r>
              <a:rPr lang="en-US" sz="3900" cap="none" dirty="0"/>
              <a:t> (6)</a:t>
            </a:r>
            <a:endParaRPr lang="es-CL" sz="3900" dirty="0"/>
          </a:p>
        </p:txBody>
      </p:sp>
      <p:sp>
        <p:nvSpPr>
          <p:cNvPr id="7" name="CuadroTexto 6">
            <a:extLst>
              <a:ext uri="{FF2B5EF4-FFF2-40B4-BE49-F238E27FC236}">
                <a16:creationId xmlns:a16="http://schemas.microsoft.com/office/drawing/2014/main" id="{3FCEEB5D-EF57-1B64-C8D0-986425C67F7F}"/>
              </a:ext>
            </a:extLst>
          </p:cNvPr>
          <p:cNvSpPr txBox="1"/>
          <p:nvPr/>
        </p:nvSpPr>
        <p:spPr>
          <a:xfrm>
            <a:off x="772555" y="2023887"/>
            <a:ext cx="6450178" cy="400110"/>
          </a:xfrm>
          <a:prstGeom prst="rect">
            <a:avLst/>
          </a:prstGeom>
          <a:solidFill>
            <a:schemeClr val="bg2"/>
          </a:solidFill>
        </p:spPr>
        <p:txBody>
          <a:bodyPr wrap="square">
            <a:spAutoFit/>
          </a:bodyPr>
          <a:lstStyle/>
          <a:p>
            <a:pPr marL="0" lvl="1" algn="just" fontAlgn="base">
              <a:spcBef>
                <a:spcPts val="1200"/>
              </a:spcBef>
              <a:spcAft>
                <a:spcPts val="200"/>
              </a:spcAft>
              <a:buSzPct val="100000"/>
            </a:pPr>
            <a:r>
              <a:rPr lang="es-ES" sz="2000" b="1" u="sng" dirty="0"/>
              <a:t>Sanciones y resolución de conflictos</a:t>
            </a:r>
          </a:p>
        </p:txBody>
      </p:sp>
    </p:spTree>
    <p:extLst>
      <p:ext uri="{BB962C8B-B14F-4D97-AF65-F5344CB8AC3E}">
        <p14:creationId xmlns:p14="http://schemas.microsoft.com/office/powerpoint/2010/main" val="205531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8DE1D-49C1-5A06-C818-DC18D85CF70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5770BEF-F389-C40F-54C7-FD5A9A828DD9}"/>
              </a:ext>
            </a:extLst>
          </p:cNvPr>
          <p:cNvSpPr>
            <a:spLocks noGrp="1"/>
          </p:cNvSpPr>
          <p:nvPr>
            <p:ph type="title"/>
          </p:nvPr>
        </p:nvSpPr>
        <p:spPr/>
        <p:txBody>
          <a:bodyPr>
            <a:normAutofit/>
          </a:bodyPr>
          <a:lstStyle/>
          <a:p>
            <a:r>
              <a:rPr lang="es-ES" sz="3900" dirty="0"/>
              <a:t>Modernización del sistema de acreditación de prestadores: </a:t>
            </a:r>
            <a:r>
              <a:rPr lang="es-ES" sz="3900" cap="none" dirty="0"/>
              <a:t>contenido</a:t>
            </a:r>
            <a:endParaRPr lang="es-ES" sz="3900" dirty="0"/>
          </a:p>
        </p:txBody>
      </p:sp>
      <p:sp>
        <p:nvSpPr>
          <p:cNvPr id="3" name="Marcador de contenido 2">
            <a:extLst>
              <a:ext uri="{FF2B5EF4-FFF2-40B4-BE49-F238E27FC236}">
                <a16:creationId xmlns:a16="http://schemas.microsoft.com/office/drawing/2014/main" id="{4E1C2AB7-ADED-A9E8-2411-FB13EE918171}"/>
              </a:ext>
            </a:extLst>
          </p:cNvPr>
          <p:cNvSpPr>
            <a:spLocks noGrp="1"/>
          </p:cNvSpPr>
          <p:nvPr>
            <p:ph sz="half" idx="1"/>
          </p:nvPr>
        </p:nvSpPr>
        <p:spPr>
          <a:xfrm>
            <a:off x="1024128" y="2249424"/>
            <a:ext cx="7576534" cy="4023360"/>
          </a:xfrm>
        </p:spPr>
        <p:txBody>
          <a:bodyPr>
            <a:noAutofit/>
          </a:bodyPr>
          <a:lstStyle/>
          <a:p>
            <a:pPr marL="266700" indent="-266700" algn="just">
              <a:buFont typeface="Wingdings" panose="05000000000000000000" pitchFamily="2" charset="2"/>
              <a:buChar char="§"/>
            </a:pPr>
            <a:r>
              <a:rPr lang="es-ES" sz="2000" b="0" i="0" u="sng" strike="noStrike" dirty="0">
                <a:effectLst/>
              </a:rPr>
              <a:t>IP definirá </a:t>
            </a:r>
            <a:r>
              <a:rPr lang="es-ES" sz="2000" b="0" i="0" strike="noStrike" dirty="0">
                <a:effectLst/>
              </a:rPr>
              <a:t>los plazos de procesos de acreditación (previamente reglamento </a:t>
            </a:r>
            <a:r>
              <a:rPr lang="es-ES" sz="2000" b="0" i="0" strike="noStrike" dirty="0" err="1">
                <a:effectLst/>
              </a:rPr>
              <a:t>Minsal</a:t>
            </a:r>
            <a:r>
              <a:rPr lang="es-ES" sz="2000" b="0" i="0" strike="noStrike" dirty="0">
                <a:effectLst/>
              </a:rPr>
              <a:t>). </a:t>
            </a:r>
          </a:p>
          <a:p>
            <a:pPr marL="266700" indent="-266700" algn="just">
              <a:buFont typeface="Wingdings" panose="05000000000000000000" pitchFamily="2" charset="2"/>
              <a:buChar char="§"/>
            </a:pPr>
            <a:r>
              <a:rPr lang="es-ES" sz="2000" b="0" i="0" u="sng" strike="noStrike" dirty="0">
                <a:effectLst/>
              </a:rPr>
              <a:t>Exige</a:t>
            </a:r>
            <a:r>
              <a:rPr lang="es-ES" sz="2000" b="0" i="0" strike="noStrike" dirty="0">
                <a:effectLst/>
              </a:rPr>
              <a:t> entregar garantía a entidades acreditadoras, previo a </a:t>
            </a:r>
            <a:r>
              <a:rPr lang="es-ES" sz="2000" dirty="0"/>
              <a:t>proceso.</a:t>
            </a:r>
            <a:endParaRPr lang="es-ES" sz="2000" b="0" i="0" strike="noStrike" dirty="0">
              <a:effectLst/>
            </a:endParaRPr>
          </a:p>
          <a:p>
            <a:pPr marL="266700" indent="-266700" algn="just">
              <a:buFont typeface="Wingdings" panose="05000000000000000000" pitchFamily="2" charset="2"/>
              <a:buChar char="§"/>
            </a:pPr>
            <a:r>
              <a:rPr lang="es-ES" sz="2000" b="0" i="0" u="sng" strike="noStrike" dirty="0">
                <a:effectLst/>
              </a:rPr>
              <a:t>Faculta a la IP </a:t>
            </a:r>
            <a:r>
              <a:rPr lang="es-ES" sz="2000" b="0" i="0" strike="noStrike" dirty="0">
                <a:effectLst/>
              </a:rPr>
              <a:t>a decretar </a:t>
            </a:r>
            <a:r>
              <a:rPr lang="es-ES" sz="2000" b="0" i="1" strike="noStrike" dirty="0">
                <a:effectLst/>
              </a:rPr>
              <a:t>apercibimiento de retirar o suspender la acreditación vigente</a:t>
            </a:r>
            <a:r>
              <a:rPr lang="es-ES" sz="2000" b="0" i="0" strike="noStrike" dirty="0">
                <a:effectLst/>
              </a:rPr>
              <a:t> si verifica que no se han mantenido los estándares </a:t>
            </a:r>
            <a:r>
              <a:rPr lang="es-ES" sz="2000" b="0" i="1" strike="noStrike" dirty="0">
                <a:effectLst/>
              </a:rPr>
              <a:t>y a ejecutarlo </a:t>
            </a:r>
            <a:r>
              <a:rPr lang="es-ES" sz="2000" b="0" i="0" strike="noStrike" dirty="0">
                <a:effectLst/>
              </a:rPr>
              <a:t>en caso de no convenirse o cumplirse el plan de ajuste.</a:t>
            </a:r>
          </a:p>
          <a:p>
            <a:pPr marL="266700" indent="-266700" algn="just">
              <a:buFont typeface="Wingdings" panose="05000000000000000000" pitchFamily="2" charset="2"/>
              <a:buChar char="§"/>
            </a:pPr>
            <a:r>
              <a:rPr lang="es-ES" sz="2000" b="0" i="0" u="sng" strike="noStrike" dirty="0">
                <a:effectLst/>
              </a:rPr>
              <a:t>Modifica regulación</a:t>
            </a:r>
            <a:r>
              <a:rPr lang="es-ES" sz="2000" b="0" i="0" strike="noStrike" dirty="0">
                <a:effectLst/>
              </a:rPr>
              <a:t> a entidades acreditadores y profesionales evaluadores, incluyendo </a:t>
            </a:r>
            <a:r>
              <a:rPr lang="es-ES" sz="2000" dirty="0"/>
              <a:t>la sanción de </a:t>
            </a:r>
            <a:r>
              <a:rPr lang="es-ES" sz="2000" b="0" i="0" strike="noStrike" dirty="0">
                <a:effectLst/>
              </a:rPr>
              <a:t>suspensión de participación en procesos de acreditación hasta por un año y la opción de sancionar a representantes legales, directores técnicos y profesionales evaluadores.</a:t>
            </a:r>
          </a:p>
          <a:p>
            <a:pPr marL="266700" indent="-266700" algn="just">
              <a:buFont typeface="Wingdings" panose="05000000000000000000" pitchFamily="2" charset="2"/>
              <a:buChar char="§"/>
            </a:pPr>
            <a:r>
              <a:rPr lang="es-ES" sz="2000" b="0" i="0" u="sng" strike="noStrike" dirty="0">
                <a:effectLst/>
              </a:rPr>
              <a:t>IP podrá reali</a:t>
            </a:r>
            <a:r>
              <a:rPr lang="es-ES" sz="2000" b="0" i="0" strike="noStrike" dirty="0">
                <a:effectLst/>
              </a:rPr>
              <a:t>zar auditorías clínicas a prestadores institucionales.</a:t>
            </a:r>
          </a:p>
        </p:txBody>
      </p:sp>
      <p:pic>
        <p:nvPicPr>
          <p:cNvPr id="1026" name="Picture 2">
            <a:extLst>
              <a:ext uri="{FF2B5EF4-FFF2-40B4-BE49-F238E27FC236}">
                <a16:creationId xmlns:a16="http://schemas.microsoft.com/office/drawing/2014/main" id="{D591AC3D-C6CB-A06D-8C33-BDCE11F21C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9750" y="2822076"/>
            <a:ext cx="2561590" cy="1670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78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689ED-89B0-B33C-9F0B-65DC54EE72D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1C95E57-365B-889C-1350-9E98C7855727}"/>
              </a:ext>
            </a:extLst>
          </p:cNvPr>
          <p:cNvSpPr>
            <a:spLocks noGrp="1"/>
          </p:cNvSpPr>
          <p:nvPr>
            <p:ph type="title"/>
          </p:nvPr>
        </p:nvSpPr>
        <p:spPr/>
        <p:txBody>
          <a:bodyPr>
            <a:normAutofit/>
          </a:bodyPr>
          <a:lstStyle/>
          <a:p>
            <a:r>
              <a:rPr lang="es-ES" sz="3900" dirty="0"/>
              <a:t>Modernización del sistema de acreditación de prestadores: </a:t>
            </a:r>
            <a:r>
              <a:rPr lang="es-ES" sz="3900" cap="none" dirty="0"/>
              <a:t>comentarios</a:t>
            </a:r>
            <a:endParaRPr lang="es-ES" sz="3900" dirty="0"/>
          </a:p>
        </p:txBody>
      </p:sp>
      <p:sp>
        <p:nvSpPr>
          <p:cNvPr id="3" name="Marcador de contenido 2">
            <a:extLst>
              <a:ext uri="{FF2B5EF4-FFF2-40B4-BE49-F238E27FC236}">
                <a16:creationId xmlns:a16="http://schemas.microsoft.com/office/drawing/2014/main" id="{A0B33696-939E-A81E-0D69-EE54C6B589B8}"/>
              </a:ext>
            </a:extLst>
          </p:cNvPr>
          <p:cNvSpPr>
            <a:spLocks noGrp="1"/>
          </p:cNvSpPr>
          <p:nvPr>
            <p:ph sz="half" idx="1"/>
          </p:nvPr>
        </p:nvSpPr>
        <p:spPr>
          <a:xfrm>
            <a:off x="793121" y="3468401"/>
            <a:ext cx="10102677" cy="3065529"/>
          </a:xfrm>
        </p:spPr>
        <p:txBody>
          <a:bodyPr vert="horz" lIns="45720" tIns="45720" rIns="45720" bIns="45720" rtlCol="0">
            <a:normAutofit/>
          </a:bodyPr>
          <a:lstStyle/>
          <a:p>
            <a:pPr marL="360363" indent="-360363">
              <a:buFont typeface="Wingdings" panose="05000000000000000000" pitchFamily="2" charset="2"/>
              <a:buChar char="§"/>
            </a:pPr>
            <a:r>
              <a:rPr lang="en-US" sz="2100" b="1" dirty="0" err="1"/>
              <a:t>Consideraciones</a:t>
            </a:r>
            <a:r>
              <a:rPr lang="en-US" sz="2100" b="1" dirty="0"/>
              <a:t> </a:t>
            </a:r>
            <a:r>
              <a:rPr lang="en-US" sz="2100" b="1" dirty="0" err="1"/>
              <a:t>específicas</a:t>
            </a:r>
            <a:r>
              <a:rPr lang="en-US" sz="2100" b="1" dirty="0"/>
              <a:t>:</a:t>
            </a:r>
            <a:endParaRPr lang="es-ES" sz="2100" dirty="0"/>
          </a:p>
          <a:p>
            <a:pPr marL="719138" indent="-358775" algn="just">
              <a:buFont typeface="Wingdings" panose="05000000000000000000" pitchFamily="2" charset="2"/>
              <a:buChar char="ü"/>
            </a:pPr>
            <a:r>
              <a:rPr lang="es-ES" sz="1900" b="1" dirty="0"/>
              <a:t>Definición de calidad</a:t>
            </a:r>
            <a:r>
              <a:rPr lang="es-ES" sz="1900" dirty="0"/>
              <a:t>: acreditación busca asegurar calidad, verificando cumplimiento de procesos, </a:t>
            </a:r>
            <a:r>
              <a:rPr lang="es-ES" sz="1900" u="sng" dirty="0"/>
              <a:t>pero no verifica resultados</a:t>
            </a:r>
            <a:r>
              <a:rPr lang="es-ES" sz="1900" dirty="0"/>
              <a:t>. Ejemplo: que exista comité y programa de vigilancia de infecciones. No existe meta de % o </a:t>
            </a:r>
            <a:r>
              <a:rPr lang="es-ES" sz="1900" dirty="0" err="1"/>
              <a:t>Nª</a:t>
            </a:r>
            <a:r>
              <a:rPr lang="es-ES" sz="1900" dirty="0"/>
              <a:t> de infecciones. Se avanza parcialmente al incluir información clínica, </a:t>
            </a:r>
            <a:r>
              <a:rPr lang="es-ES" sz="1900" u="sng" dirty="0"/>
              <a:t>pero ello es insuficiente para analizar calidad</a:t>
            </a:r>
            <a:r>
              <a:rPr lang="es-ES" sz="1900" dirty="0"/>
              <a:t>.</a:t>
            </a:r>
          </a:p>
          <a:p>
            <a:pPr marL="719138" indent="-358775" algn="just">
              <a:buFont typeface="Wingdings" panose="05000000000000000000" pitchFamily="2" charset="2"/>
              <a:buChar char="ü"/>
            </a:pPr>
            <a:r>
              <a:rPr lang="es-ES" sz="1900" b="1" dirty="0"/>
              <a:t>Fiscalización e incentivos a entidades acreditadoras</a:t>
            </a:r>
            <a:r>
              <a:rPr lang="es-ES" sz="1900" dirty="0"/>
              <a:t>: el fortalecimiento de los mecanismos para asegurar acreditadores adecuados es positivo, porque en ellos se deposita la fe pública.</a:t>
            </a:r>
          </a:p>
          <a:p>
            <a:pPr marL="719138" indent="-358775" algn="just">
              <a:buFont typeface="Wingdings" panose="05000000000000000000" pitchFamily="2" charset="2"/>
              <a:buChar char="ü"/>
            </a:pPr>
            <a:r>
              <a:rPr lang="es-ES" sz="1900" b="1" u="sng" dirty="0"/>
              <a:t>Información sistematizada y pública </a:t>
            </a:r>
            <a:r>
              <a:rPr lang="es-ES" sz="1900" b="1" dirty="0"/>
              <a:t>sobre calidad de prestadores:</a:t>
            </a:r>
            <a:r>
              <a:rPr lang="es-ES" sz="1900" dirty="0"/>
              <a:t> este déficit es abordado parcialmente mediante registro público de prestadores sancionados.</a:t>
            </a:r>
          </a:p>
          <a:p>
            <a:pPr>
              <a:buFont typeface="Wingdings" panose="05000000000000000000" pitchFamily="2" charset="2"/>
              <a:buChar char="§"/>
            </a:pPr>
            <a:endParaRPr lang="es-ES" sz="2000" b="1" dirty="0"/>
          </a:p>
        </p:txBody>
      </p:sp>
      <p:sp>
        <p:nvSpPr>
          <p:cNvPr id="6" name="CuadroTexto 5">
            <a:extLst>
              <a:ext uri="{FF2B5EF4-FFF2-40B4-BE49-F238E27FC236}">
                <a16:creationId xmlns:a16="http://schemas.microsoft.com/office/drawing/2014/main" id="{7C8069F7-9B96-BCA0-5185-6385A91BEA20}"/>
              </a:ext>
            </a:extLst>
          </p:cNvPr>
          <p:cNvSpPr txBox="1"/>
          <p:nvPr/>
        </p:nvSpPr>
        <p:spPr>
          <a:xfrm>
            <a:off x="896592" y="1964759"/>
            <a:ext cx="8894679" cy="1656864"/>
          </a:xfrm>
          <a:prstGeom prst="rect">
            <a:avLst/>
          </a:prstGeom>
        </p:spPr>
        <p:txBody>
          <a:bodyPr vert="horz" lIns="45720" tIns="45720" rIns="45720" bIns="45720" rtlCol="0">
            <a:normAutofit/>
          </a:bodyPr>
          <a:lstStyle>
            <a:lvl1pPr marL="91440" indent="-91440" defTabSz="914400">
              <a:lnSpc>
                <a:spcPct val="90000"/>
              </a:lnSpc>
              <a:spcBef>
                <a:spcPts val="1200"/>
              </a:spcBef>
              <a:spcAft>
                <a:spcPts val="200"/>
              </a:spcAft>
              <a:buClr>
                <a:schemeClr val="accent1"/>
              </a:buClr>
              <a:buSzPct val="100000"/>
              <a:buFont typeface="Wingdings" panose="05000000000000000000" pitchFamily="2" charset="2"/>
              <a:buChar char="§"/>
              <a:defRPr sz="2000" b="1"/>
            </a:lvl1pPr>
            <a:lvl2pPr marL="265176" lvl="1" indent="-137160" defTabSz="914400">
              <a:lnSpc>
                <a:spcPct val="90000"/>
              </a:lnSpc>
              <a:spcBef>
                <a:spcPts val="200"/>
              </a:spcBef>
              <a:spcAft>
                <a:spcPts val="400"/>
              </a:spcAft>
              <a:buClr>
                <a:schemeClr val="accent1"/>
              </a:buClr>
              <a:buFont typeface="Wingdings 3" pitchFamily="18" charset="2"/>
              <a:buChar char=""/>
              <a:defRPr/>
            </a:lvl2pPr>
            <a:lvl3pPr marL="448056" indent="-137160" defTabSz="914400">
              <a:lnSpc>
                <a:spcPct val="90000"/>
              </a:lnSpc>
              <a:spcBef>
                <a:spcPts val="200"/>
              </a:spcBef>
              <a:spcAft>
                <a:spcPts val="400"/>
              </a:spcAft>
              <a:buClr>
                <a:schemeClr val="accent1"/>
              </a:buClr>
              <a:buFont typeface="Wingdings 3" pitchFamily="18" charset="2"/>
              <a:buChar char=""/>
              <a:defRPr sz="1400"/>
            </a:lvl3pPr>
            <a:lvl4pPr marL="594360" indent="-137160" defTabSz="914400">
              <a:lnSpc>
                <a:spcPct val="90000"/>
              </a:lnSpc>
              <a:spcBef>
                <a:spcPts val="200"/>
              </a:spcBef>
              <a:spcAft>
                <a:spcPts val="400"/>
              </a:spcAft>
              <a:buClr>
                <a:schemeClr val="accent1"/>
              </a:buClr>
              <a:buFont typeface="Wingdings 3" pitchFamily="18" charset="2"/>
              <a:buChar char=""/>
              <a:defRPr sz="1400"/>
            </a:lvl4pPr>
            <a:lvl5pPr marL="777240" indent="-137160" defTabSz="914400">
              <a:lnSpc>
                <a:spcPct val="90000"/>
              </a:lnSpc>
              <a:spcBef>
                <a:spcPts val="200"/>
              </a:spcBef>
              <a:spcAft>
                <a:spcPts val="400"/>
              </a:spcAft>
              <a:buClr>
                <a:schemeClr val="accent1"/>
              </a:buClr>
              <a:buFont typeface="Wingdings 3" pitchFamily="18" charset="2"/>
              <a:buChar char=""/>
              <a:defRPr sz="1400"/>
            </a:lvl5pPr>
            <a:lvl6pPr marL="914400" indent="-137160" defTabSz="914400">
              <a:lnSpc>
                <a:spcPct val="90000"/>
              </a:lnSpc>
              <a:spcBef>
                <a:spcPts val="200"/>
              </a:spcBef>
              <a:spcAft>
                <a:spcPts val="400"/>
              </a:spcAft>
              <a:buClr>
                <a:schemeClr val="accent1"/>
              </a:buClr>
              <a:buFont typeface="Wingdings 3" pitchFamily="18" charset="2"/>
              <a:buChar char=""/>
              <a:defRPr sz="1400"/>
            </a:lvl6pPr>
            <a:lvl7pPr marL="1060704" indent="-137160" defTabSz="914400">
              <a:lnSpc>
                <a:spcPct val="90000"/>
              </a:lnSpc>
              <a:spcBef>
                <a:spcPts val="200"/>
              </a:spcBef>
              <a:spcAft>
                <a:spcPts val="400"/>
              </a:spcAft>
              <a:buClr>
                <a:schemeClr val="accent1"/>
              </a:buClr>
              <a:buFont typeface="Wingdings 3" pitchFamily="18" charset="2"/>
              <a:buChar char=""/>
              <a:defRPr sz="1400"/>
            </a:lvl7pPr>
            <a:lvl8pPr marL="1216152" indent="-137160" defTabSz="914400">
              <a:lnSpc>
                <a:spcPct val="90000"/>
              </a:lnSpc>
              <a:spcBef>
                <a:spcPts val="200"/>
              </a:spcBef>
              <a:spcAft>
                <a:spcPts val="400"/>
              </a:spcAft>
              <a:buClr>
                <a:schemeClr val="accent1"/>
              </a:buClr>
              <a:buFont typeface="Wingdings 3" pitchFamily="18" charset="2"/>
              <a:buChar char=""/>
              <a:defRPr sz="1400"/>
            </a:lvl8pPr>
            <a:lvl9pPr marL="1362456" indent="-137160" defTabSz="914400">
              <a:lnSpc>
                <a:spcPct val="90000"/>
              </a:lnSpc>
              <a:spcBef>
                <a:spcPts val="200"/>
              </a:spcBef>
              <a:spcAft>
                <a:spcPts val="400"/>
              </a:spcAft>
              <a:buClr>
                <a:schemeClr val="accent1"/>
              </a:buClr>
              <a:buFont typeface="Wingdings 3" pitchFamily="18" charset="2"/>
              <a:buChar char=""/>
              <a:defRPr sz="1400"/>
            </a:lvl9pPr>
          </a:lstStyle>
          <a:p>
            <a:pPr marL="266700" indent="-266700" algn="just"/>
            <a:r>
              <a:rPr lang="es-CL" sz="2100" noProof="0" dirty="0"/>
              <a:t>Consideración general:</a:t>
            </a:r>
          </a:p>
          <a:p>
            <a:pPr marL="266700" indent="0" algn="just">
              <a:buNone/>
            </a:pPr>
            <a:r>
              <a:rPr lang="es-CL" sz="1900" b="0" noProof="0" dirty="0"/>
              <a:t>El proyecto permite avanzar en el fortalecimiento de la función de fiscalización con impacto directo en la calidad de los prestadores y, por tanto, en beneficio de los usuarios</a:t>
            </a:r>
            <a:r>
              <a:rPr lang="en-US" sz="1900" b="0" dirty="0"/>
              <a:t>.</a:t>
            </a:r>
          </a:p>
        </p:txBody>
      </p:sp>
      <p:pic>
        <p:nvPicPr>
          <p:cNvPr id="2050" name="Picture 2" descr="análisis ">
            <a:extLst>
              <a:ext uri="{FF2B5EF4-FFF2-40B4-BE49-F238E27FC236}">
                <a16:creationId xmlns:a16="http://schemas.microsoft.com/office/drawing/2014/main" id="{814A259F-9CAB-D2EB-4CC5-E9BCE4ED63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6198" y="1964759"/>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97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A57AD-1ADC-E0B5-A1C0-F9DB8B213E3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C714723-95A2-BB6F-C09D-A1A5A8A0DEC4}"/>
              </a:ext>
            </a:extLst>
          </p:cNvPr>
          <p:cNvSpPr>
            <a:spLocks noGrp="1"/>
          </p:cNvSpPr>
          <p:nvPr>
            <p:ph type="title"/>
          </p:nvPr>
        </p:nvSpPr>
        <p:spPr/>
        <p:txBody>
          <a:bodyPr>
            <a:normAutofit/>
          </a:bodyPr>
          <a:lstStyle/>
          <a:p>
            <a:r>
              <a:rPr lang="es-ES" sz="3900" dirty="0"/>
              <a:t>Modernización del sistema de acreditación de prestadores: </a:t>
            </a:r>
            <a:r>
              <a:rPr lang="es-ES" sz="3900" cap="none" dirty="0"/>
              <a:t>comentarios (2)</a:t>
            </a:r>
            <a:endParaRPr lang="es-ES" sz="3900" dirty="0"/>
          </a:p>
        </p:txBody>
      </p:sp>
      <p:sp>
        <p:nvSpPr>
          <p:cNvPr id="3" name="Marcador de contenido 2">
            <a:extLst>
              <a:ext uri="{FF2B5EF4-FFF2-40B4-BE49-F238E27FC236}">
                <a16:creationId xmlns:a16="http://schemas.microsoft.com/office/drawing/2014/main" id="{00D36FB9-D061-BDE6-0289-5CFFBB081DE7}"/>
              </a:ext>
            </a:extLst>
          </p:cNvPr>
          <p:cNvSpPr>
            <a:spLocks noGrp="1"/>
          </p:cNvSpPr>
          <p:nvPr>
            <p:ph sz="half" idx="1"/>
          </p:nvPr>
        </p:nvSpPr>
        <p:spPr>
          <a:xfrm>
            <a:off x="1024128" y="2191371"/>
            <a:ext cx="9897302" cy="994742"/>
          </a:xfrm>
        </p:spPr>
        <p:txBody>
          <a:bodyPr>
            <a:noAutofit/>
          </a:bodyPr>
          <a:lstStyle/>
          <a:p>
            <a:pPr marL="266700" indent="-266700" algn="just">
              <a:buFont typeface="Wingdings" panose="05000000000000000000" pitchFamily="2" charset="2"/>
              <a:buChar char="§"/>
              <a:tabLst>
                <a:tab pos="360363" algn="l"/>
              </a:tabLst>
            </a:pPr>
            <a:r>
              <a:rPr lang="es-ES" b="1" dirty="0"/>
              <a:t>Brecha en acreditación. </a:t>
            </a:r>
            <a:r>
              <a:rPr lang="es-ES" dirty="0"/>
              <a:t>Las GES consideran calidad, garantía implementada gradualmente, aún lejos del 100% de prestadores. De los 874 acreditados, 312 son del SNSS y 562 no.</a:t>
            </a:r>
            <a:endParaRPr lang="es-ES" b="0" i="0" strike="noStrike" dirty="0">
              <a:effectLst/>
            </a:endParaRPr>
          </a:p>
        </p:txBody>
      </p:sp>
      <p:pic>
        <p:nvPicPr>
          <p:cNvPr id="5" name="Imagen 4">
            <a:extLst>
              <a:ext uri="{FF2B5EF4-FFF2-40B4-BE49-F238E27FC236}">
                <a16:creationId xmlns:a16="http://schemas.microsoft.com/office/drawing/2014/main" id="{196237EA-2830-323F-41F4-14DE2F8E1831}"/>
              </a:ext>
            </a:extLst>
          </p:cNvPr>
          <p:cNvPicPr>
            <a:picLocks noChangeAspect="1"/>
          </p:cNvPicPr>
          <p:nvPr/>
        </p:nvPicPr>
        <p:blipFill>
          <a:blip r:embed="rId3"/>
          <a:srcRect l="11677" t="38400" r="17458" b="10262"/>
          <a:stretch/>
        </p:blipFill>
        <p:spPr>
          <a:xfrm>
            <a:off x="1024128" y="3790103"/>
            <a:ext cx="6092576" cy="2482681"/>
          </a:xfrm>
          <a:prstGeom prst="rect">
            <a:avLst/>
          </a:prstGeom>
        </p:spPr>
      </p:pic>
      <p:sp>
        <p:nvSpPr>
          <p:cNvPr id="7" name="CuadroTexto 6">
            <a:extLst>
              <a:ext uri="{FF2B5EF4-FFF2-40B4-BE49-F238E27FC236}">
                <a16:creationId xmlns:a16="http://schemas.microsoft.com/office/drawing/2014/main" id="{9A589DD4-ED3B-C495-0BBF-ABCF3A7F3583}"/>
              </a:ext>
            </a:extLst>
          </p:cNvPr>
          <p:cNvSpPr txBox="1"/>
          <p:nvPr/>
        </p:nvSpPr>
        <p:spPr>
          <a:xfrm rot="5400000">
            <a:off x="17980" y="5248566"/>
            <a:ext cx="1451224" cy="276999"/>
          </a:xfrm>
          <a:prstGeom prst="rect">
            <a:avLst/>
          </a:prstGeom>
          <a:noFill/>
        </p:spPr>
        <p:txBody>
          <a:bodyPr wrap="square">
            <a:spAutoFit/>
          </a:bodyPr>
          <a:lstStyle/>
          <a:p>
            <a:r>
              <a:rPr lang="es-ES" sz="1200" dirty="0">
                <a:solidFill>
                  <a:schemeClr val="tx1">
                    <a:lumMod val="50000"/>
                    <a:lumOff val="50000"/>
                  </a:schemeClr>
                </a:solidFill>
              </a:rPr>
              <a:t>Fuente: SIS 2025.</a:t>
            </a:r>
            <a:endParaRPr lang="es-CL" sz="1200" dirty="0">
              <a:solidFill>
                <a:schemeClr val="tx1">
                  <a:lumMod val="50000"/>
                  <a:lumOff val="50000"/>
                </a:schemeClr>
              </a:solidFill>
            </a:endParaRPr>
          </a:p>
        </p:txBody>
      </p:sp>
      <p:sp>
        <p:nvSpPr>
          <p:cNvPr id="9" name="CuadroTexto 8">
            <a:extLst>
              <a:ext uri="{FF2B5EF4-FFF2-40B4-BE49-F238E27FC236}">
                <a16:creationId xmlns:a16="http://schemas.microsoft.com/office/drawing/2014/main" id="{059F9702-E7F5-912D-C573-808A1283E045}"/>
              </a:ext>
            </a:extLst>
          </p:cNvPr>
          <p:cNvSpPr txBox="1"/>
          <p:nvPr/>
        </p:nvSpPr>
        <p:spPr>
          <a:xfrm>
            <a:off x="7884613" y="3306940"/>
            <a:ext cx="3886040" cy="2862322"/>
          </a:xfrm>
          <a:prstGeom prst="rect">
            <a:avLst/>
          </a:prstGeom>
          <a:noFill/>
        </p:spPr>
        <p:txBody>
          <a:bodyPr wrap="square">
            <a:spAutoFit/>
          </a:bodyPr>
          <a:lstStyle/>
          <a:p>
            <a:pPr algn="ctr"/>
            <a:r>
              <a:rPr lang="es-ES" sz="1800" b="1" dirty="0"/>
              <a:t>Establecimientos</a:t>
            </a:r>
            <a:r>
              <a:rPr lang="es-ES" sz="1800" dirty="0"/>
              <a:t> </a:t>
            </a:r>
          </a:p>
          <a:p>
            <a:r>
              <a:rPr lang="es-ES" dirty="0">
                <a:solidFill>
                  <a:schemeClr val="accent4"/>
                </a:solidFill>
              </a:rPr>
              <a:t>SNSS: 3.037</a:t>
            </a:r>
          </a:p>
          <a:p>
            <a:pPr marL="285750" indent="-285750">
              <a:buFontTx/>
              <a:buChar char="-"/>
            </a:pPr>
            <a:r>
              <a:rPr lang="es-ES" dirty="0">
                <a:solidFill>
                  <a:schemeClr val="accent4"/>
                </a:solidFill>
              </a:rPr>
              <a:t>CESFAM: 602</a:t>
            </a:r>
          </a:p>
          <a:p>
            <a:pPr marL="285750" indent="-285750">
              <a:buFontTx/>
              <a:buChar char="-"/>
            </a:pPr>
            <a:r>
              <a:rPr lang="es-ES" dirty="0">
                <a:solidFill>
                  <a:schemeClr val="accent4"/>
                </a:solidFill>
              </a:rPr>
              <a:t>Hospitales: 196</a:t>
            </a:r>
          </a:p>
          <a:p>
            <a:pPr marL="285750" indent="-285750">
              <a:buFontTx/>
              <a:buChar char="-"/>
            </a:pPr>
            <a:r>
              <a:rPr lang="es-ES" dirty="0">
                <a:solidFill>
                  <a:schemeClr val="accent4"/>
                </a:solidFill>
              </a:rPr>
              <a:t>Urgencia (no rural): 235</a:t>
            </a:r>
          </a:p>
          <a:p>
            <a:pPr marL="285750" indent="-285750">
              <a:buFontTx/>
              <a:buChar char="-"/>
            </a:pPr>
            <a:r>
              <a:rPr lang="es-ES" dirty="0">
                <a:solidFill>
                  <a:schemeClr val="accent4"/>
                </a:solidFill>
              </a:rPr>
              <a:t>SAR: 167</a:t>
            </a:r>
          </a:p>
          <a:p>
            <a:pPr marL="285750" indent="-285750">
              <a:buFontTx/>
              <a:buChar char="-"/>
            </a:pPr>
            <a:endParaRPr lang="es-ES" dirty="0"/>
          </a:p>
          <a:p>
            <a:r>
              <a:rPr lang="es-ES" dirty="0">
                <a:solidFill>
                  <a:schemeClr val="accent2"/>
                </a:solidFill>
              </a:rPr>
              <a:t>No SNSS: 1.754</a:t>
            </a:r>
          </a:p>
          <a:p>
            <a:pPr marL="285750" indent="-285750">
              <a:buFontTx/>
              <a:buChar char="-"/>
            </a:pPr>
            <a:r>
              <a:rPr lang="es-ES" dirty="0">
                <a:solidFill>
                  <a:schemeClr val="accent2"/>
                </a:solidFill>
              </a:rPr>
              <a:t>clínicas: 157</a:t>
            </a:r>
          </a:p>
          <a:p>
            <a:pPr marL="285750" indent="-285750">
              <a:buFontTx/>
              <a:buChar char="-"/>
            </a:pPr>
            <a:r>
              <a:rPr lang="es-ES" dirty="0">
                <a:solidFill>
                  <a:schemeClr val="accent2"/>
                </a:solidFill>
              </a:rPr>
              <a:t>Centro de salud: 680</a:t>
            </a:r>
            <a:endParaRPr lang="es-CL" dirty="0">
              <a:solidFill>
                <a:schemeClr val="accent2"/>
              </a:solidFill>
            </a:endParaRPr>
          </a:p>
        </p:txBody>
      </p:sp>
      <p:pic>
        <p:nvPicPr>
          <p:cNvPr id="4" name="Picture 6" descr="productividad ">
            <a:extLst>
              <a:ext uri="{FF2B5EF4-FFF2-40B4-BE49-F238E27FC236}">
                <a16:creationId xmlns:a16="http://schemas.microsoft.com/office/drawing/2014/main" id="{C7C6CDAA-88A9-E47C-F0B1-F30DD34B75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7670" y="716992"/>
            <a:ext cx="793760" cy="79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559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8C2EC-2064-2D21-2C60-E40B42583EB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EF2BCDC-1C3A-BD01-143F-17D25F308B96}"/>
              </a:ext>
            </a:extLst>
          </p:cNvPr>
          <p:cNvSpPr>
            <a:spLocks noGrp="1"/>
          </p:cNvSpPr>
          <p:nvPr>
            <p:ph type="title"/>
          </p:nvPr>
        </p:nvSpPr>
        <p:spPr/>
        <p:txBody>
          <a:bodyPr>
            <a:normAutofit/>
          </a:bodyPr>
          <a:lstStyle/>
          <a:p>
            <a:r>
              <a:rPr lang="es-ES" sz="3900" dirty="0"/>
              <a:t>Modernización del sistema de acreditación de prestadores: </a:t>
            </a:r>
            <a:r>
              <a:rPr lang="es-ES" sz="3900" cap="none" dirty="0"/>
              <a:t>comentarios (3)</a:t>
            </a:r>
            <a:endParaRPr lang="es-ES" sz="3900" dirty="0"/>
          </a:p>
        </p:txBody>
      </p:sp>
      <p:sp>
        <p:nvSpPr>
          <p:cNvPr id="3" name="Marcador de contenido 2">
            <a:extLst>
              <a:ext uri="{FF2B5EF4-FFF2-40B4-BE49-F238E27FC236}">
                <a16:creationId xmlns:a16="http://schemas.microsoft.com/office/drawing/2014/main" id="{8E2F1807-A42E-58EC-B0DF-41A18562F677}"/>
              </a:ext>
            </a:extLst>
          </p:cNvPr>
          <p:cNvSpPr>
            <a:spLocks noGrp="1"/>
          </p:cNvSpPr>
          <p:nvPr>
            <p:ph sz="half" idx="1"/>
          </p:nvPr>
        </p:nvSpPr>
        <p:spPr>
          <a:xfrm>
            <a:off x="1024127" y="2964581"/>
            <a:ext cx="4491149" cy="3344778"/>
          </a:xfrm>
        </p:spPr>
        <p:txBody>
          <a:bodyPr>
            <a:normAutofit/>
          </a:bodyPr>
          <a:lstStyle/>
          <a:p>
            <a:pPr algn="just">
              <a:buFont typeface="Wingdings" panose="05000000000000000000" pitchFamily="2" charset="2"/>
              <a:buChar char="§"/>
            </a:pPr>
            <a:r>
              <a:rPr lang="es-ES" dirty="0"/>
              <a:t>Creación “Ficha clínica de prestadores”: ampliar registro de prestadores sancionados, incluyendo información de acreditación y de indicadores de resultados clínicos, para empoderar a pacientes.</a:t>
            </a:r>
          </a:p>
          <a:p>
            <a:pPr algn="just">
              <a:buFont typeface="Wingdings" panose="05000000000000000000" pitchFamily="2" charset="2"/>
              <a:buChar char="§"/>
            </a:pPr>
            <a:r>
              <a:rPr lang="es-ES" b="0" i="0" strike="noStrike" dirty="0">
                <a:effectLst/>
              </a:rPr>
              <a:t>Ampl</a:t>
            </a:r>
            <a:r>
              <a:rPr lang="es-ES" dirty="0"/>
              <a:t>iar concepto de calidad, incluyendo otros indicadores que deben ser monitoreados por SIS.</a:t>
            </a:r>
          </a:p>
          <a:p>
            <a:pPr algn="just">
              <a:buFont typeface="Wingdings" panose="05000000000000000000" pitchFamily="2" charset="2"/>
              <a:buChar char="§"/>
            </a:pPr>
            <a:endParaRPr lang="es-ES" b="0" i="0" strike="noStrike" dirty="0">
              <a:effectLst/>
            </a:endParaRPr>
          </a:p>
        </p:txBody>
      </p:sp>
      <p:sp>
        <p:nvSpPr>
          <p:cNvPr id="6" name="Marcador de contenido 5">
            <a:extLst>
              <a:ext uri="{FF2B5EF4-FFF2-40B4-BE49-F238E27FC236}">
                <a16:creationId xmlns:a16="http://schemas.microsoft.com/office/drawing/2014/main" id="{7257F0E5-6F83-6FD4-7248-271529D55830}"/>
              </a:ext>
            </a:extLst>
          </p:cNvPr>
          <p:cNvSpPr>
            <a:spLocks noGrp="1"/>
          </p:cNvSpPr>
          <p:nvPr>
            <p:ph sz="half" idx="2"/>
          </p:nvPr>
        </p:nvSpPr>
        <p:spPr>
          <a:xfrm>
            <a:off x="6441992" y="2964581"/>
            <a:ext cx="4754880" cy="3441032"/>
          </a:xfrm>
        </p:spPr>
        <p:txBody>
          <a:bodyPr>
            <a:normAutofit/>
          </a:bodyPr>
          <a:lstStyle/>
          <a:p>
            <a:pPr algn="just">
              <a:buFont typeface="Wingdings" panose="05000000000000000000" pitchFamily="2" charset="2"/>
              <a:buChar char="§"/>
            </a:pPr>
            <a:r>
              <a:rPr lang="es-ES" sz="2000" dirty="0"/>
              <a:t>Obligación de entrega de información a prestadores. </a:t>
            </a:r>
          </a:p>
          <a:p>
            <a:pPr algn="just">
              <a:buFont typeface="Wingdings" panose="05000000000000000000" pitchFamily="2" charset="2"/>
              <a:buChar char="§"/>
            </a:pPr>
            <a:r>
              <a:rPr lang="es-ES" sz="2000" dirty="0"/>
              <a:t>Evaluar razones de no acreditación: principales brechas y problemas de financiamiento. </a:t>
            </a:r>
          </a:p>
          <a:p>
            <a:pPr algn="just">
              <a:buFont typeface="Wingdings" panose="05000000000000000000" pitchFamily="2" charset="2"/>
              <a:buChar char="§"/>
            </a:pPr>
            <a:r>
              <a:rPr lang="es-ES" sz="2000" dirty="0"/>
              <a:t>Generación de estadísticas públicas sobre brechas de acreditación de prestadores.</a:t>
            </a:r>
          </a:p>
          <a:p>
            <a:pPr marL="0" indent="0" algn="just">
              <a:buNone/>
            </a:pPr>
            <a:endParaRPr lang="es-ES" sz="2000" dirty="0"/>
          </a:p>
          <a:p>
            <a:endParaRPr lang="es-CL" dirty="0"/>
          </a:p>
        </p:txBody>
      </p:sp>
      <p:sp>
        <p:nvSpPr>
          <p:cNvPr id="4" name="CuadroTexto 3">
            <a:extLst>
              <a:ext uri="{FF2B5EF4-FFF2-40B4-BE49-F238E27FC236}">
                <a16:creationId xmlns:a16="http://schemas.microsoft.com/office/drawing/2014/main" id="{1AB47F51-C389-ABCB-8C78-983C37FB8246}"/>
              </a:ext>
            </a:extLst>
          </p:cNvPr>
          <p:cNvSpPr txBox="1"/>
          <p:nvPr/>
        </p:nvSpPr>
        <p:spPr>
          <a:xfrm>
            <a:off x="866274" y="2007790"/>
            <a:ext cx="10847671" cy="83170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91440" lvl="1" indent="-91440" defTabSz="914400">
              <a:lnSpc>
                <a:spcPct val="90000"/>
              </a:lnSpc>
              <a:spcBef>
                <a:spcPts val="1200"/>
              </a:spcBef>
              <a:spcAft>
                <a:spcPts val="200"/>
              </a:spcAft>
              <a:buClr>
                <a:schemeClr val="accent1"/>
              </a:buClr>
              <a:buSzPct val="100000"/>
              <a:buFont typeface="Wingdings" panose="05000000000000000000" pitchFamily="2" charset="2"/>
              <a:buChar char="§"/>
            </a:pPr>
            <a:r>
              <a:rPr lang="es-CL" sz="2000" u="sng" dirty="0"/>
              <a:t> </a:t>
            </a:r>
            <a:r>
              <a:rPr lang="es-CL" sz="2400" u="sng" dirty="0">
                <a:solidFill>
                  <a:schemeClr val="tx1"/>
                </a:solidFill>
              </a:rPr>
              <a:t>Ámbito de mejora</a:t>
            </a:r>
          </a:p>
          <a:p>
            <a:pPr marL="525780" lvl="2" indent="-342900" defTabSz="914400">
              <a:lnSpc>
                <a:spcPct val="70000"/>
              </a:lnSpc>
              <a:spcBef>
                <a:spcPts val="1200"/>
              </a:spcBef>
              <a:spcAft>
                <a:spcPts val="200"/>
              </a:spcAft>
              <a:buClr>
                <a:schemeClr val="accent1"/>
              </a:buClr>
              <a:buSzPct val="100000"/>
              <a:buFont typeface="Wingdings" panose="05000000000000000000" pitchFamily="2" charset="2"/>
              <a:buChar char="ü"/>
            </a:pPr>
            <a:r>
              <a:rPr lang="es-CL" sz="2000" dirty="0"/>
              <a:t>Orientación global sobre calidad y mayor difusión</a:t>
            </a:r>
          </a:p>
        </p:txBody>
      </p:sp>
      <p:pic>
        <p:nvPicPr>
          <p:cNvPr id="5" name="Picture 6" descr="productividad ">
            <a:extLst>
              <a:ext uri="{FF2B5EF4-FFF2-40B4-BE49-F238E27FC236}">
                <a16:creationId xmlns:a16="http://schemas.microsoft.com/office/drawing/2014/main" id="{1349145A-66CF-FB01-542D-9AC3C64C4C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3112" y="1968690"/>
            <a:ext cx="793760" cy="79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90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CDF18C-CCF1-2689-3619-FEA6ED95F0BC}"/>
              </a:ext>
            </a:extLst>
          </p:cNvPr>
          <p:cNvSpPr>
            <a:spLocks noGrp="1"/>
          </p:cNvSpPr>
          <p:nvPr>
            <p:ph type="title"/>
          </p:nvPr>
        </p:nvSpPr>
        <p:spPr/>
        <p:txBody>
          <a:bodyPr>
            <a:normAutofit/>
          </a:bodyPr>
          <a:lstStyle/>
          <a:p>
            <a:r>
              <a:rPr lang="es-CL" sz="3900" dirty="0"/>
              <a:t>Conclusiones y SUGERENCIAS</a:t>
            </a:r>
          </a:p>
        </p:txBody>
      </p:sp>
      <p:sp>
        <p:nvSpPr>
          <p:cNvPr id="3" name="Marcador de texto 2">
            <a:extLst>
              <a:ext uri="{FF2B5EF4-FFF2-40B4-BE49-F238E27FC236}">
                <a16:creationId xmlns:a16="http://schemas.microsoft.com/office/drawing/2014/main" id="{A9E39701-B347-11B5-D94F-DCC38159DF5A}"/>
              </a:ext>
            </a:extLst>
          </p:cNvPr>
          <p:cNvSpPr>
            <a:spLocks noGrp="1"/>
          </p:cNvSpPr>
          <p:nvPr>
            <p:ph type="body" idx="1"/>
          </p:nvPr>
        </p:nvSpPr>
        <p:spPr>
          <a:xfrm>
            <a:off x="1024128" y="1762774"/>
            <a:ext cx="4754880" cy="822960"/>
          </a:xfrm>
        </p:spPr>
        <p:txBody>
          <a:bodyPr>
            <a:normAutofit/>
          </a:bodyPr>
          <a:lstStyle/>
          <a:p>
            <a:r>
              <a:rPr lang="es-CL" sz="2400" dirty="0"/>
              <a:t>CONCLUSIONES</a:t>
            </a:r>
          </a:p>
        </p:txBody>
      </p:sp>
      <p:sp>
        <p:nvSpPr>
          <p:cNvPr id="4" name="Marcador de contenido 3">
            <a:extLst>
              <a:ext uri="{FF2B5EF4-FFF2-40B4-BE49-F238E27FC236}">
                <a16:creationId xmlns:a16="http://schemas.microsoft.com/office/drawing/2014/main" id="{04987588-C6FE-8598-F723-508876216266}"/>
              </a:ext>
            </a:extLst>
          </p:cNvPr>
          <p:cNvSpPr>
            <a:spLocks noGrp="1"/>
          </p:cNvSpPr>
          <p:nvPr>
            <p:ph sz="half" idx="2"/>
          </p:nvPr>
        </p:nvSpPr>
        <p:spPr>
          <a:xfrm>
            <a:off x="705629" y="2538963"/>
            <a:ext cx="4862964" cy="4026224"/>
          </a:xfrm>
        </p:spPr>
        <p:txBody>
          <a:bodyPr>
            <a:noAutofit/>
          </a:bodyPr>
          <a:lstStyle/>
          <a:p>
            <a:pPr marL="360363" indent="-360363">
              <a:spcBef>
                <a:spcPts val="600"/>
              </a:spcBef>
              <a:buFont typeface="Wingdings" panose="05000000000000000000" pitchFamily="2" charset="2"/>
              <a:buChar char="§"/>
            </a:pPr>
            <a:r>
              <a:rPr lang="es-CL" sz="2000" dirty="0"/>
              <a:t>Proyecto de ley necesario. Apunta a la gobernanza, función esencial para el desempeño del sistema.</a:t>
            </a:r>
          </a:p>
          <a:p>
            <a:pPr marL="360363" indent="-360363">
              <a:spcBef>
                <a:spcPts val="600"/>
              </a:spcBef>
              <a:buFont typeface="Wingdings" panose="05000000000000000000" pitchFamily="2" charset="2"/>
              <a:buChar char="§"/>
            </a:pPr>
            <a:r>
              <a:rPr lang="es-CL" sz="2000" dirty="0"/>
              <a:t>Aborda puntos centrales que permiten mejorar su rol fiscalizador con los  prestadores, en beneficio de los pacientes.</a:t>
            </a:r>
          </a:p>
          <a:p>
            <a:pPr marL="360363" indent="-360363">
              <a:spcBef>
                <a:spcPts val="600"/>
              </a:spcBef>
              <a:buFont typeface="Wingdings" panose="05000000000000000000" pitchFamily="2" charset="2"/>
              <a:buChar char="§"/>
            </a:pPr>
            <a:r>
              <a:rPr lang="es-CL" sz="2000" dirty="0"/>
              <a:t>Empodera a las personas, impulsando  el ejercicio de sus derechos.</a:t>
            </a:r>
          </a:p>
          <a:p>
            <a:pPr marL="360363" indent="-360363">
              <a:spcBef>
                <a:spcPts val="600"/>
              </a:spcBef>
              <a:buFont typeface="Wingdings" panose="05000000000000000000" pitchFamily="2" charset="2"/>
              <a:buChar char="§"/>
            </a:pPr>
            <a:r>
              <a:rPr lang="es-CL" sz="2000" dirty="0"/>
              <a:t>Los objetivos se pueden lograr de mejor manera y potenciar con adiciones al proyecto.</a:t>
            </a:r>
          </a:p>
          <a:p>
            <a:pPr marL="360363" indent="-360363">
              <a:spcBef>
                <a:spcPts val="600"/>
              </a:spcBef>
              <a:buFont typeface="Wingdings" panose="05000000000000000000" pitchFamily="2" charset="2"/>
              <a:buChar char="§"/>
            </a:pPr>
            <a:r>
              <a:rPr lang="es-CL" sz="2000" dirty="0"/>
              <a:t>Oportunidad de hacer los cambios.</a:t>
            </a:r>
          </a:p>
          <a:p>
            <a:pPr>
              <a:spcBef>
                <a:spcPts val="600"/>
              </a:spcBef>
            </a:pPr>
            <a:endParaRPr lang="es-CL" sz="2000" dirty="0"/>
          </a:p>
        </p:txBody>
      </p:sp>
      <p:sp>
        <p:nvSpPr>
          <p:cNvPr id="5" name="Marcador de texto 4">
            <a:extLst>
              <a:ext uri="{FF2B5EF4-FFF2-40B4-BE49-F238E27FC236}">
                <a16:creationId xmlns:a16="http://schemas.microsoft.com/office/drawing/2014/main" id="{8A9B2CEB-4BA8-99A8-6051-47628B474A66}"/>
              </a:ext>
            </a:extLst>
          </p:cNvPr>
          <p:cNvSpPr>
            <a:spLocks noGrp="1"/>
          </p:cNvSpPr>
          <p:nvPr>
            <p:ph type="body" sz="quarter" idx="3"/>
          </p:nvPr>
        </p:nvSpPr>
        <p:spPr>
          <a:xfrm>
            <a:off x="5989320" y="1762774"/>
            <a:ext cx="4754880" cy="822960"/>
          </a:xfrm>
        </p:spPr>
        <p:txBody>
          <a:bodyPr>
            <a:normAutofit/>
          </a:bodyPr>
          <a:lstStyle/>
          <a:p>
            <a:r>
              <a:rPr lang="es-CL" sz="2400" dirty="0"/>
              <a:t>SUGERENCIAS</a:t>
            </a:r>
          </a:p>
        </p:txBody>
      </p:sp>
      <p:sp>
        <p:nvSpPr>
          <p:cNvPr id="6" name="Marcador de contenido 5">
            <a:extLst>
              <a:ext uri="{FF2B5EF4-FFF2-40B4-BE49-F238E27FC236}">
                <a16:creationId xmlns:a16="http://schemas.microsoft.com/office/drawing/2014/main" id="{0F18F6DE-6718-A54E-9A95-DFFB709BAA1B}"/>
              </a:ext>
            </a:extLst>
          </p:cNvPr>
          <p:cNvSpPr>
            <a:spLocks noGrp="1"/>
          </p:cNvSpPr>
          <p:nvPr>
            <p:ph sz="quarter" idx="4"/>
          </p:nvPr>
        </p:nvSpPr>
        <p:spPr>
          <a:xfrm>
            <a:off x="5869454" y="2538963"/>
            <a:ext cx="5134167" cy="4026224"/>
          </a:xfrm>
        </p:spPr>
        <p:txBody>
          <a:bodyPr>
            <a:noAutofit/>
          </a:bodyPr>
          <a:lstStyle/>
          <a:p>
            <a:pPr marL="266700" indent="-266700">
              <a:spcBef>
                <a:spcPts val="600"/>
              </a:spcBef>
              <a:buFont typeface="Wingdings" panose="05000000000000000000" pitchFamily="2" charset="2"/>
              <a:buChar char="§"/>
            </a:pPr>
            <a:r>
              <a:rPr lang="es-CL" sz="2000" dirty="0"/>
              <a:t>Evaluar nuevos modelos de toma de decisiones para la SIS (gobernanza).</a:t>
            </a:r>
          </a:p>
          <a:p>
            <a:pPr marL="266700" indent="-266700">
              <a:spcBef>
                <a:spcPts val="600"/>
              </a:spcBef>
              <a:buFont typeface="Wingdings" panose="05000000000000000000" pitchFamily="2" charset="2"/>
              <a:buChar char="§"/>
            </a:pPr>
            <a:r>
              <a:rPr lang="es-CL" sz="2000" dirty="0"/>
              <a:t>Emular buenos ejemplos en Chile. Homologar la organización de la SIS con otras Superintendencias (según funciones)</a:t>
            </a:r>
          </a:p>
          <a:p>
            <a:pPr marL="266700" indent="-266700">
              <a:spcBef>
                <a:spcPts val="600"/>
              </a:spcBef>
              <a:buFont typeface="Wingdings" panose="05000000000000000000" pitchFamily="2" charset="2"/>
              <a:buChar char="§"/>
            </a:pPr>
            <a:r>
              <a:rPr lang="es-CL" sz="2000" dirty="0"/>
              <a:t>Abordar / profundizar funciones de la SIS como fiscalizador del Fonasa.</a:t>
            </a:r>
          </a:p>
          <a:p>
            <a:pPr marL="266700" indent="-266700">
              <a:spcBef>
                <a:spcPts val="600"/>
              </a:spcBef>
              <a:buFont typeface="Wingdings" panose="05000000000000000000" pitchFamily="2" charset="2"/>
              <a:buChar char="§"/>
            </a:pPr>
            <a:r>
              <a:rPr lang="es-CL" sz="2000" dirty="0"/>
              <a:t>Evaluar regulación y fiscalización de </a:t>
            </a:r>
            <a:r>
              <a:rPr lang="es-CL" sz="2000"/>
              <a:t>relación prestadores/aseguradores</a:t>
            </a:r>
            <a:r>
              <a:rPr lang="es-CL" sz="2000" dirty="0"/>
              <a:t>.</a:t>
            </a:r>
          </a:p>
          <a:p>
            <a:pPr marL="266700" indent="-266700">
              <a:spcBef>
                <a:spcPts val="600"/>
              </a:spcBef>
              <a:buFont typeface="Wingdings" panose="05000000000000000000" pitchFamily="2" charset="2"/>
              <a:buChar char="§"/>
            </a:pPr>
            <a:r>
              <a:rPr lang="es-CL" sz="2000" dirty="0"/>
              <a:t>Potenciar enfoque 360° de calidad. </a:t>
            </a:r>
          </a:p>
          <a:p>
            <a:pPr marL="266700" indent="-266700">
              <a:spcBef>
                <a:spcPts val="600"/>
              </a:spcBef>
              <a:buFont typeface="Wingdings" panose="05000000000000000000" pitchFamily="2" charset="2"/>
              <a:buChar char="§"/>
            </a:pPr>
            <a:r>
              <a:rPr lang="es-CL" sz="2000" dirty="0"/>
              <a:t>Empoderar usuarios con información pública.</a:t>
            </a:r>
          </a:p>
        </p:txBody>
      </p:sp>
      <p:pic>
        <p:nvPicPr>
          <p:cNvPr id="1026" name="Picture 2" descr="protesta ">
            <a:extLst>
              <a:ext uri="{FF2B5EF4-FFF2-40B4-BE49-F238E27FC236}">
                <a16:creationId xmlns:a16="http://schemas.microsoft.com/office/drawing/2014/main" id="{5518A541-0566-4225-7D80-BD2D682F9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6480" y="1354512"/>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50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55FEBF-FCD9-704F-51B6-4095619EC965}"/>
              </a:ext>
            </a:extLst>
          </p:cNvPr>
          <p:cNvSpPr>
            <a:spLocks noGrp="1"/>
          </p:cNvSpPr>
          <p:nvPr>
            <p:ph type="title"/>
          </p:nvPr>
        </p:nvSpPr>
        <p:spPr>
          <a:xfrm>
            <a:off x="1024128" y="585216"/>
            <a:ext cx="9720072" cy="1499616"/>
          </a:xfrm>
        </p:spPr>
        <p:txBody>
          <a:bodyPr>
            <a:normAutofit/>
          </a:bodyPr>
          <a:lstStyle/>
          <a:p>
            <a:r>
              <a:rPr lang="es-CL" dirty="0"/>
              <a:t>Ejes del Proyecto</a:t>
            </a:r>
          </a:p>
        </p:txBody>
      </p:sp>
      <p:graphicFrame>
        <p:nvGraphicFramePr>
          <p:cNvPr id="5" name="Marcador de contenido 2">
            <a:extLst>
              <a:ext uri="{FF2B5EF4-FFF2-40B4-BE49-F238E27FC236}">
                <a16:creationId xmlns:a16="http://schemas.microsoft.com/office/drawing/2014/main" id="{9D8615C4-3E0D-5C55-DB12-1B2638E29E3B}"/>
              </a:ext>
            </a:extLst>
          </p:cNvPr>
          <p:cNvGraphicFramePr>
            <a:graphicFrameLocks noGrp="1"/>
          </p:cNvGraphicFramePr>
          <p:nvPr>
            <p:ph idx="1"/>
            <p:extLst>
              <p:ext uri="{D42A27DB-BD31-4B8C-83A1-F6EECF244321}">
                <p14:modId xmlns:p14="http://schemas.microsoft.com/office/powerpoint/2010/main" val="1625379722"/>
              </p:ext>
            </p:extLst>
          </p:nvPr>
        </p:nvGraphicFramePr>
        <p:xfrm>
          <a:off x="1023938" y="2067634"/>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575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31670A47-DA42-46AD-90D8-EA74B6E4ECD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037C97F9-23CC-4B4A-A065-EC7480FF7535}"/>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4A06F6DB-97A6-450C-BB77-B4D1FC00B41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07DABCA6-FC03-4A51-B360-6F328B4F35F0}"/>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25A8219F-2592-4D9A-8CA9-ED22BF49C30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B54B9928-A537-4495-8017-2D8FBBBD346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35C7046B-BB54-46FD-BE7D-8B4FFC3CE744}"/>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9815D9A7-DD3B-457B-A304-B7BB0FA13221}"/>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F84B6352-5DA0-4CAF-8746-E106B52D108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6A1C9-C0E3-BC7D-4EC7-8791CE93B9A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B52ECBA-AD9E-E674-A37D-311D9262F500}"/>
              </a:ext>
            </a:extLst>
          </p:cNvPr>
          <p:cNvSpPr>
            <a:spLocks noGrp="1"/>
          </p:cNvSpPr>
          <p:nvPr>
            <p:ph type="title"/>
          </p:nvPr>
        </p:nvSpPr>
        <p:spPr>
          <a:xfrm>
            <a:off x="854522" y="363136"/>
            <a:ext cx="9501829" cy="1499616"/>
          </a:xfrm>
        </p:spPr>
        <p:txBody>
          <a:bodyPr>
            <a:normAutofit/>
          </a:bodyPr>
          <a:lstStyle/>
          <a:p>
            <a:pPr lvl="0"/>
            <a:r>
              <a:rPr lang="es-MX" sz="3900" dirty="0"/>
              <a:t>f</a:t>
            </a:r>
            <a:r>
              <a:rPr lang="es-MX" sz="3900" b="0" i="0" dirty="0"/>
              <a:t>ortalecimiento institucional de la SIS: </a:t>
            </a:r>
            <a:r>
              <a:rPr lang="es-MX" sz="3900" b="0" i="0" cap="none" dirty="0"/>
              <a:t>contenidos</a:t>
            </a:r>
            <a:endParaRPr lang="es-CL" sz="3900" dirty="0"/>
          </a:p>
        </p:txBody>
      </p:sp>
      <p:sp>
        <p:nvSpPr>
          <p:cNvPr id="3" name="Marcador de contenido 2">
            <a:extLst>
              <a:ext uri="{FF2B5EF4-FFF2-40B4-BE49-F238E27FC236}">
                <a16:creationId xmlns:a16="http://schemas.microsoft.com/office/drawing/2014/main" id="{B9E56CEB-72FB-364F-432E-AD00C541E5D5}"/>
              </a:ext>
            </a:extLst>
          </p:cNvPr>
          <p:cNvSpPr>
            <a:spLocks noGrp="1"/>
          </p:cNvSpPr>
          <p:nvPr>
            <p:ph idx="1"/>
          </p:nvPr>
        </p:nvSpPr>
        <p:spPr>
          <a:xfrm>
            <a:off x="854522" y="1703059"/>
            <a:ext cx="6967865" cy="2702953"/>
          </a:xfrm>
        </p:spPr>
        <p:txBody>
          <a:bodyPr>
            <a:noAutofit/>
          </a:bodyPr>
          <a:lstStyle/>
          <a:p>
            <a:pPr marL="0" indent="0" algn="just">
              <a:buNone/>
            </a:pPr>
            <a:r>
              <a:rPr lang="es-ES" b="1" dirty="0">
                <a:solidFill>
                  <a:schemeClr val="tx1">
                    <a:lumMod val="50000"/>
                    <a:lumOff val="50000"/>
                  </a:schemeClr>
                </a:solidFill>
              </a:rPr>
              <a:t>1. </a:t>
            </a:r>
            <a:r>
              <a:rPr lang="es-ES" b="1" u="sng" dirty="0"/>
              <a:t>Crea un Consejo asesor:</a:t>
            </a:r>
            <a:endParaRPr lang="es-MX" b="1" i="0" u="sng" strike="noStrike" dirty="0">
              <a:effectLst/>
            </a:endParaRPr>
          </a:p>
          <a:p>
            <a:pPr algn="just">
              <a:buFont typeface="Wingdings" panose="05000000000000000000" pitchFamily="2" charset="2"/>
              <a:buChar char="§"/>
            </a:pPr>
            <a:r>
              <a:rPr lang="es-MX" b="1" i="0" u="sng" strike="noStrike" dirty="0">
                <a:effectLst/>
              </a:rPr>
              <a:t>Integración:</a:t>
            </a:r>
            <a:endParaRPr lang="es-MX" b="1" i="0" strike="noStrike" dirty="0">
              <a:effectLst/>
            </a:endParaRPr>
          </a:p>
          <a:p>
            <a:pPr lvl="1" algn="just">
              <a:buFont typeface="Wingdings" panose="05000000000000000000" pitchFamily="2" charset="2"/>
              <a:buChar char="ü"/>
            </a:pPr>
            <a:r>
              <a:rPr lang="es-ES" sz="1900" dirty="0"/>
              <a:t>5 miembros de carácter técnico (</a:t>
            </a:r>
            <a:r>
              <a:rPr lang="es-ES" sz="1900" b="0" i="0" strike="noStrike" dirty="0">
                <a:effectLst/>
              </a:rPr>
              <a:t>experiencia en medicina, derecho, economía o salud pública), </a:t>
            </a:r>
            <a:r>
              <a:rPr lang="es-ES" sz="1900" dirty="0"/>
              <a:t>elegidos por el Pdte. de la República mediante SADP. Presidido por </a:t>
            </a:r>
            <a:r>
              <a:rPr lang="es-ES" sz="1900" dirty="0" err="1"/>
              <a:t>Superint</a:t>
            </a:r>
            <a:r>
              <a:rPr lang="es-ES" sz="1900" dirty="0"/>
              <a:t>. (voto dirimente).</a:t>
            </a:r>
            <a:endParaRPr lang="es-ES" sz="1900" b="0" i="0" strike="noStrike" dirty="0">
              <a:effectLst/>
            </a:endParaRPr>
          </a:p>
          <a:p>
            <a:pPr lvl="1" algn="just">
              <a:buFont typeface="Wingdings" panose="05000000000000000000" pitchFamily="2" charset="2"/>
              <a:buChar char="ü"/>
            </a:pPr>
            <a:r>
              <a:rPr lang="es-ES" sz="1900" b="0" i="0" strike="noStrike" dirty="0">
                <a:effectLst/>
              </a:rPr>
              <a:t>Causales clásicas de cesación en el cargo, incompatibilidades y prohibiciones para ejercer cargos privados (hasta 6 meses posteriores).</a:t>
            </a:r>
          </a:p>
        </p:txBody>
      </p:sp>
      <p:pic>
        <p:nvPicPr>
          <p:cNvPr id="4" name="Picture 2" descr="Fortalecimiento Organizacional – Equipo Transdisciplinario para el  Desarrollo Territorial S.C.">
            <a:extLst>
              <a:ext uri="{FF2B5EF4-FFF2-40B4-BE49-F238E27FC236}">
                <a16:creationId xmlns:a16="http://schemas.microsoft.com/office/drawing/2014/main" id="{D56D3EE9-4AAC-62DF-1B29-09B17DA12D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923" t="25254" r="13423" b="5854"/>
          <a:stretch/>
        </p:blipFill>
        <p:spPr bwMode="auto">
          <a:xfrm>
            <a:off x="9287050" y="4654193"/>
            <a:ext cx="1807601" cy="1840672"/>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20A8ACA6-9104-2948-B014-469D14E4E93B}"/>
              </a:ext>
            </a:extLst>
          </p:cNvPr>
          <p:cNvSpPr txBox="1"/>
          <p:nvPr/>
        </p:nvSpPr>
        <p:spPr>
          <a:xfrm>
            <a:off x="8003568" y="1703059"/>
            <a:ext cx="3460952" cy="2570960"/>
          </a:xfrm>
          <a:prstGeom prst="rect">
            <a:avLst/>
          </a:prstGeom>
          <a:noFill/>
        </p:spPr>
        <p:txBody>
          <a:bodyPr wrap="square">
            <a:spAutoFit/>
          </a:bodyPr>
          <a:lstStyle/>
          <a:p>
            <a:pPr algn="just" defTabSz="914400">
              <a:lnSpc>
                <a:spcPct val="90000"/>
              </a:lnSpc>
              <a:spcBef>
                <a:spcPts val="1200"/>
              </a:spcBef>
              <a:spcAft>
                <a:spcPts val="200"/>
              </a:spcAft>
              <a:buClr>
                <a:schemeClr val="accent1"/>
              </a:buClr>
              <a:buSzPct val="100000"/>
            </a:pPr>
            <a:r>
              <a:rPr lang="es-ES" sz="2200" b="1" dirty="0">
                <a:solidFill>
                  <a:schemeClr val="tx1">
                    <a:lumMod val="50000"/>
                    <a:lumOff val="50000"/>
                  </a:schemeClr>
                </a:solidFill>
              </a:rPr>
              <a:t>2. </a:t>
            </a:r>
            <a:r>
              <a:rPr lang="es-ES" sz="2200" b="1" u="sng" dirty="0"/>
              <a:t>Fortalece la Intendencia de prestadores de salud (IP)</a:t>
            </a:r>
            <a:r>
              <a:rPr lang="es-ES" sz="2200" b="1" dirty="0"/>
              <a:t>:</a:t>
            </a:r>
            <a:r>
              <a:rPr lang="es-ES" sz="2000" b="1" dirty="0"/>
              <a:t> </a:t>
            </a:r>
          </a:p>
          <a:p>
            <a:pPr marL="342900" indent="-342900" algn="just" defTabSz="914400">
              <a:lnSpc>
                <a:spcPct val="90000"/>
              </a:lnSpc>
              <a:spcBef>
                <a:spcPts val="1200"/>
              </a:spcBef>
              <a:spcAft>
                <a:spcPts val="200"/>
              </a:spcAft>
              <a:buClr>
                <a:schemeClr val="accent1"/>
              </a:buClr>
              <a:buSzPct val="100000"/>
              <a:buFont typeface="Wingdings" panose="05000000000000000000" pitchFamily="2" charset="2"/>
              <a:buChar char="§"/>
            </a:pPr>
            <a:r>
              <a:rPr lang="es-ES" sz="2000" dirty="0"/>
              <a:t>Nuevas facultades y funciones y se la fortalece ampliando la dotación en 25 e invirtiendo en tecnología.</a:t>
            </a:r>
            <a:endParaRPr lang="es-CL" sz="2000" dirty="0"/>
          </a:p>
        </p:txBody>
      </p:sp>
      <p:sp>
        <p:nvSpPr>
          <p:cNvPr id="9" name="Marcador de contenido 2">
            <a:extLst>
              <a:ext uri="{FF2B5EF4-FFF2-40B4-BE49-F238E27FC236}">
                <a16:creationId xmlns:a16="http://schemas.microsoft.com/office/drawing/2014/main" id="{A7E4FA43-7DC0-2AFF-7DBC-C7679E518E5E}"/>
              </a:ext>
            </a:extLst>
          </p:cNvPr>
          <p:cNvSpPr txBox="1">
            <a:spLocks/>
          </p:cNvSpPr>
          <p:nvPr/>
        </p:nvSpPr>
        <p:spPr>
          <a:xfrm>
            <a:off x="854522" y="4406013"/>
            <a:ext cx="8032953" cy="2293962"/>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buFont typeface="Wingdings" panose="05000000000000000000" pitchFamily="2" charset="2"/>
              <a:buChar char="§"/>
            </a:pPr>
            <a:r>
              <a:rPr lang="es-MX" b="1" u="sng" dirty="0"/>
              <a:t>Funciones:</a:t>
            </a:r>
          </a:p>
          <a:p>
            <a:pPr lvl="1" algn="just">
              <a:buFont typeface="Wingdings" panose="05000000000000000000" pitchFamily="2" charset="2"/>
              <a:buChar char="ü"/>
            </a:pPr>
            <a:r>
              <a:rPr lang="es-ES" dirty="0"/>
              <a:t>Aprobar y monitorear plan estratégico presentado por </a:t>
            </a:r>
            <a:r>
              <a:rPr lang="es-ES" dirty="0" err="1"/>
              <a:t>Superint</a:t>
            </a:r>
            <a:r>
              <a:rPr lang="es-ES" dirty="0"/>
              <a:t>. </a:t>
            </a:r>
          </a:p>
          <a:p>
            <a:pPr lvl="1" algn="just">
              <a:buFont typeface="Wingdings" panose="05000000000000000000" pitchFamily="2" charset="2"/>
              <a:buChar char="ü"/>
            </a:pPr>
            <a:r>
              <a:rPr lang="es-ES" dirty="0"/>
              <a:t>Emitir informes técnicos solicitados/proponerlos/emitir opinión.</a:t>
            </a:r>
          </a:p>
          <a:p>
            <a:pPr lvl="1" algn="just">
              <a:buFont typeface="Wingdings" panose="05000000000000000000" pitchFamily="2" charset="2"/>
              <a:buChar char="ü"/>
            </a:pPr>
            <a:r>
              <a:rPr lang="es-ES" dirty="0"/>
              <a:t>Aprobar la propuesta de cuenta pública.</a:t>
            </a:r>
          </a:p>
          <a:p>
            <a:pPr lvl="1" algn="just">
              <a:buFont typeface="Wingdings" panose="05000000000000000000" pitchFamily="2" charset="2"/>
              <a:buChar char="ü"/>
            </a:pPr>
            <a:r>
              <a:rPr lang="es-ES" dirty="0"/>
              <a:t>Colaborar en metodologías y herramientas para mejorar la fiscalización.</a:t>
            </a:r>
          </a:p>
          <a:p>
            <a:pPr lvl="1" algn="just">
              <a:buFont typeface="Wingdings" panose="05000000000000000000" pitchFamily="2" charset="2"/>
              <a:buChar char="ü"/>
            </a:pPr>
            <a:r>
              <a:rPr lang="es-ES" dirty="0"/>
              <a:t>Revisar indicadores de gestión institucional. </a:t>
            </a:r>
          </a:p>
          <a:p>
            <a:pPr lvl="1" algn="just">
              <a:buFont typeface="Wingdings" panose="05000000000000000000" pitchFamily="2" charset="2"/>
              <a:buChar char="ü"/>
            </a:pPr>
            <a:r>
              <a:rPr lang="es-ES" dirty="0"/>
              <a:t>Contribuir al diseño de planes de capacitación</a:t>
            </a:r>
            <a:endParaRPr lang="es-CL" dirty="0"/>
          </a:p>
        </p:txBody>
      </p:sp>
    </p:spTree>
    <p:extLst>
      <p:ext uri="{BB962C8B-B14F-4D97-AF65-F5344CB8AC3E}">
        <p14:creationId xmlns:p14="http://schemas.microsoft.com/office/powerpoint/2010/main" val="252694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E15588-D9CC-0E27-3181-A2164F7A1F5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A21E322-BC44-4759-5558-D4EA59946610}"/>
              </a:ext>
            </a:extLst>
          </p:cNvPr>
          <p:cNvSpPr>
            <a:spLocks noGrp="1"/>
          </p:cNvSpPr>
          <p:nvPr>
            <p:ph type="title"/>
          </p:nvPr>
        </p:nvSpPr>
        <p:spPr>
          <a:xfrm>
            <a:off x="1024128" y="585216"/>
            <a:ext cx="9650721" cy="1499616"/>
          </a:xfrm>
        </p:spPr>
        <p:txBody>
          <a:bodyPr>
            <a:normAutofit/>
          </a:bodyPr>
          <a:lstStyle/>
          <a:p>
            <a:pPr lvl="0"/>
            <a:r>
              <a:rPr lang="es-MX" sz="3900" dirty="0"/>
              <a:t>f</a:t>
            </a:r>
            <a:r>
              <a:rPr lang="es-MX" sz="3900" b="0" i="0" dirty="0"/>
              <a:t>ortalecimiento institucional de la SIS: </a:t>
            </a:r>
            <a:r>
              <a:rPr lang="es-MX" sz="3900" b="0" i="0" cap="none" dirty="0"/>
              <a:t>comentarios</a:t>
            </a:r>
            <a:endParaRPr lang="es-CL" sz="3900" dirty="0"/>
          </a:p>
        </p:txBody>
      </p:sp>
      <p:sp>
        <p:nvSpPr>
          <p:cNvPr id="6" name="CuadroTexto 5">
            <a:extLst>
              <a:ext uri="{FF2B5EF4-FFF2-40B4-BE49-F238E27FC236}">
                <a16:creationId xmlns:a16="http://schemas.microsoft.com/office/drawing/2014/main" id="{615A9BF5-D3AD-EFAF-202A-CBB86BBC441A}"/>
              </a:ext>
            </a:extLst>
          </p:cNvPr>
          <p:cNvSpPr txBox="1"/>
          <p:nvPr/>
        </p:nvSpPr>
        <p:spPr>
          <a:xfrm>
            <a:off x="733161" y="2005781"/>
            <a:ext cx="8955370" cy="3953230"/>
          </a:xfrm>
          <a:prstGeom prst="rect">
            <a:avLst/>
          </a:prstGeom>
          <a:noFill/>
        </p:spPr>
        <p:txBody>
          <a:bodyPr wrap="square">
            <a:spAutoFit/>
          </a:bodyPr>
          <a:lstStyle/>
          <a:p>
            <a:pPr marL="452438" lvl="1" indent="-360363" algn="just" defTabSz="914400">
              <a:lnSpc>
                <a:spcPct val="90000"/>
              </a:lnSpc>
              <a:spcBef>
                <a:spcPts val="1200"/>
              </a:spcBef>
              <a:spcAft>
                <a:spcPts val="200"/>
              </a:spcAft>
              <a:buClr>
                <a:schemeClr val="accent1"/>
              </a:buClr>
              <a:buSzPct val="100000"/>
              <a:buFont typeface="Wingdings" panose="05000000000000000000" pitchFamily="2" charset="2"/>
              <a:buChar char="§"/>
            </a:pPr>
            <a:r>
              <a:rPr lang="es-CL" sz="2200" b="1" noProof="0" dirty="0"/>
              <a:t>Consideración</a:t>
            </a:r>
            <a:r>
              <a:rPr lang="en-US" sz="2200" b="1" dirty="0"/>
              <a:t> general:</a:t>
            </a:r>
          </a:p>
          <a:p>
            <a:pPr marL="801688" lvl="1" indent="-349250" algn="just" defTabSz="914400">
              <a:lnSpc>
                <a:spcPct val="90000"/>
              </a:lnSpc>
              <a:spcBef>
                <a:spcPts val="200"/>
              </a:spcBef>
              <a:spcAft>
                <a:spcPts val="400"/>
              </a:spcAft>
              <a:buClr>
                <a:schemeClr val="accent1"/>
              </a:buClr>
              <a:buSzPct val="100000"/>
              <a:buFont typeface="Wingdings" panose="05000000000000000000" pitchFamily="2" charset="2"/>
              <a:buChar char="ü"/>
            </a:pPr>
            <a:r>
              <a:rPr lang="es-ES" sz="2000" dirty="0"/>
              <a:t>Frente a los desafíos y complejidades del sector salud es fundamental fortalecer la </a:t>
            </a:r>
            <a:r>
              <a:rPr lang="es-ES" sz="2000" b="1" u="sng" dirty="0"/>
              <a:t>institucionalidad</a:t>
            </a:r>
            <a:r>
              <a:rPr lang="es-ES" sz="2000" dirty="0"/>
              <a:t> de la SIS como el órgano regulador y fiscalizador del sistema en su conjunto, y asegurar el cumplimiento efectivo y oportuno de la legislación. </a:t>
            </a:r>
          </a:p>
          <a:p>
            <a:pPr marL="452438" lvl="1" indent="-360363" algn="just" defTabSz="914400">
              <a:lnSpc>
                <a:spcPct val="90000"/>
              </a:lnSpc>
              <a:spcBef>
                <a:spcPts val="1200"/>
              </a:spcBef>
              <a:spcAft>
                <a:spcPts val="200"/>
              </a:spcAft>
              <a:buClr>
                <a:schemeClr val="accent1"/>
              </a:buClr>
              <a:buSzPct val="100000"/>
              <a:buFont typeface="Wingdings" panose="05000000000000000000" pitchFamily="2" charset="2"/>
              <a:buChar char="§"/>
            </a:pPr>
            <a:r>
              <a:rPr lang="es-CL" sz="2200" b="1" noProof="0" dirty="0"/>
              <a:t>Consideraciones específicas</a:t>
            </a:r>
            <a:r>
              <a:rPr lang="en-US" sz="2200" b="1" dirty="0"/>
              <a:t>:</a:t>
            </a:r>
          </a:p>
          <a:p>
            <a:pPr marL="801688" lvl="1" indent="-349250" algn="just" defTabSz="914400">
              <a:lnSpc>
                <a:spcPct val="90000"/>
              </a:lnSpc>
              <a:spcBef>
                <a:spcPts val="200"/>
              </a:spcBef>
              <a:spcAft>
                <a:spcPts val="400"/>
              </a:spcAft>
              <a:buClr>
                <a:schemeClr val="accent1"/>
              </a:buClr>
              <a:buSzPct val="100000"/>
              <a:buFont typeface="Wingdings" panose="05000000000000000000" pitchFamily="2" charset="2"/>
              <a:buChar char="ü"/>
            </a:pPr>
            <a:r>
              <a:rPr lang="es-ES" sz="2000" dirty="0"/>
              <a:t>Un modelo colegiado para la SIS contribuiría a fortalecer la toma de decisiones informadas y autónomas, con criterios estables en el tiempo y mayor legitimidad y eficacia de la regulación</a:t>
            </a:r>
          </a:p>
          <a:p>
            <a:pPr marL="801688" lvl="1" indent="-349250" algn="just" defTabSz="914400">
              <a:lnSpc>
                <a:spcPct val="90000"/>
              </a:lnSpc>
              <a:spcBef>
                <a:spcPts val="200"/>
              </a:spcBef>
              <a:spcAft>
                <a:spcPts val="400"/>
              </a:spcAft>
              <a:buClr>
                <a:schemeClr val="accent1"/>
              </a:buClr>
              <a:buSzPct val="100000"/>
              <a:buFont typeface="Wingdings" panose="05000000000000000000" pitchFamily="2" charset="2"/>
              <a:buChar char="ü"/>
            </a:pPr>
            <a:r>
              <a:rPr lang="es-ES" sz="2000" dirty="0"/>
              <a:t>Es fundamental dotar a la SIS de mayores facultades y capacidades técnicas, pero al mismo tiempo promover una mayor eficiencia en su organización.</a:t>
            </a:r>
          </a:p>
          <a:p>
            <a:pPr marL="0" indent="0">
              <a:buNone/>
            </a:pPr>
            <a:endParaRPr lang="en-US" sz="1800" dirty="0"/>
          </a:p>
        </p:txBody>
      </p:sp>
      <p:pic>
        <p:nvPicPr>
          <p:cNvPr id="9" name="Picture 2" descr="comprobado ">
            <a:extLst>
              <a:ext uri="{FF2B5EF4-FFF2-40B4-BE49-F238E27FC236}">
                <a16:creationId xmlns:a16="http://schemas.microsoft.com/office/drawing/2014/main" id="{27F6FA7A-0C16-046A-D37A-E75DFCDF7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9794" y="2359742"/>
            <a:ext cx="790973" cy="7909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ortalecimiento de organizaciones - Plena inclusión">
            <a:extLst>
              <a:ext uri="{FF2B5EF4-FFF2-40B4-BE49-F238E27FC236}">
                <a16:creationId xmlns:a16="http://schemas.microsoft.com/office/drawing/2014/main" id="{658FCA9D-4276-3DC5-6AA0-6DB1815E4F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4499" y="4065370"/>
            <a:ext cx="1563328" cy="1563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58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465F6-8904-352E-900F-40767D7D58C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ED4E8DD-0AFB-CCDE-5EDE-8CE2F4663A1E}"/>
              </a:ext>
            </a:extLst>
          </p:cNvPr>
          <p:cNvSpPr>
            <a:spLocks noGrp="1"/>
          </p:cNvSpPr>
          <p:nvPr>
            <p:ph type="title"/>
          </p:nvPr>
        </p:nvSpPr>
        <p:spPr>
          <a:xfrm>
            <a:off x="869270" y="319745"/>
            <a:ext cx="10052159" cy="1499616"/>
          </a:xfrm>
        </p:spPr>
        <p:txBody>
          <a:bodyPr>
            <a:normAutofit/>
          </a:bodyPr>
          <a:lstStyle/>
          <a:p>
            <a:pPr lvl="0"/>
            <a:r>
              <a:rPr lang="es-MX" sz="3900" dirty="0"/>
              <a:t>f</a:t>
            </a:r>
            <a:r>
              <a:rPr lang="es-MX" sz="3900" b="0" i="0" dirty="0"/>
              <a:t>ortalecimiento institucional de la SIS: </a:t>
            </a:r>
            <a:r>
              <a:rPr lang="es-MX" sz="3900" b="0" i="0" cap="none" dirty="0"/>
              <a:t>comentarios (2)</a:t>
            </a:r>
            <a:endParaRPr lang="es-CL" sz="3900" dirty="0"/>
          </a:p>
        </p:txBody>
      </p:sp>
      <p:sp>
        <p:nvSpPr>
          <p:cNvPr id="9" name="Marcador de contenido 2">
            <a:extLst>
              <a:ext uri="{FF2B5EF4-FFF2-40B4-BE49-F238E27FC236}">
                <a16:creationId xmlns:a16="http://schemas.microsoft.com/office/drawing/2014/main" id="{886F4328-8B57-F8C7-EB19-8ABFEF2F753E}"/>
              </a:ext>
            </a:extLst>
          </p:cNvPr>
          <p:cNvSpPr>
            <a:spLocks noGrp="1"/>
          </p:cNvSpPr>
          <p:nvPr>
            <p:ph idx="1"/>
          </p:nvPr>
        </p:nvSpPr>
        <p:spPr>
          <a:xfrm>
            <a:off x="687858" y="1682582"/>
            <a:ext cx="4449221" cy="412039"/>
          </a:xfrm>
          <a:solidFill>
            <a:schemeClr val="bg2"/>
          </a:solidFill>
        </p:spPr>
        <p:txBody>
          <a:bodyPr>
            <a:noAutofit/>
          </a:bodyPr>
          <a:lstStyle/>
          <a:p>
            <a:pPr marL="0" indent="0" algn="just">
              <a:buNone/>
            </a:pPr>
            <a:r>
              <a:rPr lang="es-ES" b="1" u="sng" dirty="0"/>
              <a:t>Mirada al Consejo </a:t>
            </a:r>
            <a:endParaRPr lang="es-CL" dirty="0"/>
          </a:p>
        </p:txBody>
      </p:sp>
      <p:pic>
        <p:nvPicPr>
          <p:cNvPr id="4100" name="Picture 4" descr="Visión y Competencia estratégica.">
            <a:extLst>
              <a:ext uri="{FF2B5EF4-FFF2-40B4-BE49-F238E27FC236}">
                <a16:creationId xmlns:a16="http://schemas.microsoft.com/office/drawing/2014/main" id="{2010D007-9345-1255-6BF8-C45F2B7ED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0799" y="4308174"/>
            <a:ext cx="2304595" cy="161064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mazon.com: Lupas Visión Ayudas de Alta Aumentación Óptica de Mano Lupa 10  Veces Mejor Set con Luces para Personas Mayores Mapas Joyería Reloj y  Reparación de Computadoras Papelería Suministros de oficina :">
            <a:extLst>
              <a:ext uri="{FF2B5EF4-FFF2-40B4-BE49-F238E27FC236}">
                <a16:creationId xmlns:a16="http://schemas.microsoft.com/office/drawing/2014/main" id="{C06464EA-FA77-E056-AD32-85ABBC0598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5045" y="1518662"/>
            <a:ext cx="739878" cy="739878"/>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463022EB-2EA8-8B14-A4E7-1FF66BABC790}"/>
              </a:ext>
            </a:extLst>
          </p:cNvPr>
          <p:cNvSpPr txBox="1"/>
          <p:nvPr/>
        </p:nvSpPr>
        <p:spPr>
          <a:xfrm>
            <a:off x="796606" y="2465804"/>
            <a:ext cx="10052159" cy="1578381"/>
          </a:xfrm>
          <a:prstGeom prst="rect">
            <a:avLst/>
          </a:prstGeom>
          <a:noFill/>
        </p:spPr>
        <p:txBody>
          <a:bodyPr wrap="square">
            <a:spAutoFit/>
          </a:bodyPr>
          <a:lstStyle/>
          <a:p>
            <a:pPr marL="266700" indent="-266700" algn="just" defTabSz="914400">
              <a:lnSpc>
                <a:spcPct val="90000"/>
              </a:lnSpc>
              <a:spcBef>
                <a:spcPts val="1200"/>
              </a:spcBef>
              <a:spcAft>
                <a:spcPts val="200"/>
              </a:spcAft>
              <a:buClr>
                <a:schemeClr val="accent1"/>
              </a:buClr>
              <a:buSzPct val="100000"/>
              <a:buFont typeface="Wingdings" panose="05000000000000000000" pitchFamily="2" charset="2"/>
              <a:buChar char="§"/>
            </a:pPr>
            <a:r>
              <a:rPr lang="es-ES" sz="2100" b="1" u="sng" dirty="0"/>
              <a:t>Para reguladores independientes se distinguen tres grandes modelos: </a:t>
            </a:r>
          </a:p>
          <a:p>
            <a:pPr lvl="1" indent="-282575" algn="just">
              <a:buSzPct val="100000"/>
              <a:buFont typeface="Wingdings" panose="05000000000000000000" pitchFamily="2" charset="2"/>
              <a:buChar char="ü"/>
            </a:pPr>
            <a:r>
              <a:rPr lang="es-ES" sz="1900" i="1" dirty="0"/>
              <a:t>Consejo</a:t>
            </a:r>
            <a:r>
              <a:rPr lang="es-ES" sz="1900" dirty="0"/>
              <a:t>: responsable de la supervisión, orientación estratégica y política operativa del regulador, con toma de decisiones regulatorias delegadas en gran medida.</a:t>
            </a:r>
          </a:p>
          <a:p>
            <a:pPr lvl="1" indent="-282575" algn="just">
              <a:buSzPct val="100000"/>
              <a:buFont typeface="Wingdings" panose="05000000000000000000" pitchFamily="2" charset="2"/>
              <a:buChar char="ü"/>
            </a:pPr>
            <a:r>
              <a:rPr lang="es-ES" sz="1900" i="1" dirty="0"/>
              <a:t>Comisión</a:t>
            </a:r>
            <a:r>
              <a:rPr lang="es-ES" sz="1900" dirty="0"/>
              <a:t>, donde el propio consejo toma la mayoría de las decisiones regulatorias sustantivas. </a:t>
            </a:r>
          </a:p>
          <a:p>
            <a:pPr lvl="1" indent="-282575" algn="just">
              <a:buSzPct val="100000"/>
              <a:buFont typeface="Wingdings" panose="05000000000000000000" pitchFamily="2" charset="2"/>
              <a:buChar char="ü"/>
            </a:pPr>
            <a:r>
              <a:rPr lang="es-ES" sz="1900" i="1" dirty="0"/>
              <a:t>Regulador unipersonal.</a:t>
            </a:r>
          </a:p>
        </p:txBody>
      </p:sp>
      <p:sp>
        <p:nvSpPr>
          <p:cNvPr id="10" name="CuadroTexto 9">
            <a:extLst>
              <a:ext uri="{FF2B5EF4-FFF2-40B4-BE49-F238E27FC236}">
                <a16:creationId xmlns:a16="http://schemas.microsoft.com/office/drawing/2014/main" id="{C69B0178-EEBA-943B-79E7-705A6C833194}"/>
              </a:ext>
            </a:extLst>
          </p:cNvPr>
          <p:cNvSpPr txBox="1"/>
          <p:nvPr/>
        </p:nvSpPr>
        <p:spPr>
          <a:xfrm>
            <a:off x="796606" y="4308174"/>
            <a:ext cx="8702377" cy="1870769"/>
          </a:xfrm>
          <a:prstGeom prst="rect">
            <a:avLst/>
          </a:prstGeom>
          <a:noFill/>
        </p:spPr>
        <p:txBody>
          <a:bodyPr wrap="square">
            <a:spAutoFit/>
          </a:bodyPr>
          <a:lstStyle/>
          <a:p>
            <a:pPr marL="266700" indent="-266700" algn="just" defTabSz="914400">
              <a:lnSpc>
                <a:spcPct val="90000"/>
              </a:lnSpc>
              <a:spcBef>
                <a:spcPts val="1200"/>
              </a:spcBef>
              <a:spcAft>
                <a:spcPts val="200"/>
              </a:spcAft>
              <a:buClr>
                <a:schemeClr val="accent1"/>
              </a:buClr>
              <a:buSzPct val="100000"/>
              <a:buFont typeface="Wingdings" panose="05000000000000000000" pitchFamily="2" charset="2"/>
              <a:buChar char="§"/>
            </a:pPr>
            <a:r>
              <a:rPr lang="es-ES" sz="2100" b="1" u="sng" dirty="0"/>
              <a:t>Los gobiernos corporativos colegiados son convenientes cuando: </a:t>
            </a:r>
          </a:p>
          <a:p>
            <a:pPr marL="360363" lvl="1" indent="-268288" algn="just">
              <a:buSzPct val="100000"/>
              <a:buFont typeface="Wingdings" panose="05000000000000000000" pitchFamily="2" charset="2"/>
              <a:buChar char="ü"/>
            </a:pPr>
            <a:r>
              <a:rPr lang="es-ES" sz="1900" dirty="0"/>
              <a:t>Las decisiones regulatorias conllevan gran impacto ante eventos de riesgo.</a:t>
            </a:r>
          </a:p>
          <a:p>
            <a:pPr marL="360363" lvl="1" indent="-268288" algn="just">
              <a:buSzPct val="100000"/>
              <a:buFont typeface="Wingdings" panose="05000000000000000000" pitchFamily="2" charset="2"/>
              <a:buChar char="ü"/>
            </a:pPr>
            <a:r>
              <a:rPr lang="es-ES" sz="1900" dirty="0"/>
              <a:t>Requieren juicio especializado.</a:t>
            </a:r>
          </a:p>
          <a:p>
            <a:pPr marL="360363" lvl="1" indent="-268288" algn="just">
              <a:buSzPct val="100000"/>
              <a:buFont typeface="Wingdings" panose="05000000000000000000" pitchFamily="2" charset="2"/>
              <a:buChar char="ü"/>
            </a:pPr>
            <a:r>
              <a:rPr lang="es-ES" sz="1900" dirty="0"/>
              <a:t>Necesitan orientación estratégica.</a:t>
            </a:r>
          </a:p>
          <a:p>
            <a:pPr marL="360363" lvl="1" indent="-268288" algn="just">
              <a:buSzPct val="100000"/>
              <a:buFont typeface="Wingdings" panose="05000000000000000000" pitchFamily="2" charset="2"/>
              <a:buChar char="ü"/>
            </a:pPr>
            <a:r>
              <a:rPr lang="es-ES" sz="1900" dirty="0"/>
              <a:t>Demandan mantener coherencia a largo plazo. </a:t>
            </a:r>
          </a:p>
          <a:p>
            <a:pPr marL="360363" lvl="1" indent="-268288" algn="just">
              <a:buSzPct val="100000"/>
              <a:buFont typeface="Wingdings" panose="05000000000000000000" pitchFamily="2" charset="2"/>
              <a:buChar char="ü"/>
            </a:pPr>
            <a:r>
              <a:rPr lang="es-ES" sz="1900" dirty="0"/>
              <a:t>Debe garantizar mayor independencia frente a influencias externas.</a:t>
            </a:r>
          </a:p>
        </p:txBody>
      </p:sp>
    </p:spTree>
    <p:extLst>
      <p:ext uri="{BB962C8B-B14F-4D97-AF65-F5344CB8AC3E}">
        <p14:creationId xmlns:p14="http://schemas.microsoft.com/office/powerpoint/2010/main" val="35489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6" grpId="0" build="p"/>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0453FB-8D45-B1CC-9F50-05091F3E3AD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12D3699-044B-25DA-CF93-DBDF7875420B}"/>
              </a:ext>
            </a:extLst>
          </p:cNvPr>
          <p:cNvSpPr>
            <a:spLocks noGrp="1"/>
          </p:cNvSpPr>
          <p:nvPr>
            <p:ph type="title"/>
          </p:nvPr>
        </p:nvSpPr>
        <p:spPr>
          <a:xfrm>
            <a:off x="1024128" y="585216"/>
            <a:ext cx="9720072" cy="1499616"/>
          </a:xfrm>
        </p:spPr>
        <p:txBody>
          <a:bodyPr>
            <a:normAutofit/>
          </a:bodyPr>
          <a:lstStyle/>
          <a:p>
            <a:pPr lvl="0"/>
            <a:r>
              <a:rPr lang="es-MX"/>
              <a:t>f</a:t>
            </a:r>
            <a:r>
              <a:rPr lang="es-MX" b="0" i="0"/>
              <a:t>ortalecimiento institucional de la SIS: </a:t>
            </a:r>
            <a:r>
              <a:rPr lang="es-MX" b="0" i="0" cap="none"/>
              <a:t>comentarios (3)</a:t>
            </a:r>
            <a:endParaRPr lang="es-CL"/>
          </a:p>
        </p:txBody>
      </p:sp>
      <p:pic>
        <p:nvPicPr>
          <p:cNvPr id="3" name="Picture 6" descr="productividad ">
            <a:extLst>
              <a:ext uri="{FF2B5EF4-FFF2-40B4-BE49-F238E27FC236}">
                <a16:creationId xmlns:a16="http://schemas.microsoft.com/office/drawing/2014/main" id="{A25D52B4-6D75-784E-1360-408A8CBD52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19" r="7450" b="-1"/>
          <a:stretch/>
        </p:blipFill>
        <p:spPr bwMode="auto">
          <a:xfrm>
            <a:off x="1024128" y="2386051"/>
            <a:ext cx="2549389" cy="2791373"/>
          </a:xfrm>
          <a:prstGeom prst="rect">
            <a:avLst/>
          </a:prstGeom>
          <a:noFill/>
          <a:extLst>
            <a:ext uri="{909E8E84-426E-40DD-AFC4-6F175D3DCCD1}">
              <a14:hiddenFill xmlns:a14="http://schemas.microsoft.com/office/drawing/2010/main">
                <a:solidFill>
                  <a:srgbClr val="FFFFFF"/>
                </a:solidFill>
              </a14:hiddenFill>
            </a:ext>
          </a:extLst>
        </p:spPr>
      </p:pic>
      <p:sp>
        <p:nvSpPr>
          <p:cNvPr id="9" name="Marcador de contenido 2">
            <a:extLst>
              <a:ext uri="{FF2B5EF4-FFF2-40B4-BE49-F238E27FC236}">
                <a16:creationId xmlns:a16="http://schemas.microsoft.com/office/drawing/2014/main" id="{320E6B57-28E8-175B-F219-24C8C38991DA}"/>
              </a:ext>
            </a:extLst>
          </p:cNvPr>
          <p:cNvSpPr>
            <a:spLocks noGrp="1"/>
          </p:cNvSpPr>
          <p:nvPr>
            <p:ph idx="1"/>
          </p:nvPr>
        </p:nvSpPr>
        <p:spPr>
          <a:xfrm>
            <a:off x="3993931" y="2285999"/>
            <a:ext cx="7173941" cy="3620815"/>
          </a:xfrm>
        </p:spPr>
        <p:txBody>
          <a:bodyPr>
            <a:normAutofit/>
          </a:bodyPr>
          <a:lstStyle/>
          <a:p>
            <a:pPr marL="266700" indent="-266700">
              <a:buFont typeface="Wingdings" panose="05000000000000000000" pitchFamily="2" charset="2"/>
              <a:buChar char="§"/>
            </a:pPr>
            <a:r>
              <a:rPr lang="es-ES" u="sng" dirty="0"/>
              <a:t>Ámbitos de mejora</a:t>
            </a:r>
            <a:r>
              <a:rPr lang="es-ES" dirty="0"/>
              <a:t>:</a:t>
            </a:r>
          </a:p>
          <a:p>
            <a:pPr marL="719138" lvl="1" indent="-358775" fontAlgn="base">
              <a:buSzPct val="100000"/>
              <a:buFont typeface="Wingdings" panose="05000000000000000000" pitchFamily="2" charset="2"/>
              <a:buChar char="ü"/>
            </a:pPr>
            <a:r>
              <a:rPr lang="en-US" sz="1900" dirty="0" err="1"/>
              <a:t>Fortalecer</a:t>
            </a:r>
            <a:r>
              <a:rPr lang="en-US" sz="1900" dirty="0"/>
              <a:t> </a:t>
            </a:r>
            <a:r>
              <a:rPr lang="en-US" sz="1900" dirty="0" err="1"/>
              <a:t>el</a:t>
            </a:r>
            <a:r>
              <a:rPr lang="en-US" sz="1900" dirty="0"/>
              <a:t> Consejo </a:t>
            </a:r>
            <a:r>
              <a:rPr lang="en-US" sz="1900" dirty="0" err="1"/>
              <a:t>propuesto</a:t>
            </a:r>
            <a:r>
              <a:rPr lang="en-US" sz="1900" dirty="0"/>
              <a:t> con </a:t>
            </a:r>
            <a:r>
              <a:rPr lang="en-US" sz="1900" dirty="0" err="1"/>
              <a:t>mayores</a:t>
            </a:r>
            <a:r>
              <a:rPr lang="en-US" sz="1900" dirty="0"/>
              <a:t> </a:t>
            </a:r>
            <a:r>
              <a:rPr lang="en-US" sz="1900" dirty="0" err="1"/>
              <a:t>atribuciones</a:t>
            </a:r>
            <a:r>
              <a:rPr lang="en-US" sz="1900" dirty="0"/>
              <a:t> e </a:t>
            </a:r>
            <a:r>
              <a:rPr lang="en-US" sz="1900" dirty="0" err="1"/>
              <a:t>independencia</a:t>
            </a:r>
            <a:r>
              <a:rPr lang="en-US" sz="1900" dirty="0"/>
              <a:t> del </a:t>
            </a:r>
            <a:r>
              <a:rPr lang="en-US" sz="1900" dirty="0" err="1"/>
              <a:t>gobierno</a:t>
            </a:r>
            <a:r>
              <a:rPr lang="en-US" sz="1900" dirty="0"/>
              <a:t> de </a:t>
            </a:r>
            <a:r>
              <a:rPr lang="en-US" sz="1900" dirty="0" err="1"/>
              <a:t>turno</a:t>
            </a:r>
            <a:r>
              <a:rPr lang="en-US" sz="1900" dirty="0"/>
              <a:t>.</a:t>
            </a:r>
            <a:endParaRPr lang="es-CL" sz="1900" dirty="0"/>
          </a:p>
          <a:p>
            <a:pPr marL="719138" lvl="1" indent="-358775" fontAlgn="base">
              <a:buSzPct val="100000"/>
              <a:buFont typeface="Wingdings" panose="05000000000000000000" pitchFamily="2" charset="2"/>
              <a:buChar char="ü"/>
            </a:pPr>
            <a:r>
              <a:rPr lang="es-ES" sz="1900" dirty="0"/>
              <a:t>Rol vinculante en definiciones estratégicas de la SIS, considerando la función de establecer políticas de planificación, organización, dirección, supervisión, coordinación y control de funcionamiento de la SIS </a:t>
            </a:r>
          </a:p>
          <a:p>
            <a:pPr marL="719138" lvl="1" indent="-358775" fontAlgn="base">
              <a:buSzPct val="100000"/>
              <a:buFont typeface="Wingdings" panose="05000000000000000000" pitchFamily="2" charset="2"/>
              <a:buChar char="ü"/>
            </a:pPr>
            <a:r>
              <a:rPr lang="es-ES" sz="1900" dirty="0"/>
              <a:t>Rol de dictar las normas de carácter general y circulares, incluyendo los fundamentos para su dictación </a:t>
            </a:r>
          </a:p>
          <a:p>
            <a:pPr marL="719138" lvl="1" indent="-358775" fontAlgn="base">
              <a:buSzPct val="100000"/>
              <a:buFont typeface="Wingdings" panose="05000000000000000000" pitchFamily="2" charset="2"/>
              <a:buChar char="ü"/>
            </a:pPr>
            <a:r>
              <a:rPr lang="es-ES" sz="1900" dirty="0"/>
              <a:t>Asimismo, se sugiere que en el nombramiento del Consejo se considere la ratificación de otro poder del Estado, para fortalecer así la independencia del órgano propuesto.</a:t>
            </a:r>
            <a:endParaRPr lang="es-ES" sz="1900" u="sng" dirty="0"/>
          </a:p>
        </p:txBody>
      </p:sp>
    </p:spTree>
    <p:extLst>
      <p:ext uri="{BB962C8B-B14F-4D97-AF65-F5344CB8AC3E}">
        <p14:creationId xmlns:p14="http://schemas.microsoft.com/office/powerpoint/2010/main" val="326261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52739-AD6E-6AA3-9743-F41B9AC828F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2498A1B-74FC-7334-3F20-E3DACF515FDF}"/>
              </a:ext>
            </a:extLst>
          </p:cNvPr>
          <p:cNvSpPr>
            <a:spLocks noGrp="1"/>
          </p:cNvSpPr>
          <p:nvPr>
            <p:ph type="title"/>
          </p:nvPr>
        </p:nvSpPr>
        <p:spPr>
          <a:xfrm>
            <a:off x="869270" y="319745"/>
            <a:ext cx="10874092" cy="1499616"/>
          </a:xfrm>
        </p:spPr>
        <p:txBody>
          <a:bodyPr>
            <a:normAutofit/>
          </a:bodyPr>
          <a:lstStyle/>
          <a:p>
            <a:pPr lvl="0"/>
            <a:r>
              <a:rPr lang="es-MX" sz="3900" dirty="0"/>
              <a:t>f</a:t>
            </a:r>
            <a:r>
              <a:rPr lang="es-MX" sz="3900" b="0" i="0" dirty="0"/>
              <a:t>ortalecimiento institucional de la SIS: </a:t>
            </a:r>
            <a:r>
              <a:rPr lang="es-MX" sz="3900" b="0" i="0" cap="none" dirty="0"/>
              <a:t>comentarios</a:t>
            </a:r>
            <a:r>
              <a:rPr lang="es-MX" sz="3900" b="0" i="0" dirty="0"/>
              <a:t> (4)</a:t>
            </a:r>
            <a:endParaRPr lang="es-CL" sz="3900" dirty="0"/>
          </a:p>
        </p:txBody>
      </p:sp>
      <p:pic>
        <p:nvPicPr>
          <p:cNvPr id="8" name="Imagen 7">
            <a:extLst>
              <a:ext uri="{FF2B5EF4-FFF2-40B4-BE49-F238E27FC236}">
                <a16:creationId xmlns:a16="http://schemas.microsoft.com/office/drawing/2014/main" id="{5CCA787B-0EFB-155A-6D9C-16BB621CA2BC}"/>
              </a:ext>
            </a:extLst>
          </p:cNvPr>
          <p:cNvPicPr>
            <a:picLocks noChangeAspect="1"/>
          </p:cNvPicPr>
          <p:nvPr/>
        </p:nvPicPr>
        <p:blipFill>
          <a:blip r:embed="rId3"/>
          <a:stretch>
            <a:fillRect/>
          </a:stretch>
        </p:blipFill>
        <p:spPr>
          <a:xfrm>
            <a:off x="7332920" y="1358802"/>
            <a:ext cx="4518296" cy="5348685"/>
          </a:xfrm>
          <a:prstGeom prst="rect">
            <a:avLst/>
          </a:prstGeom>
        </p:spPr>
      </p:pic>
      <p:sp>
        <p:nvSpPr>
          <p:cNvPr id="9" name="Marcador de contenido 2">
            <a:extLst>
              <a:ext uri="{FF2B5EF4-FFF2-40B4-BE49-F238E27FC236}">
                <a16:creationId xmlns:a16="http://schemas.microsoft.com/office/drawing/2014/main" id="{46F6B00A-49E9-A128-0383-B774F72A19E1}"/>
              </a:ext>
            </a:extLst>
          </p:cNvPr>
          <p:cNvSpPr>
            <a:spLocks noGrp="1"/>
          </p:cNvSpPr>
          <p:nvPr>
            <p:ph idx="1"/>
          </p:nvPr>
        </p:nvSpPr>
        <p:spPr>
          <a:xfrm>
            <a:off x="388843" y="4070624"/>
            <a:ext cx="6661549" cy="2636863"/>
          </a:xfrm>
          <a:solidFill>
            <a:schemeClr val="bg1">
              <a:lumMod val="95000"/>
            </a:schemeClr>
          </a:solidFill>
        </p:spPr>
        <p:txBody>
          <a:bodyPr>
            <a:noAutofit/>
          </a:bodyPr>
          <a:lstStyle/>
          <a:p>
            <a:pPr marL="0" indent="0" algn="just">
              <a:spcBef>
                <a:spcPts val="600"/>
              </a:spcBef>
              <a:spcAft>
                <a:spcPts val="0"/>
              </a:spcAft>
              <a:buNone/>
            </a:pPr>
            <a:r>
              <a:rPr lang="es-ES" sz="1800" b="1" dirty="0"/>
              <a:t>Ejemplos y beneficios de la organización por funciones:</a:t>
            </a:r>
          </a:p>
          <a:p>
            <a:pPr marL="266700" indent="-266700" algn="just">
              <a:spcBef>
                <a:spcPts val="600"/>
              </a:spcBef>
              <a:spcAft>
                <a:spcPts val="0"/>
              </a:spcAft>
              <a:buFont typeface="Wingdings" panose="05000000000000000000" pitchFamily="2" charset="2"/>
              <a:buChar char="§"/>
            </a:pPr>
            <a:r>
              <a:rPr lang="es-ES" sz="1800" dirty="0"/>
              <a:t>La CMF cuenta con 4 direcciones generales: regulación prudencial, regulación de conducta de mercado, supervisión prudencial y supervisión de conducta de mercado.</a:t>
            </a:r>
          </a:p>
          <a:p>
            <a:pPr marL="266700" indent="-266700" algn="just">
              <a:spcBef>
                <a:spcPts val="600"/>
              </a:spcBef>
              <a:spcAft>
                <a:spcPts val="0"/>
              </a:spcAft>
              <a:buFont typeface="Wingdings" panose="05000000000000000000" pitchFamily="2" charset="2"/>
              <a:buChar char="§"/>
            </a:pPr>
            <a:r>
              <a:rPr lang="es-ES" sz="1800" dirty="0"/>
              <a:t>La Super de Pensiones tiene dos Intendencias: de regulación (materias de pensiones y seguro de cesantía) y otra de fiscalización. </a:t>
            </a:r>
          </a:p>
          <a:p>
            <a:pPr marL="266700" indent="-266700" algn="just">
              <a:spcBef>
                <a:spcPts val="600"/>
              </a:spcBef>
              <a:spcAft>
                <a:spcPts val="0"/>
              </a:spcAft>
              <a:buFont typeface="Wingdings" panose="05000000000000000000" pitchFamily="2" charset="2"/>
              <a:buChar char="§"/>
            </a:pPr>
            <a:r>
              <a:rPr lang="es-ES" sz="1800" dirty="0"/>
              <a:t>Permite promover mayor especialización técnica, facilita estandarización de procesos, genera economías de ámbito y mayor eficiencia en la gestión.	</a:t>
            </a:r>
          </a:p>
        </p:txBody>
      </p:sp>
      <p:sp>
        <p:nvSpPr>
          <p:cNvPr id="11" name="Flecha: a la derecha 10">
            <a:extLst>
              <a:ext uri="{FF2B5EF4-FFF2-40B4-BE49-F238E27FC236}">
                <a16:creationId xmlns:a16="http://schemas.microsoft.com/office/drawing/2014/main" id="{61FBD203-0F92-E5F5-17B1-A8B2F6702227}"/>
              </a:ext>
            </a:extLst>
          </p:cNvPr>
          <p:cNvSpPr/>
          <p:nvPr/>
        </p:nvSpPr>
        <p:spPr>
          <a:xfrm rot="2442481">
            <a:off x="7934633" y="3598068"/>
            <a:ext cx="641555" cy="331838"/>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2" name="Flecha: a la derecha 11">
            <a:extLst>
              <a:ext uri="{FF2B5EF4-FFF2-40B4-BE49-F238E27FC236}">
                <a16:creationId xmlns:a16="http://schemas.microsoft.com/office/drawing/2014/main" id="{C9DDEBEA-BD1C-9F5C-9791-E91157AE33A6}"/>
              </a:ext>
            </a:extLst>
          </p:cNvPr>
          <p:cNvSpPr/>
          <p:nvPr/>
        </p:nvSpPr>
        <p:spPr>
          <a:xfrm rot="2442481">
            <a:off x="8919914" y="3604874"/>
            <a:ext cx="641555" cy="331838"/>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5" name="CuadroTexto 4">
            <a:extLst>
              <a:ext uri="{FF2B5EF4-FFF2-40B4-BE49-F238E27FC236}">
                <a16:creationId xmlns:a16="http://schemas.microsoft.com/office/drawing/2014/main" id="{4F340BB4-3F5C-2EEB-C91C-7D08124F6D6D}"/>
              </a:ext>
            </a:extLst>
          </p:cNvPr>
          <p:cNvSpPr txBox="1"/>
          <p:nvPr/>
        </p:nvSpPr>
        <p:spPr>
          <a:xfrm>
            <a:off x="537112" y="1511135"/>
            <a:ext cx="4623467" cy="400110"/>
          </a:xfrm>
          <a:prstGeom prst="rect">
            <a:avLst/>
          </a:prstGeom>
          <a:solidFill>
            <a:schemeClr val="bg2"/>
          </a:solidFill>
        </p:spPr>
        <p:txBody>
          <a:bodyPr wrap="square">
            <a:spAutoFit/>
          </a:bodyPr>
          <a:lstStyle/>
          <a:p>
            <a:pPr marL="0" lvl="1" algn="just" fontAlgn="base">
              <a:spcBef>
                <a:spcPts val="1200"/>
              </a:spcBef>
              <a:spcAft>
                <a:spcPts val="200"/>
              </a:spcAft>
              <a:buSzPct val="100000"/>
            </a:pPr>
            <a:r>
              <a:rPr lang="es-ES" sz="2000" b="1" u="sng" dirty="0"/>
              <a:t>Mirada al fortalecimiento de la IP:</a:t>
            </a:r>
          </a:p>
        </p:txBody>
      </p:sp>
      <p:sp>
        <p:nvSpPr>
          <p:cNvPr id="3" name="Marcador de contenido 2">
            <a:extLst>
              <a:ext uri="{FF2B5EF4-FFF2-40B4-BE49-F238E27FC236}">
                <a16:creationId xmlns:a16="http://schemas.microsoft.com/office/drawing/2014/main" id="{38D97586-6014-6E8C-3360-5912DF7FD610}"/>
              </a:ext>
            </a:extLst>
          </p:cNvPr>
          <p:cNvSpPr txBox="1">
            <a:spLocks/>
          </p:cNvSpPr>
          <p:nvPr/>
        </p:nvSpPr>
        <p:spPr>
          <a:xfrm>
            <a:off x="537113" y="2034794"/>
            <a:ext cx="6330666" cy="752582"/>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266700" indent="-266700" algn="just">
              <a:buFont typeface="Wingdings" panose="05000000000000000000" pitchFamily="2" charset="2"/>
              <a:buChar char="§"/>
            </a:pPr>
            <a:r>
              <a:rPr lang="es-ES" sz="2000" dirty="0"/>
              <a:t>La ampliación de las funciones y facultades de  la IP es una oportunidad para reorganizar la SIS por funciones.</a:t>
            </a:r>
          </a:p>
          <a:p>
            <a:pPr marL="266700" indent="-266700" algn="just">
              <a:buFont typeface="Wingdings" panose="05000000000000000000" pitchFamily="2" charset="2"/>
              <a:buChar char="§"/>
            </a:pPr>
            <a:r>
              <a:rPr lang="es-ES" sz="2100" u="sng" dirty="0"/>
              <a:t>Ámbitos de mejora</a:t>
            </a:r>
            <a:r>
              <a:rPr lang="es-ES" sz="2100" dirty="0"/>
              <a:t>:</a:t>
            </a:r>
          </a:p>
          <a:p>
            <a:pPr marL="534988" lvl="1" indent="-268288" algn="just" fontAlgn="base">
              <a:buSzPct val="100000"/>
              <a:buFont typeface="Wingdings" panose="05000000000000000000" pitchFamily="2" charset="2"/>
              <a:buChar char="ü"/>
            </a:pPr>
            <a:r>
              <a:rPr lang="es-ES" sz="1900" dirty="0">
                <a:solidFill>
                  <a:schemeClr val="dk1"/>
                </a:solidFill>
              </a:rPr>
              <a:t>Distinguir las funciones regulatorias y de fiscalización, más que una organización por instituciones supervigiladas (aseguradores y prestadores).</a:t>
            </a:r>
          </a:p>
        </p:txBody>
      </p:sp>
      <p:sp>
        <p:nvSpPr>
          <p:cNvPr id="4" name="Flecha: a la derecha 3">
            <a:extLst>
              <a:ext uri="{FF2B5EF4-FFF2-40B4-BE49-F238E27FC236}">
                <a16:creationId xmlns:a16="http://schemas.microsoft.com/office/drawing/2014/main" id="{560AB8AD-8B0A-EDDA-1E49-D940B17CF2DC}"/>
              </a:ext>
            </a:extLst>
          </p:cNvPr>
          <p:cNvSpPr/>
          <p:nvPr/>
        </p:nvSpPr>
        <p:spPr>
          <a:xfrm>
            <a:off x="6974739" y="2034794"/>
            <a:ext cx="251220" cy="75258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6" name="Picture 6" descr="Amazon.com: Lupas Visión Ayudas de Alta Aumentación Óptica de Mano Lupa 10  Veces Mejor Set con Luces para Personas Mayores Mapas Joyería Reloj y  Reparación de Computadoras Papelería Suministros de oficina :">
            <a:extLst>
              <a:ext uri="{FF2B5EF4-FFF2-40B4-BE49-F238E27FC236}">
                <a16:creationId xmlns:a16="http://schemas.microsoft.com/office/drawing/2014/main" id="{6708D3F2-463A-D370-7288-47312D9565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6061" y="1341251"/>
            <a:ext cx="739878" cy="739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18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6" presetClass="emph" presetSubtype="0" fill="hold" nodeType="clickEffect">
                                  <p:stCondLst>
                                    <p:cond delay="0"/>
                                  </p:stCondLst>
                                  <p:childTnLst>
                                    <p:animScale>
                                      <p:cBhvr>
                                        <p:cTn id="44" dur="2000" fill="hold"/>
                                        <p:tgtEl>
                                          <p:spTgt spid="8"/>
                                        </p:tgtEl>
                                      </p:cBhvr>
                                      <p:by x="150000" y="150000"/>
                                    </p:animScale>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animBg="1"/>
      <p:bldP spid="12" grpId="0" animBg="1"/>
      <p:bldP spid="3" grpId="0" build="p"/>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1D8C56-B593-D858-9F1F-26219614C6F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0F39C6C-D422-F68F-2A0A-32B4A305798D}"/>
              </a:ext>
            </a:extLst>
          </p:cNvPr>
          <p:cNvSpPr>
            <a:spLocks noGrp="1"/>
          </p:cNvSpPr>
          <p:nvPr>
            <p:ph type="title"/>
          </p:nvPr>
        </p:nvSpPr>
        <p:spPr>
          <a:xfrm>
            <a:off x="1024128" y="585216"/>
            <a:ext cx="9720072" cy="1499616"/>
          </a:xfrm>
        </p:spPr>
        <p:txBody>
          <a:bodyPr>
            <a:normAutofit/>
          </a:bodyPr>
          <a:lstStyle/>
          <a:p>
            <a:r>
              <a:rPr lang="es-MX" sz="3900" dirty="0"/>
              <a:t>Resguardo de los derechos de las personas en materia de salud: </a:t>
            </a:r>
            <a:r>
              <a:rPr lang="es-MX" sz="3900" cap="none" dirty="0"/>
              <a:t>contenidos</a:t>
            </a:r>
            <a:endParaRPr lang="es-CL" sz="3900" dirty="0"/>
          </a:p>
        </p:txBody>
      </p:sp>
      <p:sp>
        <p:nvSpPr>
          <p:cNvPr id="3" name="Marcador de contenido 2">
            <a:extLst>
              <a:ext uri="{FF2B5EF4-FFF2-40B4-BE49-F238E27FC236}">
                <a16:creationId xmlns:a16="http://schemas.microsoft.com/office/drawing/2014/main" id="{AF122797-C843-BB84-3688-178871C651B5}"/>
              </a:ext>
            </a:extLst>
          </p:cNvPr>
          <p:cNvSpPr>
            <a:spLocks noGrp="1"/>
          </p:cNvSpPr>
          <p:nvPr>
            <p:ph idx="1"/>
          </p:nvPr>
        </p:nvSpPr>
        <p:spPr>
          <a:xfrm>
            <a:off x="1024126" y="2286000"/>
            <a:ext cx="9417731" cy="3986784"/>
          </a:xfrm>
        </p:spPr>
        <p:txBody>
          <a:bodyPr>
            <a:normAutofit/>
          </a:bodyPr>
          <a:lstStyle/>
          <a:p>
            <a:pPr marL="360363" indent="-360363">
              <a:buFont typeface="Wingdings" panose="05000000000000000000" pitchFamily="2" charset="2"/>
              <a:buChar char="§"/>
            </a:pPr>
            <a:r>
              <a:rPr lang="es-MX" b="0" i="0" u="sng" strike="noStrike" dirty="0">
                <a:effectLst/>
              </a:rPr>
              <a:t>Se fortalece </a:t>
            </a:r>
            <a:r>
              <a:rPr lang="es-MX" b="0" i="0" u="none" strike="noStrike" dirty="0">
                <a:effectLst/>
              </a:rPr>
              <a:t>el rol de la SIS en la difusión normativa y la orientación </a:t>
            </a:r>
            <a:r>
              <a:rPr lang="es-MX" dirty="0">
                <a:solidFill>
                  <a:schemeClr val="dk1"/>
                </a:solidFill>
              </a:rPr>
              <a:t>ciudadana</a:t>
            </a:r>
            <a:r>
              <a:rPr lang="es-MX" b="0" i="0" u="none" strike="noStrike" dirty="0">
                <a:effectLst/>
              </a:rPr>
              <a:t>, foco en derechos de las personas y mecanismos para exigirlos.</a:t>
            </a:r>
          </a:p>
          <a:p>
            <a:pPr marL="360363" indent="-360363">
              <a:buFont typeface="Wingdings" panose="05000000000000000000" pitchFamily="2" charset="2"/>
              <a:buChar char="§"/>
            </a:pPr>
            <a:r>
              <a:rPr lang="es-MX" u="sng" dirty="0"/>
              <a:t>S</a:t>
            </a:r>
            <a:r>
              <a:rPr lang="es-MX" b="0" i="0" u="sng" strike="noStrike" dirty="0">
                <a:effectLst/>
              </a:rPr>
              <a:t>e establece </a:t>
            </a:r>
            <a:r>
              <a:rPr lang="es-MX" b="0" i="0" u="none" strike="noStrike" dirty="0">
                <a:effectLst/>
              </a:rPr>
              <a:t>la creación de un registro público de prestadores de salud  sancionados.</a:t>
            </a:r>
          </a:p>
          <a:p>
            <a:pPr marL="360363" indent="-360363">
              <a:buFont typeface="Wingdings" panose="05000000000000000000" pitchFamily="2" charset="2"/>
              <a:buChar char="§"/>
            </a:pPr>
            <a:r>
              <a:rPr lang="es-CL" b="0" i="0" u="sng" strike="noStrike" dirty="0">
                <a:effectLst/>
              </a:rPr>
              <a:t>Se faculta a la IP </a:t>
            </a:r>
            <a:r>
              <a:rPr lang="es-CL" b="0" i="0" u="none" strike="noStrike" dirty="0">
                <a:effectLst/>
              </a:rPr>
              <a:t>a acceder a antecedentes clínicos necesarios para resolver reclamos y realizar auditorías clínicas externas a prestadores institucionales.</a:t>
            </a:r>
            <a:endParaRPr lang="es-MX" dirty="0"/>
          </a:p>
          <a:p>
            <a:pPr marL="360363" indent="-360363">
              <a:buFont typeface="Wingdings" panose="05000000000000000000" pitchFamily="2" charset="2"/>
              <a:buChar char="§"/>
            </a:pPr>
            <a:r>
              <a:rPr lang="es-MX" b="0" i="0" u="sng" strike="noStrike" dirty="0">
                <a:effectLst/>
              </a:rPr>
              <a:t>Se faculta a la IP </a:t>
            </a:r>
            <a:r>
              <a:rPr lang="es-MX" b="0" i="0" u="none" strike="noStrike" dirty="0">
                <a:effectLst/>
              </a:rPr>
              <a:t>para resolver controversias como árbitro arbitrador, entre pacientes y prestadores de salud.</a:t>
            </a:r>
          </a:p>
          <a:p>
            <a:pPr marL="360363" indent="-360363">
              <a:buFont typeface="Wingdings" panose="05000000000000000000" pitchFamily="2" charset="2"/>
              <a:buChar char="§"/>
            </a:pPr>
            <a:r>
              <a:rPr lang="es-MX" b="0" i="0" u="sng" strike="noStrike" dirty="0">
                <a:effectLst/>
              </a:rPr>
              <a:t>Se mejora el régimen de sanciones </a:t>
            </a:r>
            <a:r>
              <a:rPr lang="es-MX" b="0" i="0" u="none" strike="noStrike" dirty="0">
                <a:effectLst/>
              </a:rPr>
              <a:t>de la SIS:</a:t>
            </a:r>
            <a:r>
              <a:rPr lang="es-MX" dirty="0"/>
              <a:t> </a:t>
            </a:r>
            <a:r>
              <a:rPr lang="es-CL" b="0" i="0" u="none" strike="noStrike" dirty="0">
                <a:effectLst/>
              </a:rPr>
              <a:t>para órganos públicos y</a:t>
            </a:r>
            <a:r>
              <a:rPr lang="es-MX" dirty="0"/>
              <a:t> </a:t>
            </a:r>
            <a:r>
              <a:rPr lang="es-CL" b="0" i="0" u="none" strike="noStrike" dirty="0">
                <a:effectLst/>
              </a:rPr>
              <a:t>se regula un procedimiento sancionatorio común.</a:t>
            </a:r>
            <a:endParaRPr lang="es-CL" dirty="0"/>
          </a:p>
        </p:txBody>
      </p:sp>
      <p:pic>
        <p:nvPicPr>
          <p:cNvPr id="1026" name="Picture 2" descr="fortaleza ">
            <a:extLst>
              <a:ext uri="{FF2B5EF4-FFF2-40B4-BE49-F238E27FC236}">
                <a16:creationId xmlns:a16="http://schemas.microsoft.com/office/drawing/2014/main" id="{35C3EAD0-29FA-C65C-A9F4-EC1FB7A6E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8594" b="-1"/>
          <a:stretch/>
        </p:blipFill>
        <p:spPr bwMode="auto">
          <a:xfrm>
            <a:off x="10106876" y="1711205"/>
            <a:ext cx="1711026" cy="1871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065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57" name="Straight Connector 2056">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ítulo 1">
            <a:extLst>
              <a:ext uri="{FF2B5EF4-FFF2-40B4-BE49-F238E27FC236}">
                <a16:creationId xmlns:a16="http://schemas.microsoft.com/office/drawing/2014/main" id="{1EFE943D-5A10-F7EF-D85B-BD88F8060573}"/>
              </a:ext>
            </a:extLst>
          </p:cNvPr>
          <p:cNvSpPr>
            <a:spLocks noGrp="1"/>
          </p:cNvSpPr>
          <p:nvPr>
            <p:ph type="title"/>
          </p:nvPr>
        </p:nvSpPr>
        <p:spPr>
          <a:xfrm>
            <a:off x="1024128" y="585216"/>
            <a:ext cx="9720072" cy="1499616"/>
          </a:xfrm>
        </p:spPr>
        <p:txBody>
          <a:bodyPr vert="horz" lIns="91440" tIns="45720" rIns="91440" bIns="45720" rtlCol="0" anchor="ctr">
            <a:normAutofit/>
          </a:bodyPr>
          <a:lstStyle/>
          <a:p>
            <a:r>
              <a:rPr lang="en-US" sz="3900" dirty="0" err="1"/>
              <a:t>Resguardo</a:t>
            </a:r>
            <a:r>
              <a:rPr lang="en-US" sz="3900" dirty="0"/>
              <a:t> de </a:t>
            </a:r>
            <a:r>
              <a:rPr lang="en-US" sz="3900" dirty="0" err="1"/>
              <a:t>los</a:t>
            </a:r>
            <a:r>
              <a:rPr lang="en-US" sz="3900" dirty="0"/>
              <a:t> derechos de las personas </a:t>
            </a:r>
            <a:r>
              <a:rPr lang="en-US" sz="3900" dirty="0" err="1"/>
              <a:t>en</a:t>
            </a:r>
            <a:r>
              <a:rPr lang="en-US" sz="3900" dirty="0"/>
              <a:t> </a:t>
            </a:r>
            <a:r>
              <a:rPr lang="en-US" sz="3900" dirty="0" err="1"/>
              <a:t>materia</a:t>
            </a:r>
            <a:r>
              <a:rPr lang="en-US" sz="3900" dirty="0"/>
              <a:t> de </a:t>
            </a:r>
            <a:r>
              <a:rPr lang="en-US" sz="3900" dirty="0" err="1"/>
              <a:t>salud</a:t>
            </a:r>
            <a:r>
              <a:rPr lang="en-US" sz="3900" dirty="0"/>
              <a:t>: </a:t>
            </a:r>
            <a:r>
              <a:rPr lang="en-US" sz="3900" cap="none" dirty="0" err="1"/>
              <a:t>comentarios</a:t>
            </a:r>
            <a:endParaRPr lang="en-US" sz="3900" dirty="0"/>
          </a:p>
        </p:txBody>
      </p:sp>
      <p:sp>
        <p:nvSpPr>
          <p:cNvPr id="3" name="Marcador de contenido 2">
            <a:extLst>
              <a:ext uri="{FF2B5EF4-FFF2-40B4-BE49-F238E27FC236}">
                <a16:creationId xmlns:a16="http://schemas.microsoft.com/office/drawing/2014/main" id="{D68BA832-AE4D-4295-250F-AFB47E74EC34}"/>
              </a:ext>
            </a:extLst>
          </p:cNvPr>
          <p:cNvSpPr>
            <a:spLocks noGrp="1"/>
          </p:cNvSpPr>
          <p:nvPr>
            <p:ph sz="half" idx="1"/>
          </p:nvPr>
        </p:nvSpPr>
        <p:spPr>
          <a:xfrm>
            <a:off x="1024128" y="2286000"/>
            <a:ext cx="6523002" cy="4023360"/>
          </a:xfrm>
        </p:spPr>
        <p:txBody>
          <a:bodyPr vert="horz" lIns="45720" tIns="45720" rIns="45720" bIns="45720" rtlCol="0">
            <a:normAutofit/>
          </a:bodyPr>
          <a:lstStyle/>
          <a:p>
            <a:pPr>
              <a:buFont typeface="Wingdings" panose="05000000000000000000" pitchFamily="2" charset="2"/>
              <a:buChar char="§"/>
            </a:pPr>
            <a:r>
              <a:rPr lang="es-CL" b="1" noProof="0" dirty="0"/>
              <a:t>Consideración general</a:t>
            </a:r>
          </a:p>
          <a:p>
            <a:pPr marL="0" indent="0">
              <a:buNone/>
            </a:pPr>
            <a:r>
              <a:rPr lang="es-CL" sz="2000" b="1" u="sng" noProof="0" dirty="0"/>
              <a:t>Modificaciones necesarias </a:t>
            </a:r>
            <a:r>
              <a:rPr lang="es-CL" sz="2000" noProof="0" dirty="0"/>
              <a:t>para mejorar la gobernanza del sistema de salud, transparencia y  rendición de cuentas. </a:t>
            </a:r>
          </a:p>
          <a:p>
            <a:pPr marL="0" indent="0">
              <a:buNone/>
            </a:pPr>
            <a:r>
              <a:rPr lang="es-CL" sz="2000" noProof="0" dirty="0"/>
              <a:t>Por sobre todo impactan en la calidad de atención, resguardando derechos de los usuarios del sistema.</a:t>
            </a:r>
          </a:p>
          <a:p>
            <a:pPr>
              <a:buFont typeface="Wingdings" panose="05000000000000000000" pitchFamily="2" charset="2"/>
              <a:buChar char="§"/>
            </a:pPr>
            <a:r>
              <a:rPr lang="es-CL" b="1" noProof="0" dirty="0"/>
              <a:t>Consideraciones específicas</a:t>
            </a:r>
          </a:p>
          <a:p>
            <a:pPr marL="0" indent="0">
              <a:buNone/>
            </a:pPr>
            <a:r>
              <a:rPr lang="es-CL" sz="2000" b="1" u="sng" noProof="0" dirty="0"/>
              <a:t>Incluir nuevos ejes </a:t>
            </a:r>
            <a:r>
              <a:rPr lang="es-CL" sz="2000" noProof="0" dirty="0"/>
              <a:t>a ser modificados y abordados en línea con lo propuesto, para adecuar el sistema a las exigencias presentes y futuras, tanto de pacientes del Fonasa, como de los prestadores que se relacionan con Fonasa.</a:t>
            </a:r>
          </a:p>
          <a:p>
            <a:pPr marL="0" indent="0">
              <a:buNone/>
            </a:pPr>
            <a:endParaRPr lang="en-US" sz="2000" dirty="0"/>
          </a:p>
          <a:p>
            <a:pPr marL="0" indent="0">
              <a:buNone/>
            </a:pPr>
            <a:endParaRPr lang="en-US" sz="2000" dirty="0"/>
          </a:p>
        </p:txBody>
      </p:sp>
      <p:pic>
        <p:nvPicPr>
          <p:cNvPr id="2052" name="Picture 4" descr="investigación cualitativa ">
            <a:extLst>
              <a:ext uri="{FF2B5EF4-FFF2-40B4-BE49-F238E27FC236}">
                <a16:creationId xmlns:a16="http://schemas.microsoft.com/office/drawing/2014/main" id="{54E11BAD-72BD-8D22-DC0A-0A9A84E13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595" r="-1" b="-1"/>
          <a:stretch/>
        </p:blipFill>
        <p:spPr bwMode="auto">
          <a:xfrm>
            <a:off x="8091611" y="2286000"/>
            <a:ext cx="2901600" cy="3174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3494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Integral</Template>
  <TotalTime>2225</TotalTime>
  <Words>3792</Words>
  <Application>Microsoft Office PowerPoint</Application>
  <PresentationFormat>Panorámica</PresentationFormat>
  <Paragraphs>360</Paragraphs>
  <Slides>19</Slides>
  <Notes>13</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19</vt:i4>
      </vt:variant>
    </vt:vector>
  </HeadingPairs>
  <TitlesOfParts>
    <vt:vector size="29" baseType="lpstr">
      <vt:lpstr>Aptos</vt:lpstr>
      <vt:lpstr>Arial</vt:lpstr>
      <vt:lpstr>Courier New</vt:lpstr>
      <vt:lpstr>Google Sans</vt:lpstr>
      <vt:lpstr>Tw Cen MT</vt:lpstr>
      <vt:lpstr>Tw Cen MT (Cuerpo)</vt:lpstr>
      <vt:lpstr>Tw Cen MT Condensed</vt:lpstr>
      <vt:lpstr>Wingdings</vt:lpstr>
      <vt:lpstr>Wingdings 3</vt:lpstr>
      <vt:lpstr>Integral</vt:lpstr>
      <vt:lpstr> Fortalecimiento de la Superintendencia de Salud Proyecto de ley Boletín 17.397-11</vt:lpstr>
      <vt:lpstr>Ejes del Proyecto</vt:lpstr>
      <vt:lpstr>fortalecimiento institucional de la SIS: contenidos</vt:lpstr>
      <vt:lpstr>fortalecimiento institucional de la SIS: comentarios</vt:lpstr>
      <vt:lpstr>fortalecimiento institucional de la SIS: comentarios (2)</vt:lpstr>
      <vt:lpstr>fortalecimiento institucional de la SIS: comentarios (3)</vt:lpstr>
      <vt:lpstr>fortalecimiento institucional de la SIS: comentarios (4)</vt:lpstr>
      <vt:lpstr>Resguardo de los derechos de las personas en materia de salud: contenidos</vt:lpstr>
      <vt:lpstr>Resguardo de los derechos de las personas en materia de salud: comentarios</vt:lpstr>
      <vt:lpstr>Resguardo de los derechos de las personas en materia de salud: comentarios (2)</vt:lpstr>
      <vt:lpstr>Resguardo de los derechos de las personas en materia de salud: comentarios (3)</vt:lpstr>
      <vt:lpstr>Resguardo de los derechos de las personas en materia de salud: comentarios (4)</vt:lpstr>
      <vt:lpstr>Presentación de PowerPoint</vt:lpstr>
      <vt:lpstr>Presentación de PowerPoint</vt:lpstr>
      <vt:lpstr>Modernización del sistema de acreditación de prestadores: contenido</vt:lpstr>
      <vt:lpstr>Modernización del sistema de acreditación de prestadores: comentarios</vt:lpstr>
      <vt:lpstr>Modernización del sistema de acreditación de prestadores: comentarios (2)</vt:lpstr>
      <vt:lpstr>Modernización del sistema de acreditación de prestadores: comentarios (3)</vt:lpstr>
      <vt:lpstr>Conclusiones y SUGERENCIAS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Daniela Sugg</dc:creator>
  <cp:lastModifiedBy>Silvia Rivas Mena</cp:lastModifiedBy>
  <cp:revision>13</cp:revision>
  <dcterms:created xsi:type="dcterms:W3CDTF">2025-04-28T21:19:44Z</dcterms:created>
  <dcterms:modified xsi:type="dcterms:W3CDTF">2025-05-05T19:06:01Z</dcterms:modified>
</cp:coreProperties>
</file>