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308" r:id="rId3"/>
    <p:sldId id="306" r:id="rId4"/>
    <p:sldId id="309" r:id="rId5"/>
    <p:sldId id="310" r:id="rId6"/>
    <p:sldId id="258" r:id="rId7"/>
    <p:sldId id="311" r:id="rId8"/>
    <p:sldId id="312" r:id="rId9"/>
    <p:sldId id="307" r:id="rId10"/>
    <p:sldId id="303" r:id="rId11"/>
    <p:sldId id="313" r:id="rId12"/>
    <p:sldId id="305" r:id="rId13"/>
  </p:sldIdLst>
  <p:sldSz cx="10799763" cy="719931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91A4"/>
    <a:srgbClr val="19637A"/>
    <a:srgbClr val="005191"/>
    <a:srgbClr val="71A087"/>
    <a:srgbClr val="5D6E7F"/>
    <a:srgbClr val="0080AA"/>
    <a:srgbClr val="222033"/>
    <a:srgbClr val="00AAB6"/>
    <a:srgbClr val="7BB9C7"/>
    <a:srgbClr val="D0D6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2"/>
    <p:restoredTop sz="94674"/>
  </p:normalViewPr>
  <p:slideViewPr>
    <p:cSldViewPr snapToGrid="0" snapToObjects="1">
      <p:cViewPr varScale="1">
        <p:scale>
          <a:sx n="66" d="100"/>
          <a:sy n="66" d="100"/>
        </p:scale>
        <p:origin x="13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654828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732954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59937" rtl="0" eaLnBrk="1" latinLnBrk="0" hangingPunct="1">
        <a:lnSpc>
          <a:spcPct val="90000"/>
        </a:lnSpc>
        <a:spcBef>
          <a:spcPct val="0"/>
        </a:spcBef>
        <a:buNone/>
        <a:defRPr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59937" rtl="0" eaLnBrk="1" latinLnBrk="0" hangingPunct="1">
        <a:defRPr sz="1890" kern="1200">
          <a:solidFill>
            <a:schemeClr val="tx1"/>
          </a:solidFill>
          <a:latin typeface="+mn-lt"/>
          <a:ea typeface="+mn-ea"/>
          <a:cs typeface="+mn-cs"/>
        </a:defRPr>
      </a:lvl1pPr>
      <a:lvl2pPr marL="479969" algn="l" defTabSz="959937" rtl="0" eaLnBrk="1" latinLnBrk="0" hangingPunct="1">
        <a:defRPr sz="1890" kern="1200">
          <a:solidFill>
            <a:schemeClr val="tx1"/>
          </a:solidFill>
          <a:latin typeface="+mn-lt"/>
          <a:ea typeface="+mn-ea"/>
          <a:cs typeface="+mn-cs"/>
        </a:defRPr>
      </a:lvl2pPr>
      <a:lvl3pPr marL="959937" algn="l" defTabSz="959937" rtl="0" eaLnBrk="1" latinLnBrk="0" hangingPunct="1">
        <a:defRPr sz="1890" kern="1200">
          <a:solidFill>
            <a:schemeClr val="tx1"/>
          </a:solidFill>
          <a:latin typeface="+mn-lt"/>
          <a:ea typeface="+mn-ea"/>
          <a:cs typeface="+mn-cs"/>
        </a:defRPr>
      </a:lvl3pPr>
      <a:lvl4pPr marL="1439906" algn="l" defTabSz="959937" rtl="0" eaLnBrk="1" latinLnBrk="0" hangingPunct="1">
        <a:defRPr sz="1890" kern="1200">
          <a:solidFill>
            <a:schemeClr val="tx1"/>
          </a:solidFill>
          <a:latin typeface="+mn-lt"/>
          <a:ea typeface="+mn-ea"/>
          <a:cs typeface="+mn-cs"/>
        </a:defRPr>
      </a:lvl4pPr>
      <a:lvl5pPr marL="1919874" algn="l" defTabSz="959937" rtl="0" eaLnBrk="1" latinLnBrk="0" hangingPunct="1">
        <a:defRPr sz="1890" kern="1200">
          <a:solidFill>
            <a:schemeClr val="tx1"/>
          </a:solidFill>
          <a:latin typeface="+mn-lt"/>
          <a:ea typeface="+mn-ea"/>
          <a:cs typeface="+mn-cs"/>
        </a:defRPr>
      </a:lvl5pPr>
      <a:lvl6pPr marL="2399843" algn="l" defTabSz="959937" rtl="0" eaLnBrk="1" latinLnBrk="0" hangingPunct="1">
        <a:defRPr sz="1890" kern="1200">
          <a:solidFill>
            <a:schemeClr val="tx1"/>
          </a:solidFill>
          <a:latin typeface="+mn-lt"/>
          <a:ea typeface="+mn-ea"/>
          <a:cs typeface="+mn-cs"/>
        </a:defRPr>
      </a:lvl6pPr>
      <a:lvl7pPr marL="2879811" algn="l" defTabSz="959937" rtl="0" eaLnBrk="1" latinLnBrk="0" hangingPunct="1">
        <a:defRPr sz="1890" kern="1200">
          <a:solidFill>
            <a:schemeClr val="tx1"/>
          </a:solidFill>
          <a:latin typeface="+mn-lt"/>
          <a:ea typeface="+mn-ea"/>
          <a:cs typeface="+mn-cs"/>
        </a:defRPr>
      </a:lvl7pPr>
      <a:lvl8pPr marL="3359780" algn="l" defTabSz="959937" rtl="0" eaLnBrk="1" latinLnBrk="0" hangingPunct="1">
        <a:defRPr sz="1890" kern="1200">
          <a:solidFill>
            <a:schemeClr val="tx1"/>
          </a:solidFill>
          <a:latin typeface="+mn-lt"/>
          <a:ea typeface="+mn-ea"/>
          <a:cs typeface="+mn-cs"/>
        </a:defRPr>
      </a:lvl8pPr>
      <a:lvl9pPr marL="3839748" algn="l" defTabSz="959937"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4CA8199C-7473-8C67-CC74-17DEA549B109}"/>
              </a:ext>
            </a:extLst>
          </p:cNvPr>
          <p:cNvSpPr/>
          <p:nvPr/>
        </p:nvSpPr>
        <p:spPr>
          <a:xfrm>
            <a:off x="-1" y="1"/>
            <a:ext cx="10799763"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pic>
        <p:nvPicPr>
          <p:cNvPr id="7" name="Imagen 6">
            <a:extLst>
              <a:ext uri="{FF2B5EF4-FFF2-40B4-BE49-F238E27FC236}">
                <a16:creationId xmlns:a16="http://schemas.microsoft.com/office/drawing/2014/main" id="{9380605D-95BF-6B15-F2D7-CE2F5EE2701D}"/>
              </a:ext>
            </a:extLst>
          </p:cNvPr>
          <p:cNvPicPr>
            <a:picLocks noChangeAspect="1"/>
          </p:cNvPicPr>
          <p:nvPr/>
        </p:nvPicPr>
        <p:blipFill>
          <a:blip r:embed="rId2"/>
          <a:stretch>
            <a:fillRect/>
          </a:stretch>
        </p:blipFill>
        <p:spPr>
          <a:xfrm>
            <a:off x="487900" y="0"/>
            <a:ext cx="1377031" cy="1162756"/>
          </a:xfrm>
          <a:prstGeom prst="rect">
            <a:avLst/>
          </a:prstGeom>
        </p:spPr>
      </p:pic>
      <p:sp>
        <p:nvSpPr>
          <p:cNvPr id="8" name="CuadroTexto 7">
            <a:extLst>
              <a:ext uri="{FF2B5EF4-FFF2-40B4-BE49-F238E27FC236}">
                <a16:creationId xmlns:a16="http://schemas.microsoft.com/office/drawing/2014/main" id="{B44E15C3-DADE-08AB-8795-D25F6EC8A514}"/>
              </a:ext>
            </a:extLst>
          </p:cNvPr>
          <p:cNvSpPr txBox="1"/>
          <p:nvPr/>
        </p:nvSpPr>
        <p:spPr>
          <a:xfrm>
            <a:off x="1864930" y="1937195"/>
            <a:ext cx="7207818" cy="1754326"/>
          </a:xfrm>
          <a:prstGeom prst="rect">
            <a:avLst/>
          </a:prstGeom>
          <a:noFill/>
        </p:spPr>
        <p:txBody>
          <a:bodyPr wrap="square" rtlCol="0">
            <a:spAutoFit/>
          </a:bodyPr>
          <a:lstStyle/>
          <a:p>
            <a:pPr algn="ctr">
              <a:lnSpc>
                <a:spcPct val="90000"/>
              </a:lnSpc>
            </a:pPr>
            <a:r>
              <a:rPr lang="en-GB" sz="4000" dirty="0">
                <a:latin typeface="Montserrat" pitchFamily="2" charset="77"/>
                <a:ea typeface="Tahoma" panose="020B0604030504040204" pitchFamily="34" charset="0"/>
                <a:cs typeface="Tahoma" panose="020B0604030504040204" pitchFamily="34" charset="0"/>
              </a:rPr>
              <a:t>PROYECTO DE LEY SOBRE GARANTÍAS PARA ELECTRODEPENDIENTES</a:t>
            </a:r>
          </a:p>
        </p:txBody>
      </p:sp>
      <p:cxnSp>
        <p:nvCxnSpPr>
          <p:cNvPr id="10" name="Conector recto 9">
            <a:extLst>
              <a:ext uri="{FF2B5EF4-FFF2-40B4-BE49-F238E27FC236}">
                <a16:creationId xmlns:a16="http://schemas.microsoft.com/office/drawing/2014/main" id="{1DA4C6AB-E3F8-D8A4-4597-C1DB484EB137}"/>
              </a:ext>
            </a:extLst>
          </p:cNvPr>
          <p:cNvCxnSpPr>
            <a:cxnSpLocks/>
          </p:cNvCxnSpPr>
          <p:nvPr/>
        </p:nvCxnSpPr>
        <p:spPr>
          <a:xfrm>
            <a:off x="1864931" y="3631597"/>
            <a:ext cx="70698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uadroTexto 11">
            <a:extLst>
              <a:ext uri="{FF2B5EF4-FFF2-40B4-BE49-F238E27FC236}">
                <a16:creationId xmlns:a16="http://schemas.microsoft.com/office/drawing/2014/main" id="{CB172A92-358D-7305-9C8C-9473170A3166}"/>
              </a:ext>
            </a:extLst>
          </p:cNvPr>
          <p:cNvSpPr txBox="1"/>
          <p:nvPr/>
        </p:nvSpPr>
        <p:spPr>
          <a:xfrm>
            <a:off x="1864931" y="3789225"/>
            <a:ext cx="6373592" cy="1754326"/>
          </a:xfrm>
          <a:prstGeom prst="rect">
            <a:avLst/>
          </a:prstGeom>
          <a:noFill/>
        </p:spPr>
        <p:txBody>
          <a:bodyPr wrap="square" rtlCol="0">
            <a:spAutoFit/>
          </a:bodyPr>
          <a:lstStyle/>
          <a:p>
            <a:pPr algn="ctr">
              <a:lnSpc>
                <a:spcPct val="90000"/>
              </a:lnSpc>
            </a:pPr>
            <a:r>
              <a:rPr lang="en-GB" sz="2000" dirty="0" err="1">
                <a:latin typeface="Montserrat" pitchFamily="2" charset="77"/>
                <a:ea typeface="Tahoma" panose="020B0604030504040204" pitchFamily="34" charset="0"/>
                <a:cs typeface="Tahoma" panose="020B0604030504040204" pitchFamily="34" charset="0"/>
              </a:rPr>
              <a:t>Boletín</a:t>
            </a:r>
            <a:r>
              <a:rPr lang="en-GB" sz="2000" dirty="0">
                <a:latin typeface="Montserrat" pitchFamily="2" charset="77"/>
                <a:ea typeface="Tahoma" panose="020B0604030504040204" pitchFamily="34" charset="0"/>
                <a:cs typeface="Tahoma" panose="020B0604030504040204" pitchFamily="34" charset="0"/>
              </a:rPr>
              <a:t> Nº16.137-11</a:t>
            </a:r>
          </a:p>
          <a:p>
            <a:pPr algn="ctr">
              <a:lnSpc>
                <a:spcPct val="90000"/>
              </a:lnSpc>
            </a:pPr>
            <a:endParaRPr lang="en-GB" sz="2000" dirty="0">
              <a:latin typeface="Montserrat" pitchFamily="2" charset="77"/>
              <a:ea typeface="Tahoma" panose="020B0604030504040204" pitchFamily="34" charset="0"/>
              <a:cs typeface="Tahoma" panose="020B0604030504040204" pitchFamily="34" charset="0"/>
            </a:endParaRPr>
          </a:p>
          <a:p>
            <a:pPr algn="ctr">
              <a:lnSpc>
                <a:spcPct val="90000"/>
              </a:lnSpc>
            </a:pPr>
            <a:r>
              <a:rPr lang="en-GB" sz="2000" dirty="0">
                <a:latin typeface="Montserrat" pitchFamily="2" charset="77"/>
                <a:ea typeface="Tahoma" panose="020B0604030504040204" pitchFamily="34" charset="0"/>
                <a:cs typeface="Tahoma" panose="020B0604030504040204" pitchFamily="34" charset="0"/>
              </a:rPr>
              <a:t>Juan Ignacio Gómez </a:t>
            </a:r>
            <a:r>
              <a:rPr lang="en-GB" sz="2000" dirty="0" err="1">
                <a:latin typeface="Montserrat" pitchFamily="2" charset="77"/>
                <a:ea typeface="Tahoma" panose="020B0604030504040204" pitchFamily="34" charset="0"/>
                <a:cs typeface="Tahoma" panose="020B0604030504040204" pitchFamily="34" charset="0"/>
              </a:rPr>
              <a:t>Corvalán</a:t>
            </a:r>
            <a:endParaRPr lang="en-GB" sz="2000" dirty="0">
              <a:latin typeface="Montserrat" pitchFamily="2" charset="77"/>
              <a:ea typeface="Tahoma" panose="020B0604030504040204" pitchFamily="34" charset="0"/>
              <a:cs typeface="Tahoma" panose="020B0604030504040204" pitchFamily="34" charset="0"/>
            </a:endParaRPr>
          </a:p>
          <a:p>
            <a:pPr algn="ctr">
              <a:lnSpc>
                <a:spcPct val="90000"/>
              </a:lnSpc>
            </a:pPr>
            <a:r>
              <a:rPr lang="en-GB" sz="2000" dirty="0">
                <a:latin typeface="Montserrat" pitchFamily="2" charset="77"/>
                <a:ea typeface="Tahoma" panose="020B0604030504040204" pitchFamily="34" charset="0"/>
                <a:cs typeface="Tahoma" panose="020B0604030504040204" pitchFamily="34" charset="0"/>
              </a:rPr>
              <a:t>Abogado</a:t>
            </a:r>
          </a:p>
          <a:p>
            <a:pPr algn="ctr">
              <a:lnSpc>
                <a:spcPct val="90000"/>
              </a:lnSpc>
            </a:pPr>
            <a:r>
              <a:rPr lang="en-GB" sz="2000" dirty="0" err="1">
                <a:latin typeface="Montserrat" pitchFamily="2" charset="77"/>
                <a:ea typeface="Tahoma" panose="020B0604030504040204" pitchFamily="34" charset="0"/>
                <a:cs typeface="Tahoma" panose="020B0604030504040204" pitchFamily="34" charset="0"/>
              </a:rPr>
              <a:t>Coordinador</a:t>
            </a:r>
            <a:r>
              <a:rPr lang="en-GB" sz="2000" dirty="0">
                <a:latin typeface="Montserrat" pitchFamily="2" charset="77"/>
                <a:ea typeface="Tahoma" panose="020B0604030504040204" pitchFamily="34" charset="0"/>
                <a:cs typeface="Tahoma" panose="020B0604030504040204" pitchFamily="34" charset="0"/>
              </a:rPr>
              <a:t> para </a:t>
            </a:r>
            <a:r>
              <a:rPr lang="en-GB" sz="2000" dirty="0" err="1">
                <a:latin typeface="Montserrat" pitchFamily="2" charset="77"/>
                <a:ea typeface="Tahoma" panose="020B0604030504040204" pitchFamily="34" charset="0"/>
                <a:cs typeface="Tahoma" panose="020B0604030504040204" pitchFamily="34" charset="0"/>
              </a:rPr>
              <a:t>el</a:t>
            </a:r>
            <a:r>
              <a:rPr lang="en-GB" sz="2000" dirty="0">
                <a:latin typeface="Montserrat" pitchFamily="2" charset="77"/>
                <a:ea typeface="Tahoma" panose="020B0604030504040204" pitchFamily="34" charset="0"/>
                <a:cs typeface="Tahoma" panose="020B0604030504040204" pitchFamily="34" charset="0"/>
              </a:rPr>
              <a:t> Congreso Nacional</a:t>
            </a:r>
          </a:p>
          <a:p>
            <a:pPr algn="ctr">
              <a:lnSpc>
                <a:spcPct val="90000"/>
              </a:lnSpc>
            </a:pPr>
            <a:r>
              <a:rPr lang="en-GB" sz="2000" dirty="0">
                <a:latin typeface="Montserrat" pitchFamily="2" charset="77"/>
                <a:ea typeface="Tahoma" panose="020B0604030504040204" pitchFamily="34" charset="0"/>
                <a:cs typeface="Tahoma" panose="020B0604030504040204" pitchFamily="34" charset="0"/>
              </a:rPr>
              <a:t>Libertad y Desarrollo</a:t>
            </a:r>
          </a:p>
        </p:txBody>
      </p:sp>
      <p:sp>
        <p:nvSpPr>
          <p:cNvPr id="14" name="CuadroTexto 13">
            <a:extLst>
              <a:ext uri="{FF2B5EF4-FFF2-40B4-BE49-F238E27FC236}">
                <a16:creationId xmlns:a16="http://schemas.microsoft.com/office/drawing/2014/main" id="{398C81FC-DE09-BBEF-4C7D-464FCDD3EBDF}"/>
              </a:ext>
            </a:extLst>
          </p:cNvPr>
          <p:cNvSpPr txBox="1"/>
          <p:nvPr/>
        </p:nvSpPr>
        <p:spPr>
          <a:xfrm>
            <a:off x="1864931" y="6095751"/>
            <a:ext cx="6373592" cy="300082"/>
          </a:xfrm>
          <a:prstGeom prst="rect">
            <a:avLst/>
          </a:prstGeom>
          <a:noFill/>
        </p:spPr>
        <p:txBody>
          <a:bodyPr wrap="square" rtlCol="0">
            <a:spAutoFit/>
          </a:bodyPr>
          <a:lstStyle/>
          <a:p>
            <a:pPr algn="ctr">
              <a:lnSpc>
                <a:spcPct val="90000"/>
              </a:lnSpc>
            </a:pPr>
            <a:r>
              <a:rPr lang="en-GB" sz="1500" dirty="0">
                <a:latin typeface="Montserrat" pitchFamily="2" charset="77"/>
                <a:ea typeface="Tahoma" panose="020B0604030504040204" pitchFamily="34" charset="0"/>
                <a:cs typeface="Tahoma" panose="020B0604030504040204" pitchFamily="34" charset="0"/>
              </a:rPr>
              <a:t>4 de </a:t>
            </a:r>
            <a:r>
              <a:rPr lang="en-GB" sz="1500" dirty="0" err="1">
                <a:latin typeface="Montserrat" pitchFamily="2" charset="77"/>
                <a:ea typeface="Tahoma" panose="020B0604030504040204" pitchFamily="34" charset="0"/>
                <a:cs typeface="Tahoma" panose="020B0604030504040204" pitchFamily="34" charset="0"/>
              </a:rPr>
              <a:t>marzo</a:t>
            </a:r>
            <a:r>
              <a:rPr lang="en-GB" sz="1500" dirty="0">
                <a:latin typeface="Montserrat" pitchFamily="2" charset="77"/>
                <a:ea typeface="Tahoma" panose="020B0604030504040204" pitchFamily="34" charset="0"/>
                <a:cs typeface="Tahoma" panose="020B0604030504040204" pitchFamily="34" charset="0"/>
              </a:rPr>
              <a:t> de 2025</a:t>
            </a:r>
          </a:p>
        </p:txBody>
      </p:sp>
    </p:spTree>
    <p:extLst>
      <p:ext uri="{BB962C8B-B14F-4D97-AF65-F5344CB8AC3E}">
        <p14:creationId xmlns:p14="http://schemas.microsoft.com/office/powerpoint/2010/main" val="60119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19F9BB4-DE95-0645-8A60-62A2CDDA1EE9}"/>
              </a:ext>
            </a:extLst>
          </p:cNvPr>
          <p:cNvSpPr/>
          <p:nvPr/>
        </p:nvSpPr>
        <p:spPr>
          <a:xfrm>
            <a:off x="0" y="-1"/>
            <a:ext cx="10799763" cy="7199313"/>
          </a:xfrm>
          <a:prstGeom prst="rect">
            <a:avLst/>
          </a:prstGeom>
          <a:solidFill>
            <a:srgbClr val="7691A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998" tIns="40499" rIns="80998" bIns="40499" numCol="1" spcCol="0" rtlCol="0" fromWordArt="0" anchor="ctr" anchorCtr="0" forceAA="0" compatLnSpc="1">
            <a:prstTxWarp prst="textNoShape">
              <a:avLst/>
            </a:prstTxWarp>
            <a:noAutofit/>
          </a:bodyPr>
          <a:lstStyle/>
          <a:p>
            <a:pPr algn="ctr"/>
            <a:endParaRPr lang="es-CL" sz="1594"/>
          </a:p>
        </p:txBody>
      </p:sp>
      <p:pic>
        <p:nvPicPr>
          <p:cNvPr id="3" name="Imagen 2">
            <a:extLst>
              <a:ext uri="{FF2B5EF4-FFF2-40B4-BE49-F238E27FC236}">
                <a16:creationId xmlns:a16="http://schemas.microsoft.com/office/drawing/2014/main" id="{AA738B39-0BCD-103B-34CC-E498466C1B15}"/>
              </a:ext>
            </a:extLst>
          </p:cNvPr>
          <p:cNvPicPr>
            <a:picLocks noChangeAspect="1"/>
          </p:cNvPicPr>
          <p:nvPr/>
        </p:nvPicPr>
        <p:blipFill>
          <a:blip r:embed="rId2"/>
          <a:stretch>
            <a:fillRect/>
          </a:stretch>
        </p:blipFill>
        <p:spPr>
          <a:xfrm>
            <a:off x="487900" y="0"/>
            <a:ext cx="945396" cy="798286"/>
          </a:xfrm>
          <a:prstGeom prst="rect">
            <a:avLst/>
          </a:prstGeom>
        </p:spPr>
      </p:pic>
      <p:sp>
        <p:nvSpPr>
          <p:cNvPr id="4" name="CuadroTexto 3">
            <a:extLst>
              <a:ext uri="{FF2B5EF4-FFF2-40B4-BE49-F238E27FC236}">
                <a16:creationId xmlns:a16="http://schemas.microsoft.com/office/drawing/2014/main" id="{9F8DDAE3-662D-2CB7-B12A-3E5820E01D83}"/>
              </a:ext>
            </a:extLst>
          </p:cNvPr>
          <p:cNvSpPr txBox="1"/>
          <p:nvPr/>
        </p:nvSpPr>
        <p:spPr>
          <a:xfrm>
            <a:off x="1864931" y="2896786"/>
            <a:ext cx="6373592" cy="1477328"/>
          </a:xfrm>
          <a:prstGeom prst="rect">
            <a:avLst/>
          </a:prstGeom>
          <a:noFill/>
        </p:spPr>
        <p:txBody>
          <a:bodyPr wrap="square" rtlCol="0">
            <a:spAutoFit/>
          </a:bodyPr>
          <a:lstStyle/>
          <a:p>
            <a:pPr>
              <a:lnSpc>
                <a:spcPct val="90000"/>
              </a:lnSpc>
            </a:pPr>
            <a:r>
              <a:rPr lang="en-GB" sz="5000" dirty="0" err="1">
                <a:latin typeface="Montserrat" pitchFamily="2" charset="77"/>
                <a:ea typeface="Tahoma" panose="020B0604030504040204" pitchFamily="34" charset="0"/>
                <a:cs typeface="Tahoma" panose="020B0604030504040204" pitchFamily="34" charset="0"/>
              </a:rPr>
              <a:t>Comentarios</a:t>
            </a:r>
            <a:r>
              <a:rPr lang="en-GB" sz="5000" dirty="0">
                <a:latin typeface="Montserrat" pitchFamily="2" charset="77"/>
                <a:ea typeface="Tahoma" panose="020B0604030504040204" pitchFamily="34" charset="0"/>
                <a:cs typeface="Tahoma" panose="020B0604030504040204" pitchFamily="34" charset="0"/>
              </a:rPr>
              <a:t> de </a:t>
            </a:r>
            <a:r>
              <a:rPr lang="en-GB" sz="5000" dirty="0" err="1">
                <a:latin typeface="Montserrat" pitchFamily="2" charset="77"/>
                <a:ea typeface="Tahoma" panose="020B0604030504040204" pitchFamily="34" charset="0"/>
                <a:cs typeface="Tahoma" panose="020B0604030504040204" pitchFamily="34" charset="0"/>
              </a:rPr>
              <a:t>mérito</a:t>
            </a:r>
            <a:endParaRPr lang="en-GB" sz="5000" dirty="0">
              <a:latin typeface="Montserrat" pitchFamily="2" charset="77"/>
              <a:ea typeface="Tahoma" panose="020B0604030504040204" pitchFamily="34" charset="0"/>
              <a:cs typeface="Tahoma" panose="020B0604030504040204" pitchFamily="34" charset="0"/>
            </a:endParaRPr>
          </a:p>
        </p:txBody>
      </p:sp>
      <p:cxnSp>
        <p:nvCxnSpPr>
          <p:cNvPr id="6" name="Conector recto 5">
            <a:extLst>
              <a:ext uri="{FF2B5EF4-FFF2-40B4-BE49-F238E27FC236}">
                <a16:creationId xmlns:a16="http://schemas.microsoft.com/office/drawing/2014/main" id="{63EB5A36-FA2C-0DB1-C4F7-E91965A5B8A9}"/>
              </a:ext>
            </a:extLst>
          </p:cNvPr>
          <p:cNvCxnSpPr>
            <a:cxnSpLocks/>
          </p:cNvCxnSpPr>
          <p:nvPr/>
        </p:nvCxnSpPr>
        <p:spPr>
          <a:xfrm>
            <a:off x="1864931" y="4302526"/>
            <a:ext cx="70698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CuadroTexto 7">
            <a:extLst>
              <a:ext uri="{FF2B5EF4-FFF2-40B4-BE49-F238E27FC236}">
                <a16:creationId xmlns:a16="http://schemas.microsoft.com/office/drawing/2014/main" id="{BFBEA1C0-52F2-1BC3-4B3A-537BA8B4F757}"/>
              </a:ext>
            </a:extLst>
          </p:cNvPr>
          <p:cNvSpPr txBox="1"/>
          <p:nvPr/>
        </p:nvSpPr>
        <p:spPr>
          <a:xfrm>
            <a:off x="1864931" y="4672179"/>
            <a:ext cx="6373592" cy="369332"/>
          </a:xfrm>
          <a:prstGeom prst="rect">
            <a:avLst/>
          </a:prstGeom>
          <a:noFill/>
        </p:spPr>
        <p:txBody>
          <a:bodyPr wrap="square" rtlCol="0">
            <a:spAutoFit/>
          </a:bodyPr>
          <a:lstStyle/>
          <a:p>
            <a:pPr>
              <a:lnSpc>
                <a:spcPct val="90000"/>
              </a:lnSpc>
            </a:pPr>
            <a:r>
              <a:rPr lang="en-GB" sz="2000" dirty="0" err="1">
                <a:latin typeface="Montserrat" pitchFamily="2" charset="77"/>
                <a:ea typeface="Tahoma" panose="020B0604030504040204" pitchFamily="34" charset="0"/>
                <a:cs typeface="Tahoma" panose="020B0604030504040204" pitchFamily="34" charset="0"/>
              </a:rPr>
              <a:t>Aspectos</a:t>
            </a:r>
            <a:r>
              <a:rPr lang="en-GB" sz="2000" dirty="0">
                <a:latin typeface="Montserrat" pitchFamily="2" charset="77"/>
                <a:ea typeface="Tahoma" panose="020B0604030504040204" pitchFamily="34" charset="0"/>
                <a:cs typeface="Tahoma" panose="020B0604030504040204" pitchFamily="34" charset="0"/>
              </a:rPr>
              <a:t> </a:t>
            </a:r>
            <a:r>
              <a:rPr lang="en-GB" sz="2000" dirty="0" err="1">
                <a:latin typeface="Montserrat" pitchFamily="2" charset="77"/>
                <a:ea typeface="Tahoma" panose="020B0604030504040204" pitchFamily="34" charset="0"/>
                <a:cs typeface="Tahoma" panose="020B0604030504040204" pitchFamily="34" charset="0"/>
              </a:rPr>
              <a:t>generales</a:t>
            </a:r>
            <a:r>
              <a:rPr lang="en-GB" sz="2000" dirty="0">
                <a:latin typeface="Montserrat" pitchFamily="2" charset="77"/>
                <a:ea typeface="Tahoma" panose="020B0604030504040204" pitchFamily="34" charset="0"/>
                <a:cs typeface="Tahoma" panose="020B0604030504040204" pitchFamily="34" charset="0"/>
              </a:rPr>
              <a:t> y </a:t>
            </a:r>
            <a:r>
              <a:rPr lang="en-GB" sz="2000" dirty="0" err="1">
                <a:latin typeface="Montserrat" pitchFamily="2" charset="77"/>
                <a:ea typeface="Tahoma" panose="020B0604030504040204" pitchFamily="34" charset="0"/>
                <a:cs typeface="Tahoma" panose="020B0604030504040204" pitchFamily="34" charset="0"/>
              </a:rPr>
              <a:t>particulares</a:t>
            </a:r>
            <a:endParaRPr lang="en-GB" sz="2000" dirty="0">
              <a:latin typeface="Montserrat" pitchFamily="2" charset="77"/>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65715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5EECA-963C-ED44-167A-2F7D94EBF998}"/>
            </a:ext>
          </a:extLst>
        </p:cNvPr>
        <p:cNvGrpSpPr/>
        <p:nvPr/>
      </p:nvGrpSpPr>
      <p:grpSpPr>
        <a:xfrm>
          <a:off x="0" y="0"/>
          <a:ext cx="0" cy="0"/>
          <a:chOff x="0" y="0"/>
          <a:chExt cx="0" cy="0"/>
        </a:xfrm>
      </p:grpSpPr>
      <p:sp>
        <p:nvSpPr>
          <p:cNvPr id="2" name="Rectángulo 1">
            <a:extLst>
              <a:ext uri="{FF2B5EF4-FFF2-40B4-BE49-F238E27FC236}">
                <a16:creationId xmlns:a16="http://schemas.microsoft.com/office/drawing/2014/main" id="{EF77BD75-1CAA-1AD2-FC1C-78B1E029C903}"/>
              </a:ext>
            </a:extLst>
          </p:cNvPr>
          <p:cNvSpPr/>
          <p:nvPr/>
        </p:nvSpPr>
        <p:spPr>
          <a:xfrm>
            <a:off x="0" y="-1"/>
            <a:ext cx="10799763" cy="7199313"/>
          </a:xfrm>
          <a:prstGeom prst="rect">
            <a:avLst/>
          </a:prstGeom>
          <a:solidFill>
            <a:srgbClr val="7691A4">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998" tIns="40499" rIns="80998" bIns="40499" numCol="1" spcCol="0" rtlCol="0" fromWordArt="0" anchor="ctr" anchorCtr="0" forceAA="0" compatLnSpc="1">
            <a:prstTxWarp prst="textNoShape">
              <a:avLst/>
            </a:prstTxWarp>
            <a:noAutofit/>
          </a:bodyPr>
          <a:lstStyle/>
          <a:p>
            <a:pPr algn="ctr"/>
            <a:endParaRPr lang="es-CL" sz="1594"/>
          </a:p>
        </p:txBody>
      </p:sp>
      <p:pic>
        <p:nvPicPr>
          <p:cNvPr id="3" name="Imagen 2">
            <a:extLst>
              <a:ext uri="{FF2B5EF4-FFF2-40B4-BE49-F238E27FC236}">
                <a16:creationId xmlns:a16="http://schemas.microsoft.com/office/drawing/2014/main" id="{55BC3E0B-BE66-BC47-E45A-71EEE1799969}"/>
              </a:ext>
            </a:extLst>
          </p:cNvPr>
          <p:cNvPicPr>
            <a:picLocks noChangeAspect="1"/>
          </p:cNvPicPr>
          <p:nvPr/>
        </p:nvPicPr>
        <p:blipFill>
          <a:blip r:embed="rId2"/>
          <a:stretch>
            <a:fillRect/>
          </a:stretch>
        </p:blipFill>
        <p:spPr>
          <a:xfrm>
            <a:off x="487900" y="0"/>
            <a:ext cx="945396" cy="798286"/>
          </a:xfrm>
          <a:prstGeom prst="rect">
            <a:avLst/>
          </a:prstGeom>
        </p:spPr>
      </p:pic>
      <p:sp>
        <p:nvSpPr>
          <p:cNvPr id="4" name="CuadroTexto 3">
            <a:extLst>
              <a:ext uri="{FF2B5EF4-FFF2-40B4-BE49-F238E27FC236}">
                <a16:creationId xmlns:a16="http://schemas.microsoft.com/office/drawing/2014/main" id="{C9B46491-0BBE-9B6B-607E-FC4EEE089F90}"/>
              </a:ext>
            </a:extLst>
          </p:cNvPr>
          <p:cNvSpPr txBox="1"/>
          <p:nvPr/>
        </p:nvSpPr>
        <p:spPr>
          <a:xfrm>
            <a:off x="1864931" y="3517696"/>
            <a:ext cx="6373592" cy="784830"/>
          </a:xfrm>
          <a:prstGeom prst="rect">
            <a:avLst/>
          </a:prstGeom>
          <a:noFill/>
        </p:spPr>
        <p:txBody>
          <a:bodyPr wrap="square" rtlCol="0">
            <a:spAutoFit/>
          </a:bodyPr>
          <a:lstStyle/>
          <a:p>
            <a:pPr>
              <a:lnSpc>
                <a:spcPct val="90000"/>
              </a:lnSpc>
            </a:pPr>
            <a:r>
              <a:rPr lang="en-GB" sz="5000" dirty="0" err="1">
                <a:latin typeface="Montserrat" pitchFamily="2" charset="77"/>
                <a:ea typeface="Tahoma" panose="020B0604030504040204" pitchFamily="34" charset="0"/>
                <a:cs typeface="Tahoma" panose="020B0604030504040204" pitchFamily="34" charset="0"/>
              </a:rPr>
              <a:t>Conclusiones</a:t>
            </a:r>
            <a:endParaRPr lang="en-GB" sz="5000" dirty="0">
              <a:latin typeface="Montserrat" pitchFamily="2" charset="77"/>
              <a:ea typeface="Tahoma" panose="020B0604030504040204" pitchFamily="34" charset="0"/>
              <a:cs typeface="Tahoma" panose="020B0604030504040204" pitchFamily="34" charset="0"/>
            </a:endParaRPr>
          </a:p>
        </p:txBody>
      </p:sp>
      <p:cxnSp>
        <p:nvCxnSpPr>
          <p:cNvPr id="6" name="Conector recto 5">
            <a:extLst>
              <a:ext uri="{FF2B5EF4-FFF2-40B4-BE49-F238E27FC236}">
                <a16:creationId xmlns:a16="http://schemas.microsoft.com/office/drawing/2014/main" id="{1F100E6C-EF71-B2EB-EC6F-9A7BB0A119A9}"/>
              </a:ext>
            </a:extLst>
          </p:cNvPr>
          <p:cNvCxnSpPr>
            <a:cxnSpLocks/>
          </p:cNvCxnSpPr>
          <p:nvPr/>
        </p:nvCxnSpPr>
        <p:spPr>
          <a:xfrm>
            <a:off x="1864931" y="4302526"/>
            <a:ext cx="70698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8624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5C2BB31-3CCA-CF66-9359-406D800A92C1}"/>
              </a:ext>
            </a:extLst>
          </p:cNvPr>
          <p:cNvSpPr/>
          <p:nvPr/>
        </p:nvSpPr>
        <p:spPr>
          <a:xfrm>
            <a:off x="-1" y="1"/>
            <a:ext cx="10799763" cy="3231888"/>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4" name="CuadroTexto 3">
            <a:extLst>
              <a:ext uri="{FF2B5EF4-FFF2-40B4-BE49-F238E27FC236}">
                <a16:creationId xmlns:a16="http://schemas.microsoft.com/office/drawing/2014/main" id="{2F02C759-473C-3C04-CF11-AF96B9B97B83}"/>
              </a:ext>
            </a:extLst>
          </p:cNvPr>
          <p:cNvSpPr txBox="1"/>
          <p:nvPr/>
        </p:nvSpPr>
        <p:spPr>
          <a:xfrm>
            <a:off x="2213085" y="1423999"/>
            <a:ext cx="6373592" cy="784830"/>
          </a:xfrm>
          <a:prstGeom prst="rect">
            <a:avLst/>
          </a:prstGeom>
          <a:noFill/>
        </p:spPr>
        <p:txBody>
          <a:bodyPr wrap="square" rtlCol="0">
            <a:spAutoFit/>
          </a:bodyPr>
          <a:lstStyle/>
          <a:p>
            <a:pPr algn="ctr">
              <a:lnSpc>
                <a:spcPct val="90000"/>
              </a:lnSpc>
            </a:pPr>
            <a:r>
              <a:rPr lang="en-GB" sz="5000" dirty="0">
                <a:latin typeface="Montserrat" pitchFamily="2" charset="77"/>
                <a:ea typeface="Tahoma" panose="020B0604030504040204" pitchFamily="34" charset="0"/>
                <a:cs typeface="Tahoma" panose="020B0604030504040204" pitchFamily="34" charset="0"/>
              </a:rPr>
              <a:t>MUCHAS GRACIAS</a:t>
            </a:r>
          </a:p>
        </p:txBody>
      </p:sp>
      <p:pic>
        <p:nvPicPr>
          <p:cNvPr id="6" name="Imagen 5">
            <a:extLst>
              <a:ext uri="{FF2B5EF4-FFF2-40B4-BE49-F238E27FC236}">
                <a16:creationId xmlns:a16="http://schemas.microsoft.com/office/drawing/2014/main" id="{C04E128D-126E-61A9-450C-24570A940889}"/>
              </a:ext>
            </a:extLst>
          </p:cNvPr>
          <p:cNvPicPr>
            <a:picLocks noChangeAspect="1"/>
          </p:cNvPicPr>
          <p:nvPr/>
        </p:nvPicPr>
        <p:blipFill>
          <a:blip r:embed="rId2"/>
          <a:stretch>
            <a:fillRect/>
          </a:stretch>
        </p:blipFill>
        <p:spPr>
          <a:xfrm>
            <a:off x="487900" y="0"/>
            <a:ext cx="945396" cy="798286"/>
          </a:xfrm>
          <a:prstGeom prst="rect">
            <a:avLst/>
          </a:prstGeom>
        </p:spPr>
      </p:pic>
      <p:sp>
        <p:nvSpPr>
          <p:cNvPr id="24" name="CuadroTexto 23">
            <a:extLst>
              <a:ext uri="{FF2B5EF4-FFF2-40B4-BE49-F238E27FC236}">
                <a16:creationId xmlns:a16="http://schemas.microsoft.com/office/drawing/2014/main" id="{47289597-D0BA-7ABC-8AF0-CE3DB0D72AAF}"/>
              </a:ext>
            </a:extLst>
          </p:cNvPr>
          <p:cNvSpPr txBox="1"/>
          <p:nvPr/>
        </p:nvSpPr>
        <p:spPr>
          <a:xfrm>
            <a:off x="1221318" y="4537487"/>
            <a:ext cx="2154757" cy="276999"/>
          </a:xfrm>
          <a:prstGeom prst="rect">
            <a:avLst/>
          </a:prstGeom>
          <a:noFill/>
        </p:spPr>
        <p:txBody>
          <a:bodyPr wrap="none" rtlCol="0">
            <a:spAutoFit/>
          </a:bodyPr>
          <a:lstStyle/>
          <a:p>
            <a:pPr algn="ctr"/>
            <a:r>
              <a:rPr lang="es-ES_tradnl" sz="1200" dirty="0">
                <a:latin typeface="Montserrat" pitchFamily="2" charset="77"/>
              </a:rPr>
              <a:t>@libertadydesarrollochile</a:t>
            </a:r>
          </a:p>
        </p:txBody>
      </p:sp>
      <p:pic>
        <p:nvPicPr>
          <p:cNvPr id="25" name="Imagen 24">
            <a:extLst>
              <a:ext uri="{FF2B5EF4-FFF2-40B4-BE49-F238E27FC236}">
                <a16:creationId xmlns:a16="http://schemas.microsoft.com/office/drawing/2014/main" id="{8567DEBB-DEE8-0E5A-A824-FEF63211E7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0496" y="3632827"/>
            <a:ext cx="1004476" cy="703133"/>
          </a:xfrm>
          <a:prstGeom prst="rect">
            <a:avLst/>
          </a:prstGeom>
        </p:spPr>
      </p:pic>
      <p:pic>
        <p:nvPicPr>
          <p:cNvPr id="26" name="Imagen 25">
            <a:extLst>
              <a:ext uri="{FF2B5EF4-FFF2-40B4-BE49-F238E27FC236}">
                <a16:creationId xmlns:a16="http://schemas.microsoft.com/office/drawing/2014/main" id="{25A8DD4B-41DC-5D1F-47DB-BC80DA4664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9714" y="3757950"/>
            <a:ext cx="524703" cy="524454"/>
          </a:xfrm>
          <a:prstGeom prst="rect">
            <a:avLst/>
          </a:prstGeom>
        </p:spPr>
      </p:pic>
      <p:pic>
        <p:nvPicPr>
          <p:cNvPr id="27" name="Imagen 26">
            <a:extLst>
              <a:ext uri="{FF2B5EF4-FFF2-40B4-BE49-F238E27FC236}">
                <a16:creationId xmlns:a16="http://schemas.microsoft.com/office/drawing/2014/main" id="{AEEC2CD6-7ADB-03DD-10EC-F947B48C00B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67271" y="3817085"/>
            <a:ext cx="853567" cy="480132"/>
          </a:xfrm>
          <a:prstGeom prst="rect">
            <a:avLst/>
          </a:prstGeom>
        </p:spPr>
      </p:pic>
      <p:sp>
        <p:nvSpPr>
          <p:cNvPr id="28" name="CuadroTexto 27">
            <a:extLst>
              <a:ext uri="{FF2B5EF4-FFF2-40B4-BE49-F238E27FC236}">
                <a16:creationId xmlns:a16="http://schemas.microsoft.com/office/drawing/2014/main" id="{17AD8160-B215-E1D6-5202-80E2B866D087}"/>
              </a:ext>
            </a:extLst>
          </p:cNvPr>
          <p:cNvSpPr txBox="1"/>
          <p:nvPr/>
        </p:nvSpPr>
        <p:spPr>
          <a:xfrm>
            <a:off x="6074443" y="4537487"/>
            <a:ext cx="1035861" cy="276999"/>
          </a:xfrm>
          <a:prstGeom prst="rect">
            <a:avLst/>
          </a:prstGeom>
          <a:noFill/>
        </p:spPr>
        <p:txBody>
          <a:bodyPr wrap="none" rtlCol="0">
            <a:spAutoFit/>
          </a:bodyPr>
          <a:lstStyle/>
          <a:p>
            <a:pPr algn="ctr"/>
            <a:r>
              <a:rPr lang="es-ES_tradnl" sz="1200" dirty="0">
                <a:latin typeface="Montserrat" pitchFamily="2" charset="77"/>
              </a:rPr>
              <a:t>@</a:t>
            </a:r>
            <a:r>
              <a:rPr lang="es-ES_tradnl" sz="1200" dirty="0" err="1">
                <a:latin typeface="Montserrat" pitchFamily="2" charset="77"/>
              </a:rPr>
              <a:t>LyDChile</a:t>
            </a:r>
            <a:endParaRPr lang="es-ES_tradnl" sz="1200" dirty="0">
              <a:latin typeface="Montserrat" pitchFamily="2" charset="77"/>
            </a:endParaRPr>
          </a:p>
        </p:txBody>
      </p:sp>
      <p:sp>
        <p:nvSpPr>
          <p:cNvPr id="29" name="CuadroTexto 28">
            <a:extLst>
              <a:ext uri="{FF2B5EF4-FFF2-40B4-BE49-F238E27FC236}">
                <a16:creationId xmlns:a16="http://schemas.microsoft.com/office/drawing/2014/main" id="{D1247F49-B52E-7CD7-8B9E-8F6B80C52F9E}"/>
              </a:ext>
            </a:extLst>
          </p:cNvPr>
          <p:cNvSpPr txBox="1"/>
          <p:nvPr/>
        </p:nvSpPr>
        <p:spPr>
          <a:xfrm>
            <a:off x="4002224" y="4537487"/>
            <a:ext cx="939681" cy="276999"/>
          </a:xfrm>
          <a:prstGeom prst="rect">
            <a:avLst/>
          </a:prstGeom>
          <a:noFill/>
        </p:spPr>
        <p:txBody>
          <a:bodyPr wrap="none" rtlCol="0">
            <a:spAutoFit/>
          </a:bodyPr>
          <a:lstStyle/>
          <a:p>
            <a:pPr algn="ctr"/>
            <a:r>
              <a:rPr lang="es-ES_tradnl" sz="1200" dirty="0">
                <a:latin typeface="Montserrat" pitchFamily="2" charset="77"/>
              </a:rPr>
              <a:t>@</a:t>
            </a:r>
            <a:r>
              <a:rPr lang="es-ES_tradnl" sz="1200" dirty="0" err="1">
                <a:latin typeface="Montserrat" pitchFamily="2" charset="77"/>
              </a:rPr>
              <a:t>lydchile</a:t>
            </a:r>
            <a:endParaRPr lang="es-ES_tradnl" sz="1200" dirty="0">
              <a:latin typeface="Montserrat" pitchFamily="2" charset="77"/>
            </a:endParaRPr>
          </a:p>
        </p:txBody>
      </p:sp>
      <p:pic>
        <p:nvPicPr>
          <p:cNvPr id="30" name="Imagen 29">
            <a:extLst>
              <a:ext uri="{FF2B5EF4-FFF2-40B4-BE49-F238E27FC236}">
                <a16:creationId xmlns:a16="http://schemas.microsoft.com/office/drawing/2014/main" id="{B8749938-AB5B-0053-25F3-CD591581951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53692" y="3775576"/>
            <a:ext cx="521641" cy="521641"/>
          </a:xfrm>
          <a:prstGeom prst="rect">
            <a:avLst/>
          </a:prstGeom>
        </p:spPr>
      </p:pic>
      <p:sp>
        <p:nvSpPr>
          <p:cNvPr id="31" name="CuadroTexto 30">
            <a:extLst>
              <a:ext uri="{FF2B5EF4-FFF2-40B4-BE49-F238E27FC236}">
                <a16:creationId xmlns:a16="http://schemas.microsoft.com/office/drawing/2014/main" id="{3B1FDA52-5EB8-7A73-0461-F0E8E6C85C39}"/>
              </a:ext>
            </a:extLst>
          </p:cNvPr>
          <p:cNvSpPr txBox="1"/>
          <p:nvPr/>
        </p:nvSpPr>
        <p:spPr>
          <a:xfrm>
            <a:off x="7849909" y="4537487"/>
            <a:ext cx="1781257" cy="276999"/>
          </a:xfrm>
          <a:prstGeom prst="rect">
            <a:avLst/>
          </a:prstGeom>
          <a:noFill/>
        </p:spPr>
        <p:txBody>
          <a:bodyPr wrap="none" rtlCol="0">
            <a:spAutoFit/>
          </a:bodyPr>
          <a:lstStyle/>
          <a:p>
            <a:pPr algn="ctr" fontAlgn="base"/>
            <a:r>
              <a:rPr lang="es-ES_tradnl" sz="1200" dirty="0">
                <a:latin typeface="Montserrat" pitchFamily="2" charset="77"/>
              </a:rPr>
              <a:t>Libertad y Desarrollo</a:t>
            </a:r>
          </a:p>
        </p:txBody>
      </p:sp>
      <p:pic>
        <p:nvPicPr>
          <p:cNvPr id="32" name="Imagen 31">
            <a:extLst>
              <a:ext uri="{FF2B5EF4-FFF2-40B4-BE49-F238E27FC236}">
                <a16:creationId xmlns:a16="http://schemas.microsoft.com/office/drawing/2014/main" id="{991B6222-35BC-A840-0CA8-C1DC8BD4BED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37470" y="5312444"/>
            <a:ext cx="592330" cy="411768"/>
          </a:xfrm>
          <a:prstGeom prst="rect">
            <a:avLst/>
          </a:prstGeom>
        </p:spPr>
      </p:pic>
      <p:sp>
        <p:nvSpPr>
          <p:cNvPr id="33" name="Rectángulo 32">
            <a:extLst>
              <a:ext uri="{FF2B5EF4-FFF2-40B4-BE49-F238E27FC236}">
                <a16:creationId xmlns:a16="http://schemas.microsoft.com/office/drawing/2014/main" id="{0B2CCC96-D915-2565-3A40-37886F5F1B31}"/>
              </a:ext>
            </a:extLst>
          </p:cNvPr>
          <p:cNvSpPr/>
          <p:nvPr/>
        </p:nvSpPr>
        <p:spPr>
          <a:xfrm>
            <a:off x="1850496" y="5872470"/>
            <a:ext cx="2650269" cy="276999"/>
          </a:xfrm>
          <a:prstGeom prst="rect">
            <a:avLst/>
          </a:prstGeom>
        </p:spPr>
        <p:txBody>
          <a:bodyPr wrap="square">
            <a:spAutoFit/>
          </a:bodyPr>
          <a:lstStyle/>
          <a:p>
            <a:pPr algn="ctr"/>
            <a:r>
              <a:rPr lang="es-ES_tradnl" sz="1200" dirty="0">
                <a:latin typeface="Montserrat" pitchFamily="2" charset="77"/>
              </a:rPr>
              <a:t>Libertad y Desarrollo Chile</a:t>
            </a:r>
          </a:p>
        </p:txBody>
      </p:sp>
      <p:sp>
        <p:nvSpPr>
          <p:cNvPr id="34" name="CuadroTexto 33">
            <a:extLst>
              <a:ext uri="{FF2B5EF4-FFF2-40B4-BE49-F238E27FC236}">
                <a16:creationId xmlns:a16="http://schemas.microsoft.com/office/drawing/2014/main" id="{48875AE3-FA70-7EED-C665-F6E0673235FD}"/>
              </a:ext>
            </a:extLst>
          </p:cNvPr>
          <p:cNvSpPr txBox="1"/>
          <p:nvPr/>
        </p:nvSpPr>
        <p:spPr>
          <a:xfrm>
            <a:off x="5039712" y="5872470"/>
            <a:ext cx="808235" cy="276999"/>
          </a:xfrm>
          <a:prstGeom prst="rect">
            <a:avLst/>
          </a:prstGeom>
          <a:noFill/>
        </p:spPr>
        <p:txBody>
          <a:bodyPr wrap="none" rtlCol="0">
            <a:spAutoFit/>
          </a:bodyPr>
          <a:lstStyle/>
          <a:p>
            <a:pPr algn="ctr"/>
            <a:r>
              <a:rPr lang="es-ES_tradnl" sz="1200" dirty="0">
                <a:latin typeface="Montserrat" pitchFamily="2" charset="77"/>
              </a:rPr>
              <a:t>Voz </a:t>
            </a:r>
            <a:r>
              <a:rPr lang="es-ES_tradnl" sz="1200" dirty="0" err="1">
                <a:latin typeface="Montserrat" pitchFamily="2" charset="77"/>
              </a:rPr>
              <a:t>LyD</a:t>
            </a:r>
            <a:endParaRPr lang="es-ES_tradnl" sz="1200" dirty="0">
              <a:latin typeface="Montserrat" pitchFamily="2" charset="77"/>
            </a:endParaRPr>
          </a:p>
        </p:txBody>
      </p:sp>
      <p:pic>
        <p:nvPicPr>
          <p:cNvPr id="35" name="Imagen 34">
            <a:extLst>
              <a:ext uri="{FF2B5EF4-FFF2-40B4-BE49-F238E27FC236}">
                <a16:creationId xmlns:a16="http://schemas.microsoft.com/office/drawing/2014/main" id="{C93E72F2-78D0-1C61-799E-4259B6FF9A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84560" y="5215651"/>
            <a:ext cx="523733" cy="523733"/>
          </a:xfrm>
          <a:prstGeom prst="rect">
            <a:avLst/>
          </a:prstGeom>
        </p:spPr>
      </p:pic>
      <p:sp>
        <p:nvSpPr>
          <p:cNvPr id="37" name="CuadroTexto 36">
            <a:extLst>
              <a:ext uri="{FF2B5EF4-FFF2-40B4-BE49-F238E27FC236}">
                <a16:creationId xmlns:a16="http://schemas.microsoft.com/office/drawing/2014/main" id="{73199EF1-8F61-E4D1-064C-193BFFD59062}"/>
              </a:ext>
            </a:extLst>
          </p:cNvPr>
          <p:cNvSpPr txBox="1"/>
          <p:nvPr/>
        </p:nvSpPr>
        <p:spPr>
          <a:xfrm>
            <a:off x="7207467" y="5872470"/>
            <a:ext cx="1196161" cy="276999"/>
          </a:xfrm>
          <a:prstGeom prst="rect">
            <a:avLst/>
          </a:prstGeom>
          <a:noFill/>
        </p:spPr>
        <p:txBody>
          <a:bodyPr wrap="none" rtlCol="0">
            <a:spAutoFit/>
          </a:bodyPr>
          <a:lstStyle/>
          <a:p>
            <a:pPr algn="ctr"/>
            <a:r>
              <a:rPr lang="es-ES_tradnl" sz="1200" dirty="0">
                <a:latin typeface="Montserrat" pitchFamily="2" charset="77"/>
              </a:rPr>
              <a:t>www.lyd.org/</a:t>
            </a:r>
          </a:p>
        </p:txBody>
      </p:sp>
      <p:pic>
        <p:nvPicPr>
          <p:cNvPr id="38" name="Imagen 37">
            <a:extLst>
              <a:ext uri="{FF2B5EF4-FFF2-40B4-BE49-F238E27FC236}">
                <a16:creationId xmlns:a16="http://schemas.microsoft.com/office/drawing/2014/main" id="{BC297978-07F9-3096-A798-A521F7C390E7}"/>
              </a:ext>
            </a:extLst>
          </p:cNvPr>
          <p:cNvPicPr>
            <a:picLocks noChangeAspect="1"/>
          </p:cNvPicPr>
          <p:nvPr/>
        </p:nvPicPr>
        <p:blipFill>
          <a:blip r:embed="rId2"/>
          <a:stretch>
            <a:fillRect/>
          </a:stretch>
        </p:blipFill>
        <p:spPr>
          <a:xfrm>
            <a:off x="7474227" y="5198723"/>
            <a:ext cx="687036" cy="580128"/>
          </a:xfrm>
          <a:prstGeom prst="rect">
            <a:avLst/>
          </a:prstGeom>
        </p:spPr>
      </p:pic>
      <p:sp>
        <p:nvSpPr>
          <p:cNvPr id="39" name="CuadroTexto 38">
            <a:extLst>
              <a:ext uri="{FF2B5EF4-FFF2-40B4-BE49-F238E27FC236}">
                <a16:creationId xmlns:a16="http://schemas.microsoft.com/office/drawing/2014/main" id="{5EF4E7C1-B2CC-ADB9-A806-3A9B16257386}"/>
              </a:ext>
            </a:extLst>
          </p:cNvPr>
          <p:cNvSpPr txBox="1"/>
          <p:nvPr/>
        </p:nvSpPr>
        <p:spPr>
          <a:xfrm>
            <a:off x="3744544" y="2412473"/>
            <a:ext cx="3398569" cy="543803"/>
          </a:xfrm>
          <a:prstGeom prst="rect">
            <a:avLst/>
          </a:prstGeom>
          <a:noFill/>
        </p:spPr>
        <p:txBody>
          <a:bodyPr wrap="square" rtlCol="0">
            <a:spAutoFit/>
          </a:bodyPr>
          <a:lstStyle/>
          <a:p>
            <a:pPr algn="ctr">
              <a:lnSpc>
                <a:spcPts val="4200"/>
              </a:lnSpc>
            </a:pPr>
            <a:r>
              <a:rPr lang="en-GB" sz="1500" dirty="0">
                <a:latin typeface="Montserrat" pitchFamily="2" charset="77"/>
                <a:ea typeface="Tahoma" panose="020B0604030504040204" pitchFamily="34" charset="0"/>
                <a:cs typeface="Tahoma" panose="020B0604030504040204" pitchFamily="34" charset="0"/>
              </a:rPr>
              <a:t>SÍGUENOS EN:</a:t>
            </a:r>
          </a:p>
        </p:txBody>
      </p:sp>
    </p:spTree>
    <p:extLst>
      <p:ext uri="{BB962C8B-B14F-4D97-AF65-F5344CB8AC3E}">
        <p14:creationId xmlns:p14="http://schemas.microsoft.com/office/powerpoint/2010/main" val="158098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A1A74-EACD-A676-1028-DE62DF103D5B}"/>
            </a:ext>
          </a:extLst>
        </p:cNvPr>
        <p:cNvGrpSpPr/>
        <p:nvPr/>
      </p:nvGrpSpPr>
      <p:grpSpPr>
        <a:xfrm>
          <a:off x="0" y="0"/>
          <a:ext cx="0" cy="0"/>
          <a:chOff x="0" y="0"/>
          <a:chExt cx="0" cy="0"/>
        </a:xfrm>
      </p:grpSpPr>
      <p:sp>
        <p:nvSpPr>
          <p:cNvPr id="31" name="Rectángulo 30">
            <a:extLst>
              <a:ext uri="{FF2B5EF4-FFF2-40B4-BE49-F238E27FC236}">
                <a16:creationId xmlns:a16="http://schemas.microsoft.com/office/drawing/2014/main" id="{0CF8B552-E502-697D-2EA7-616EEF2CD08F}"/>
              </a:ext>
            </a:extLst>
          </p:cNvPr>
          <p:cNvSpPr/>
          <p:nvPr/>
        </p:nvSpPr>
        <p:spPr>
          <a:xfrm>
            <a:off x="-1" y="1"/>
            <a:ext cx="10799763"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01E11FA4-5A56-6700-ECBE-E6985D0C7BEA}"/>
              </a:ext>
            </a:extLst>
          </p:cNvPr>
          <p:cNvSpPr txBox="1"/>
          <p:nvPr/>
        </p:nvSpPr>
        <p:spPr>
          <a:xfrm>
            <a:off x="505297" y="2515652"/>
            <a:ext cx="9789165" cy="4154984"/>
          </a:xfrm>
          <a:prstGeom prst="rect">
            <a:avLst/>
          </a:prstGeom>
          <a:noFill/>
        </p:spPr>
        <p:txBody>
          <a:bodyPr wrap="square" rtlCol="0">
            <a:spAutoFit/>
          </a:bodyPr>
          <a:lstStyle/>
          <a:p>
            <a:pPr marL="228600" indent="-228600">
              <a:buAutoNum type="arabicPeriod"/>
            </a:pPr>
            <a:r>
              <a:rPr lang="es-CL" sz="2400" dirty="0">
                <a:latin typeface="Montserrat" pitchFamily="2" charset="77"/>
                <a:ea typeface="Futura Light" charset="0"/>
                <a:cs typeface="Futura Light" charset="0"/>
              </a:rPr>
              <a:t>Contenido del proyecto de ley</a:t>
            </a:r>
          </a:p>
          <a:p>
            <a:pPr marL="228600" indent="-228600">
              <a:buAutoNum type="arabicPeriod"/>
            </a:pPr>
            <a:endParaRPr lang="es-CL" sz="2400" dirty="0">
              <a:latin typeface="Montserrat" pitchFamily="2" charset="77"/>
              <a:ea typeface="Futura Light" charset="0"/>
              <a:cs typeface="Futura Light" charset="0"/>
            </a:endParaRPr>
          </a:p>
          <a:p>
            <a:pPr marL="228600" indent="-228600">
              <a:buAutoNum type="arabicPeriod"/>
            </a:pPr>
            <a:r>
              <a:rPr lang="es-CL" sz="2400" dirty="0">
                <a:latin typeface="Montserrat" pitchFamily="2" charset="77"/>
                <a:ea typeface="Futura Light" charset="0"/>
                <a:cs typeface="Futura Light" charset="0"/>
              </a:rPr>
              <a:t> Marco de la regulación de las personas electrodependientes</a:t>
            </a:r>
          </a:p>
          <a:p>
            <a:pPr marL="228600" indent="-228600">
              <a:buAutoNum type="arabicPeriod"/>
            </a:pPr>
            <a:endParaRPr lang="es-CL" sz="2400" dirty="0">
              <a:latin typeface="Montserrat" pitchFamily="2" charset="77"/>
              <a:ea typeface="Futura Light" charset="0"/>
              <a:cs typeface="Futura Light" charset="0"/>
            </a:endParaRPr>
          </a:p>
          <a:p>
            <a:pPr marL="228600" indent="-228600">
              <a:buAutoNum type="arabicPeriod"/>
            </a:pPr>
            <a:r>
              <a:rPr lang="es-CL" sz="2400" dirty="0">
                <a:latin typeface="Montserrat" pitchFamily="2" charset="77"/>
                <a:ea typeface="Futura Light" charset="0"/>
                <a:cs typeface="Futura Light" charset="0"/>
              </a:rPr>
              <a:t> Marco de regulación del suministro a personas electrodependientes </a:t>
            </a:r>
          </a:p>
          <a:p>
            <a:pPr marL="228600" indent="-228600">
              <a:buAutoNum type="arabicPeriod"/>
            </a:pPr>
            <a:endParaRPr lang="es-CL" sz="2400" dirty="0">
              <a:latin typeface="Montserrat" pitchFamily="2" charset="77"/>
              <a:ea typeface="Futura Light" charset="0"/>
              <a:cs typeface="Futura Light" charset="0"/>
            </a:endParaRPr>
          </a:p>
          <a:p>
            <a:pPr marL="228600" indent="-228600">
              <a:buAutoNum type="arabicPeriod"/>
            </a:pPr>
            <a:r>
              <a:rPr lang="es-CL" sz="2400" dirty="0">
                <a:latin typeface="Montserrat" pitchFamily="2" charset="77"/>
                <a:ea typeface="Futura Light" charset="0"/>
                <a:cs typeface="Futura Light" charset="0"/>
              </a:rPr>
              <a:t> Opinión de mérito </a:t>
            </a:r>
          </a:p>
          <a:p>
            <a:pPr marL="228600" indent="-228600">
              <a:buAutoNum type="arabicPeriod"/>
            </a:pPr>
            <a:endParaRPr lang="es-CL" sz="2400" dirty="0">
              <a:latin typeface="Montserrat" pitchFamily="2" charset="77"/>
              <a:ea typeface="Futura Light" charset="0"/>
              <a:cs typeface="Futura Light" charset="0"/>
            </a:endParaRPr>
          </a:p>
          <a:p>
            <a:pPr marL="228600" indent="-228600">
              <a:buAutoNum type="arabicPeriod"/>
            </a:pPr>
            <a:r>
              <a:rPr lang="es-CL" sz="2400" dirty="0">
                <a:latin typeface="Montserrat" pitchFamily="2" charset="77"/>
                <a:ea typeface="Futura Light" charset="0"/>
                <a:cs typeface="Futura Light" charset="0"/>
              </a:rPr>
              <a:t> Conclusiones</a:t>
            </a:r>
          </a:p>
          <a:p>
            <a:pPr marL="228600" indent="-228600">
              <a:buAutoNum type="arabicPeriod"/>
            </a:pPr>
            <a:endParaRPr lang="es-CL" sz="2400" dirty="0">
              <a:latin typeface="Montserrat" pitchFamily="2" charset="77"/>
              <a:ea typeface="Futura Light" charset="0"/>
              <a:cs typeface="Futura Light" charset="0"/>
            </a:endParaRPr>
          </a:p>
        </p:txBody>
      </p:sp>
      <p:sp>
        <p:nvSpPr>
          <p:cNvPr id="3" name="CuadroTexto 2">
            <a:extLst>
              <a:ext uri="{FF2B5EF4-FFF2-40B4-BE49-F238E27FC236}">
                <a16:creationId xmlns:a16="http://schemas.microsoft.com/office/drawing/2014/main" id="{80F653E4-CBFF-D665-F0BE-0C22CC321349}"/>
              </a:ext>
            </a:extLst>
          </p:cNvPr>
          <p:cNvSpPr txBox="1"/>
          <p:nvPr/>
        </p:nvSpPr>
        <p:spPr>
          <a:xfrm>
            <a:off x="453567" y="1356034"/>
            <a:ext cx="2937471" cy="630942"/>
          </a:xfrm>
          <a:prstGeom prst="rect">
            <a:avLst/>
          </a:prstGeom>
          <a:noFill/>
        </p:spPr>
        <p:txBody>
          <a:bodyPr wrap="square" rtlCol="0">
            <a:spAutoFit/>
          </a:bodyPr>
          <a:lstStyle/>
          <a:p>
            <a:pPr>
              <a:lnSpc>
                <a:spcPts val="4200"/>
              </a:lnSpc>
            </a:pPr>
            <a:r>
              <a:rPr lang="en-GB" sz="3500" dirty="0" err="1">
                <a:latin typeface="Montserrat" pitchFamily="2" charset="77"/>
                <a:ea typeface="Tahoma" panose="020B0604030504040204" pitchFamily="34" charset="0"/>
                <a:cs typeface="Tahoma" panose="020B0604030504040204" pitchFamily="34" charset="0"/>
              </a:rPr>
              <a:t>Sumario</a:t>
            </a:r>
            <a:endParaRPr lang="en-GB" sz="3500" dirty="0">
              <a:latin typeface="Montserrat" pitchFamily="2" charset="77"/>
              <a:ea typeface="Tahoma" panose="020B0604030504040204" pitchFamily="34" charset="0"/>
              <a:cs typeface="Tahoma" panose="020B0604030504040204" pitchFamily="34" charset="0"/>
            </a:endParaRPr>
          </a:p>
        </p:txBody>
      </p:sp>
      <p:pic>
        <p:nvPicPr>
          <p:cNvPr id="4" name="Imagen 3">
            <a:extLst>
              <a:ext uri="{FF2B5EF4-FFF2-40B4-BE49-F238E27FC236}">
                <a16:creationId xmlns:a16="http://schemas.microsoft.com/office/drawing/2014/main" id="{4D213AB5-E48E-3803-81B8-D6E76C639651}"/>
              </a:ext>
            </a:extLst>
          </p:cNvPr>
          <p:cNvPicPr>
            <a:picLocks noChangeAspect="1"/>
          </p:cNvPicPr>
          <p:nvPr/>
        </p:nvPicPr>
        <p:blipFill>
          <a:blip r:embed="rId2"/>
          <a:stretch>
            <a:fillRect/>
          </a:stretch>
        </p:blipFill>
        <p:spPr>
          <a:xfrm>
            <a:off x="487900" y="0"/>
            <a:ext cx="945396" cy="798286"/>
          </a:xfrm>
          <a:prstGeom prst="rect">
            <a:avLst/>
          </a:prstGeom>
        </p:spPr>
      </p:pic>
    </p:spTree>
    <p:extLst>
      <p:ext uri="{BB962C8B-B14F-4D97-AF65-F5344CB8AC3E}">
        <p14:creationId xmlns:p14="http://schemas.microsoft.com/office/powerpoint/2010/main" val="389576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329BB-609D-D37E-5313-187A255B3C44}"/>
            </a:ext>
          </a:extLst>
        </p:cNvPr>
        <p:cNvGrpSpPr/>
        <p:nvPr/>
      </p:nvGrpSpPr>
      <p:grpSpPr>
        <a:xfrm>
          <a:off x="0" y="0"/>
          <a:ext cx="0" cy="0"/>
          <a:chOff x="0" y="0"/>
          <a:chExt cx="0" cy="0"/>
        </a:xfrm>
      </p:grpSpPr>
      <p:sp>
        <p:nvSpPr>
          <p:cNvPr id="31" name="Rectángulo 30">
            <a:extLst>
              <a:ext uri="{FF2B5EF4-FFF2-40B4-BE49-F238E27FC236}">
                <a16:creationId xmlns:a16="http://schemas.microsoft.com/office/drawing/2014/main" id="{87C7014B-7E60-51A9-2C3B-9C5B8FD916AB}"/>
              </a:ext>
            </a:extLst>
          </p:cNvPr>
          <p:cNvSpPr/>
          <p:nvPr/>
        </p:nvSpPr>
        <p:spPr>
          <a:xfrm>
            <a:off x="5399881" y="1"/>
            <a:ext cx="5404802"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B568141F-88D7-5548-C4C8-3C13C5C8E915}"/>
              </a:ext>
            </a:extLst>
          </p:cNvPr>
          <p:cNvSpPr txBox="1"/>
          <p:nvPr/>
        </p:nvSpPr>
        <p:spPr>
          <a:xfrm>
            <a:off x="482595" y="3083333"/>
            <a:ext cx="4408719" cy="3990836"/>
          </a:xfrm>
          <a:prstGeom prst="rect">
            <a:avLst/>
          </a:prstGeom>
          <a:noFill/>
        </p:spPr>
        <p:txBody>
          <a:bodyPr wrap="square" rtlCol="0">
            <a:spAutoFit/>
          </a:bodyPr>
          <a:lstStyle/>
          <a:p>
            <a:pPr>
              <a:lnSpc>
                <a:spcPts val="1580"/>
              </a:lnSpc>
            </a:pPr>
            <a:r>
              <a:rPr lang="es-CL" sz="1400" b="1" dirty="0">
                <a:latin typeface="Montserrat" pitchFamily="2" charset="77"/>
                <a:ea typeface="Futura Light" charset="0"/>
                <a:cs typeface="Futura Light" charset="0"/>
              </a:rPr>
              <a:t>Objetivos del proyecto de ley</a:t>
            </a:r>
          </a:p>
          <a:p>
            <a:pPr>
              <a:lnSpc>
                <a:spcPts val="1580"/>
              </a:lnSpc>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Asegurar la continuidad del servicio eléctrico de las electrodependientes;</a:t>
            </a:r>
          </a:p>
          <a:p>
            <a:pPr marL="285750" indent="-285750">
              <a:lnSpc>
                <a:spcPts val="1580"/>
              </a:lnSpc>
              <a:buFont typeface="Arial" panose="020B0604020202020204" pitchFamily="34" charset="0"/>
              <a:buChar char="•"/>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Hacer efectivo tanto el acceso a los servicios y al ejercicio de los derechos de las personas electrodependientes;</a:t>
            </a:r>
          </a:p>
          <a:p>
            <a:pPr marL="285750" indent="-285750">
              <a:lnSpc>
                <a:spcPts val="1580"/>
              </a:lnSpc>
              <a:buFont typeface="Arial" panose="020B0604020202020204" pitchFamily="34" charset="0"/>
              <a:buChar char="•"/>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Garantías para evitar el lucro en virtud de la condición médicas de las personas electrodependientes;</a:t>
            </a:r>
          </a:p>
          <a:p>
            <a:pPr marL="285750" indent="-285750">
              <a:lnSpc>
                <a:spcPts val="1580"/>
              </a:lnSpc>
              <a:buFont typeface="Arial" panose="020B0604020202020204" pitchFamily="34" charset="0"/>
              <a:buChar char="•"/>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Fijar estándar mínimo respecto de la calidad del equipamiento que debe proporcionar el concesionario, habiendo equipamiento apto basado en energías limpias. Las empresas no invierten en estas tecnologías.</a:t>
            </a:r>
          </a:p>
        </p:txBody>
      </p:sp>
      <p:sp>
        <p:nvSpPr>
          <p:cNvPr id="3" name="CuadroTexto 2">
            <a:extLst>
              <a:ext uri="{FF2B5EF4-FFF2-40B4-BE49-F238E27FC236}">
                <a16:creationId xmlns:a16="http://schemas.microsoft.com/office/drawing/2014/main" id="{9AA2A973-F038-77B4-66A9-62126E33EB73}"/>
              </a:ext>
            </a:extLst>
          </p:cNvPr>
          <p:cNvSpPr txBox="1"/>
          <p:nvPr/>
        </p:nvSpPr>
        <p:spPr>
          <a:xfrm>
            <a:off x="453567" y="1356034"/>
            <a:ext cx="3984618" cy="1169551"/>
          </a:xfrm>
          <a:prstGeom prst="rect">
            <a:avLst/>
          </a:prstGeom>
          <a:noFill/>
        </p:spPr>
        <p:txBody>
          <a:bodyPr wrap="square" rtlCol="0">
            <a:spAutoFit/>
          </a:bodyPr>
          <a:lstStyle/>
          <a:p>
            <a:pPr>
              <a:lnSpc>
                <a:spcPts val="4200"/>
              </a:lnSpc>
            </a:pPr>
            <a:r>
              <a:rPr lang="en-GB" sz="3500" dirty="0" err="1">
                <a:latin typeface="Montserrat" pitchFamily="2" charset="77"/>
                <a:ea typeface="Tahoma" panose="020B0604030504040204" pitchFamily="34" charset="0"/>
                <a:cs typeface="Tahoma" panose="020B0604030504040204" pitchFamily="34" charset="0"/>
              </a:rPr>
              <a:t>Contenido</a:t>
            </a:r>
            <a:r>
              <a:rPr lang="en-GB" sz="3500" dirty="0">
                <a:latin typeface="Montserrat" pitchFamily="2" charset="77"/>
                <a:ea typeface="Tahoma" panose="020B0604030504040204" pitchFamily="34" charset="0"/>
                <a:cs typeface="Tahoma" panose="020B0604030504040204" pitchFamily="34" charset="0"/>
              </a:rPr>
              <a:t> del Proyecto de ley</a:t>
            </a:r>
          </a:p>
        </p:txBody>
      </p:sp>
      <p:pic>
        <p:nvPicPr>
          <p:cNvPr id="4" name="Imagen 3">
            <a:extLst>
              <a:ext uri="{FF2B5EF4-FFF2-40B4-BE49-F238E27FC236}">
                <a16:creationId xmlns:a16="http://schemas.microsoft.com/office/drawing/2014/main" id="{4242AB96-A885-66CC-FECC-8BE106E3B9D6}"/>
              </a:ext>
            </a:extLst>
          </p:cNvPr>
          <p:cNvPicPr>
            <a:picLocks noChangeAspect="1"/>
          </p:cNvPicPr>
          <p:nvPr/>
        </p:nvPicPr>
        <p:blipFill>
          <a:blip r:embed="rId2"/>
          <a:stretch>
            <a:fillRect/>
          </a:stretch>
        </p:blipFill>
        <p:spPr>
          <a:xfrm>
            <a:off x="487900" y="0"/>
            <a:ext cx="945396" cy="798286"/>
          </a:xfrm>
          <a:prstGeom prst="rect">
            <a:avLst/>
          </a:prstGeom>
        </p:spPr>
      </p:pic>
      <p:sp>
        <p:nvSpPr>
          <p:cNvPr id="7" name="CuadroTexto 6">
            <a:extLst>
              <a:ext uri="{FF2B5EF4-FFF2-40B4-BE49-F238E27FC236}">
                <a16:creationId xmlns:a16="http://schemas.microsoft.com/office/drawing/2014/main" id="{881086A0-3AC5-5E26-339D-DB5BDC4A02EB}"/>
              </a:ext>
            </a:extLst>
          </p:cNvPr>
          <p:cNvSpPr txBox="1"/>
          <p:nvPr/>
        </p:nvSpPr>
        <p:spPr>
          <a:xfrm>
            <a:off x="5774646" y="1924103"/>
            <a:ext cx="4908222" cy="5427127"/>
          </a:xfrm>
          <a:prstGeom prst="rect">
            <a:avLst/>
          </a:prstGeom>
          <a:noFill/>
        </p:spPr>
        <p:txBody>
          <a:bodyPr wrap="square" rtlCol="0">
            <a:spAutoFit/>
          </a:bodyPr>
          <a:lstStyle/>
          <a:p>
            <a:pPr>
              <a:lnSpc>
                <a:spcPts val="1580"/>
              </a:lnSpc>
            </a:pPr>
            <a:r>
              <a:rPr lang="es-CL" sz="1400" b="1" dirty="0">
                <a:latin typeface="Montserrat" pitchFamily="2" charset="77"/>
                <a:ea typeface="Futura Light" charset="0"/>
                <a:cs typeface="Futura Light" charset="0"/>
              </a:rPr>
              <a:t>Fundamentos de la moción</a:t>
            </a:r>
          </a:p>
          <a:p>
            <a:pPr>
              <a:lnSpc>
                <a:spcPts val="1580"/>
              </a:lnSpc>
            </a:pPr>
            <a:endParaRPr lang="es-CL" sz="1400" dirty="0">
              <a:latin typeface="Montserrat" pitchFamily="2" charset="77"/>
              <a:ea typeface="Futura Light" charset="0"/>
              <a:cs typeface="Futura Light" charset="0"/>
            </a:endParaRPr>
          </a:p>
          <a:p>
            <a:pPr>
              <a:lnSpc>
                <a:spcPts val="1580"/>
              </a:lnSpc>
            </a:pPr>
            <a:r>
              <a:rPr lang="es-CL" sz="1400" dirty="0">
                <a:latin typeface="Montserrat" pitchFamily="2" charset="77"/>
                <a:ea typeface="Futura Light" charset="0"/>
                <a:cs typeface="Futura Light" charset="0"/>
              </a:rPr>
              <a:t>El proyecto de ley identifica como deficiencias de la ley vigente las siguientes:</a:t>
            </a:r>
          </a:p>
          <a:p>
            <a:pPr>
              <a:lnSpc>
                <a:spcPts val="1580"/>
              </a:lnSpc>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No resguarda la continuidad efectiva del suministro, en especial en invierno;</a:t>
            </a:r>
          </a:p>
          <a:p>
            <a:pPr marL="285750" indent="-285750">
              <a:lnSpc>
                <a:spcPts val="1580"/>
              </a:lnSpc>
              <a:buFont typeface="Arial" panose="020B0604020202020204" pitchFamily="34" charset="0"/>
              <a:buChar char="•"/>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El reglamento tuerce el espíritu de la ley, porque estableció mecanismos alternativos de medición del consumo. De ello se sigue que las compañías cobren energía de los aparatos eléctricos cuyo cobro debería estar exento, lo cual es un “negocio redondo” (p. 2 de la moción);</a:t>
            </a:r>
          </a:p>
          <a:p>
            <a:pPr marL="285750" indent="-285750">
              <a:lnSpc>
                <a:spcPts val="1580"/>
              </a:lnSpc>
              <a:buFont typeface="Arial" panose="020B0604020202020204" pitchFamily="34" charset="0"/>
              <a:buChar char="•"/>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La ley vigente no se hace cargo de un problema económico de fondo: el costo de la energía. Dado que no se cubren todos los costos, las familias enfrentan importantes cargas económicas y son objeto de ejecuciones judiciales por deudas; y</a:t>
            </a:r>
          </a:p>
          <a:p>
            <a:pPr marL="285750" indent="-285750">
              <a:lnSpc>
                <a:spcPts val="1580"/>
              </a:lnSpc>
              <a:buFont typeface="Arial" panose="020B0604020202020204" pitchFamily="34" charset="0"/>
              <a:buChar char="•"/>
            </a:pPr>
            <a:endParaRPr lang="es-CL" sz="1400" dirty="0">
              <a:latin typeface="Montserrat" pitchFamily="2" charset="77"/>
              <a:ea typeface="Futura Light" charset="0"/>
              <a:cs typeface="Futura Light" charset="0"/>
            </a:endParaRPr>
          </a:p>
          <a:p>
            <a:pPr marL="285750" indent="-285750">
              <a:lnSpc>
                <a:spcPts val="1580"/>
              </a:lnSpc>
              <a:buFont typeface="Arial" panose="020B0604020202020204" pitchFamily="34" charset="0"/>
              <a:buChar char="•"/>
            </a:pPr>
            <a:r>
              <a:rPr lang="es-CL" sz="1400" dirty="0">
                <a:latin typeface="Montserrat" pitchFamily="2" charset="77"/>
                <a:ea typeface="Futura Light" charset="0"/>
                <a:cs typeface="Futura Light" charset="0"/>
              </a:rPr>
              <a:t>La inscripción en el registro es problemática, porque el acceso a un derecho no puede depender de la inscripción en un registro.</a:t>
            </a:r>
          </a:p>
          <a:p>
            <a:pPr>
              <a:lnSpc>
                <a:spcPts val="1580"/>
              </a:lnSpc>
            </a:pPr>
            <a:endParaRPr lang="es-CL" sz="1400" dirty="0">
              <a:latin typeface="Montserrat" pitchFamily="2" charset="77"/>
              <a:ea typeface="Futura Light" charset="0"/>
              <a:cs typeface="Futura Light" charset="0"/>
            </a:endParaRPr>
          </a:p>
        </p:txBody>
      </p:sp>
    </p:spTree>
    <p:extLst>
      <p:ext uri="{BB962C8B-B14F-4D97-AF65-F5344CB8AC3E}">
        <p14:creationId xmlns:p14="http://schemas.microsoft.com/office/powerpoint/2010/main" val="2582729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2F8FE-06B1-787D-08D7-9B55AF5254E6}"/>
            </a:ext>
          </a:extLst>
        </p:cNvPr>
        <p:cNvGrpSpPr/>
        <p:nvPr/>
      </p:nvGrpSpPr>
      <p:grpSpPr>
        <a:xfrm>
          <a:off x="0" y="0"/>
          <a:ext cx="0" cy="0"/>
          <a:chOff x="0" y="0"/>
          <a:chExt cx="0" cy="0"/>
        </a:xfrm>
      </p:grpSpPr>
      <p:sp>
        <p:nvSpPr>
          <p:cNvPr id="31" name="Rectángulo 30">
            <a:extLst>
              <a:ext uri="{FF2B5EF4-FFF2-40B4-BE49-F238E27FC236}">
                <a16:creationId xmlns:a16="http://schemas.microsoft.com/office/drawing/2014/main" id="{E6F8D2DB-A247-71AF-5EB4-8C931AFCA0C2}"/>
              </a:ext>
            </a:extLst>
          </p:cNvPr>
          <p:cNvSpPr/>
          <p:nvPr/>
        </p:nvSpPr>
        <p:spPr>
          <a:xfrm>
            <a:off x="5399881" y="1"/>
            <a:ext cx="5404802"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9F4B023E-B42A-354D-19A6-F9687ECAF788}"/>
              </a:ext>
            </a:extLst>
          </p:cNvPr>
          <p:cNvSpPr txBox="1"/>
          <p:nvPr/>
        </p:nvSpPr>
        <p:spPr>
          <a:xfrm>
            <a:off x="211873" y="3083333"/>
            <a:ext cx="5066193" cy="3970318"/>
          </a:xfrm>
          <a:prstGeom prst="rect">
            <a:avLst/>
          </a:prstGeom>
          <a:noFill/>
        </p:spPr>
        <p:txBody>
          <a:bodyPr wrap="square" rtlCol="0">
            <a:spAutoFit/>
          </a:bodyPr>
          <a:lstStyle/>
          <a:p>
            <a:r>
              <a:rPr lang="es-CL" sz="1400" b="1" dirty="0">
                <a:latin typeface="Montserrat" pitchFamily="2" charset="77"/>
              </a:rPr>
              <a:t>Suspensión del suministro (Numerales 1 y 2)</a:t>
            </a:r>
            <a:endParaRPr lang="es-CL" sz="1400" dirty="0">
              <a:latin typeface="Montserrat" pitchFamily="2" charset="77"/>
            </a:endParaRPr>
          </a:p>
          <a:p>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mantiene la suspensión del suministro tras 45 días de impago (aprox. 60 días desde la emisión de la factura).</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No se puede suspender el servicio a electrodependientes, hospitales y cárceles.</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elimina la vía ejecutiva para el cobro de deudas en estos casos, permitiendo solo a los electrodependientes repactar la deuda.</a:t>
            </a:r>
          </a:p>
          <a:p>
            <a:endParaRPr lang="es-CL" sz="1400" b="1" dirty="0">
              <a:latin typeface="Montserrat" pitchFamily="2" charset="77"/>
            </a:endParaRPr>
          </a:p>
          <a:p>
            <a:r>
              <a:rPr lang="es-CL" sz="1400" b="1" dirty="0">
                <a:latin typeface="Montserrat" pitchFamily="2" charset="77"/>
              </a:rPr>
              <a:t>Garantía de no ejecución (Numeral 3)</a:t>
            </a:r>
            <a:endParaRPr lang="es-CL" sz="1400" dirty="0">
              <a:latin typeface="Montserrat" pitchFamily="2" charset="77"/>
            </a:endParaRPr>
          </a:p>
          <a:p>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incorpora un nuevo inciso sexto que impide ejecutar sentencias o mandamientos por deudas de servicio eléctrico.</a:t>
            </a:r>
          </a:p>
        </p:txBody>
      </p:sp>
      <p:sp>
        <p:nvSpPr>
          <p:cNvPr id="3" name="CuadroTexto 2">
            <a:extLst>
              <a:ext uri="{FF2B5EF4-FFF2-40B4-BE49-F238E27FC236}">
                <a16:creationId xmlns:a16="http://schemas.microsoft.com/office/drawing/2014/main" id="{9BF688C2-30FA-ECA9-6BC6-E8C98D761711}"/>
              </a:ext>
            </a:extLst>
          </p:cNvPr>
          <p:cNvSpPr txBox="1"/>
          <p:nvPr/>
        </p:nvSpPr>
        <p:spPr>
          <a:xfrm>
            <a:off x="453567" y="1356034"/>
            <a:ext cx="3984618" cy="1169551"/>
          </a:xfrm>
          <a:prstGeom prst="rect">
            <a:avLst/>
          </a:prstGeom>
          <a:noFill/>
        </p:spPr>
        <p:txBody>
          <a:bodyPr wrap="square" rtlCol="0">
            <a:spAutoFit/>
          </a:bodyPr>
          <a:lstStyle/>
          <a:p>
            <a:pPr>
              <a:lnSpc>
                <a:spcPts val="4200"/>
              </a:lnSpc>
            </a:pPr>
            <a:r>
              <a:rPr lang="en-GB" sz="3500" dirty="0" err="1">
                <a:latin typeface="Montserrat" pitchFamily="2" charset="77"/>
                <a:ea typeface="Tahoma" panose="020B0604030504040204" pitchFamily="34" charset="0"/>
                <a:cs typeface="Tahoma" panose="020B0604030504040204" pitchFamily="34" charset="0"/>
              </a:rPr>
              <a:t>Contenido</a:t>
            </a:r>
            <a:r>
              <a:rPr lang="en-GB" sz="3500" dirty="0">
                <a:latin typeface="Montserrat" pitchFamily="2" charset="77"/>
                <a:ea typeface="Tahoma" panose="020B0604030504040204" pitchFamily="34" charset="0"/>
                <a:cs typeface="Tahoma" panose="020B0604030504040204" pitchFamily="34" charset="0"/>
              </a:rPr>
              <a:t> del Proyecto de ley</a:t>
            </a:r>
          </a:p>
        </p:txBody>
      </p:sp>
      <p:pic>
        <p:nvPicPr>
          <p:cNvPr id="4" name="Imagen 3">
            <a:extLst>
              <a:ext uri="{FF2B5EF4-FFF2-40B4-BE49-F238E27FC236}">
                <a16:creationId xmlns:a16="http://schemas.microsoft.com/office/drawing/2014/main" id="{F4FDAB25-32A3-7407-642D-2FAF3DA1C57F}"/>
              </a:ext>
            </a:extLst>
          </p:cNvPr>
          <p:cNvPicPr>
            <a:picLocks noChangeAspect="1"/>
          </p:cNvPicPr>
          <p:nvPr/>
        </p:nvPicPr>
        <p:blipFill>
          <a:blip r:embed="rId2"/>
          <a:stretch>
            <a:fillRect/>
          </a:stretch>
        </p:blipFill>
        <p:spPr>
          <a:xfrm>
            <a:off x="487900" y="0"/>
            <a:ext cx="945396" cy="798286"/>
          </a:xfrm>
          <a:prstGeom prst="rect">
            <a:avLst/>
          </a:prstGeom>
        </p:spPr>
      </p:pic>
      <p:sp>
        <p:nvSpPr>
          <p:cNvPr id="7" name="CuadroTexto 6">
            <a:extLst>
              <a:ext uri="{FF2B5EF4-FFF2-40B4-BE49-F238E27FC236}">
                <a16:creationId xmlns:a16="http://schemas.microsoft.com/office/drawing/2014/main" id="{65654F63-2699-6F8D-4894-4CF791F7059B}"/>
              </a:ext>
            </a:extLst>
          </p:cNvPr>
          <p:cNvSpPr txBox="1"/>
          <p:nvPr/>
        </p:nvSpPr>
        <p:spPr>
          <a:xfrm>
            <a:off x="5679668" y="2867889"/>
            <a:ext cx="4908222" cy="4401205"/>
          </a:xfrm>
          <a:prstGeom prst="rect">
            <a:avLst/>
          </a:prstGeom>
          <a:noFill/>
        </p:spPr>
        <p:txBody>
          <a:bodyPr wrap="square" rtlCol="0">
            <a:spAutoFit/>
          </a:bodyPr>
          <a:lstStyle/>
          <a:p>
            <a:r>
              <a:rPr lang="es-CL" sz="1400" b="1" dirty="0">
                <a:latin typeface="Montserrat" pitchFamily="2" charset="77"/>
              </a:rPr>
              <a:t>Prohibición de suspensión en domicilios transitorios (Numeral 4)</a:t>
            </a:r>
            <a:endParaRPr lang="es-CL" sz="1400" dirty="0">
              <a:latin typeface="Montserrat" pitchFamily="2" charset="77"/>
            </a:endParaRPr>
          </a:p>
          <a:p>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No se podrá cortar el suministro en un domicilio donde un electrodependiente esté de paso.</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establece responsabilidad civil de la concesionaria y multas de 10.000 a 100.000 UTM por cada 30 minutos de interrupción.</a:t>
            </a:r>
          </a:p>
          <a:p>
            <a:endParaRPr lang="es-CL" sz="1400" b="1" dirty="0">
              <a:latin typeface="Montserrat" pitchFamily="2" charset="77"/>
            </a:endParaRPr>
          </a:p>
          <a:p>
            <a:r>
              <a:rPr lang="es-CL" sz="1400" b="1" dirty="0">
                <a:latin typeface="Montserrat" pitchFamily="2" charset="77"/>
              </a:rPr>
              <a:t>Modificación al registro de electrodependientes (Numerales 5 y 6)</a:t>
            </a:r>
            <a:endParaRPr lang="es-CL" sz="1400" dirty="0">
              <a:latin typeface="Montserrat" pitchFamily="2" charset="77"/>
            </a:endParaRPr>
          </a:p>
          <a:p>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elimina la restricción de que solo los inscritos en el registro de electrodependientes pueden acceder a sus derechos.</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permite al Servicio Electoral acceder al registro.</a:t>
            </a:r>
          </a:p>
          <a:p>
            <a:endParaRPr lang="es-CL" sz="1400" b="1" dirty="0">
              <a:latin typeface="Montserrat" pitchFamily="2" charset="77"/>
            </a:endParaRPr>
          </a:p>
        </p:txBody>
      </p:sp>
    </p:spTree>
    <p:extLst>
      <p:ext uri="{BB962C8B-B14F-4D97-AF65-F5344CB8AC3E}">
        <p14:creationId xmlns:p14="http://schemas.microsoft.com/office/powerpoint/2010/main" val="4275179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DE424-1996-480A-1002-E3A65E96F0E3}"/>
            </a:ext>
          </a:extLst>
        </p:cNvPr>
        <p:cNvGrpSpPr/>
        <p:nvPr/>
      </p:nvGrpSpPr>
      <p:grpSpPr>
        <a:xfrm>
          <a:off x="0" y="0"/>
          <a:ext cx="0" cy="0"/>
          <a:chOff x="0" y="0"/>
          <a:chExt cx="0" cy="0"/>
        </a:xfrm>
      </p:grpSpPr>
      <p:sp>
        <p:nvSpPr>
          <p:cNvPr id="31" name="Rectángulo 30">
            <a:extLst>
              <a:ext uri="{FF2B5EF4-FFF2-40B4-BE49-F238E27FC236}">
                <a16:creationId xmlns:a16="http://schemas.microsoft.com/office/drawing/2014/main" id="{D5E15C92-ED08-A4E2-9994-6200A8B90F78}"/>
              </a:ext>
            </a:extLst>
          </p:cNvPr>
          <p:cNvSpPr/>
          <p:nvPr/>
        </p:nvSpPr>
        <p:spPr>
          <a:xfrm>
            <a:off x="5399881" y="1"/>
            <a:ext cx="5404802"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1239160C-8090-E791-DA27-141D8A18EEE5}"/>
              </a:ext>
            </a:extLst>
          </p:cNvPr>
          <p:cNvSpPr txBox="1"/>
          <p:nvPr/>
        </p:nvSpPr>
        <p:spPr>
          <a:xfrm>
            <a:off x="211873" y="3083333"/>
            <a:ext cx="5066193" cy="3539430"/>
          </a:xfrm>
          <a:prstGeom prst="rect">
            <a:avLst/>
          </a:prstGeom>
          <a:noFill/>
        </p:spPr>
        <p:txBody>
          <a:bodyPr wrap="square" rtlCol="0">
            <a:spAutoFit/>
          </a:bodyPr>
          <a:lstStyle/>
          <a:p>
            <a:r>
              <a:rPr lang="es-CL" sz="1400" b="1" dirty="0">
                <a:latin typeface="Montserrat" pitchFamily="2" charset="77"/>
              </a:rPr>
              <a:t>Especificaciones del equipamiento para suministro de energía (Numeral 7)</a:t>
            </a:r>
            <a:endParaRPr lang="es-CL" sz="1400" dirty="0">
              <a:latin typeface="Montserrat" pitchFamily="2" charset="77"/>
            </a:endParaRPr>
          </a:p>
          <a:p>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No podrá utilizar combustibles ni generar contaminación.</a:t>
            </a:r>
          </a:p>
          <a:p>
            <a:pPr>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deben emplear fuentes de energía renovable y reemplazar equipos defectuosos o obsoletos.</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Multas de 10.000 a 100.000 UTM por cada día de incumplimiento, duplicándose cada 24 horas si no se entrega equipamiento.</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Responsabilidad solidaria del representante legal de la concesionaria en perjuicios materiales e inmateriales.</a:t>
            </a:r>
          </a:p>
        </p:txBody>
      </p:sp>
      <p:sp>
        <p:nvSpPr>
          <p:cNvPr id="3" name="CuadroTexto 2">
            <a:extLst>
              <a:ext uri="{FF2B5EF4-FFF2-40B4-BE49-F238E27FC236}">
                <a16:creationId xmlns:a16="http://schemas.microsoft.com/office/drawing/2014/main" id="{8F16892C-5286-A9BC-2340-F7311B579DE9}"/>
              </a:ext>
            </a:extLst>
          </p:cNvPr>
          <p:cNvSpPr txBox="1"/>
          <p:nvPr/>
        </p:nvSpPr>
        <p:spPr>
          <a:xfrm>
            <a:off x="453567" y="1356034"/>
            <a:ext cx="3984618" cy="1169551"/>
          </a:xfrm>
          <a:prstGeom prst="rect">
            <a:avLst/>
          </a:prstGeom>
          <a:noFill/>
        </p:spPr>
        <p:txBody>
          <a:bodyPr wrap="square" rtlCol="0">
            <a:spAutoFit/>
          </a:bodyPr>
          <a:lstStyle/>
          <a:p>
            <a:pPr>
              <a:lnSpc>
                <a:spcPts val="4200"/>
              </a:lnSpc>
            </a:pPr>
            <a:r>
              <a:rPr lang="en-GB" sz="3500" dirty="0" err="1">
                <a:latin typeface="Montserrat" pitchFamily="2" charset="77"/>
                <a:ea typeface="Tahoma" panose="020B0604030504040204" pitchFamily="34" charset="0"/>
                <a:cs typeface="Tahoma" panose="020B0604030504040204" pitchFamily="34" charset="0"/>
              </a:rPr>
              <a:t>Contenido</a:t>
            </a:r>
            <a:r>
              <a:rPr lang="en-GB" sz="3500" dirty="0">
                <a:latin typeface="Montserrat" pitchFamily="2" charset="77"/>
                <a:ea typeface="Tahoma" panose="020B0604030504040204" pitchFamily="34" charset="0"/>
                <a:cs typeface="Tahoma" panose="020B0604030504040204" pitchFamily="34" charset="0"/>
              </a:rPr>
              <a:t> del Proyecto de ley</a:t>
            </a:r>
          </a:p>
        </p:txBody>
      </p:sp>
      <p:pic>
        <p:nvPicPr>
          <p:cNvPr id="4" name="Imagen 3">
            <a:extLst>
              <a:ext uri="{FF2B5EF4-FFF2-40B4-BE49-F238E27FC236}">
                <a16:creationId xmlns:a16="http://schemas.microsoft.com/office/drawing/2014/main" id="{7A999E6A-D20D-2F0D-6B5E-89753CBB32A9}"/>
              </a:ext>
            </a:extLst>
          </p:cNvPr>
          <p:cNvPicPr>
            <a:picLocks noChangeAspect="1"/>
          </p:cNvPicPr>
          <p:nvPr/>
        </p:nvPicPr>
        <p:blipFill>
          <a:blip r:embed="rId2"/>
          <a:stretch>
            <a:fillRect/>
          </a:stretch>
        </p:blipFill>
        <p:spPr>
          <a:xfrm>
            <a:off x="487900" y="0"/>
            <a:ext cx="945396" cy="798286"/>
          </a:xfrm>
          <a:prstGeom prst="rect">
            <a:avLst/>
          </a:prstGeom>
        </p:spPr>
      </p:pic>
      <p:sp>
        <p:nvSpPr>
          <p:cNvPr id="7" name="CuadroTexto 6">
            <a:extLst>
              <a:ext uri="{FF2B5EF4-FFF2-40B4-BE49-F238E27FC236}">
                <a16:creationId xmlns:a16="http://schemas.microsoft.com/office/drawing/2014/main" id="{65793702-057C-1C76-31D0-D9372C6BEF9B}"/>
              </a:ext>
            </a:extLst>
          </p:cNvPr>
          <p:cNvSpPr txBox="1"/>
          <p:nvPr/>
        </p:nvSpPr>
        <p:spPr>
          <a:xfrm>
            <a:off x="5679668" y="3083333"/>
            <a:ext cx="4908222" cy="2031325"/>
          </a:xfrm>
          <a:prstGeom prst="rect">
            <a:avLst/>
          </a:prstGeom>
          <a:noFill/>
        </p:spPr>
        <p:txBody>
          <a:bodyPr wrap="square" rtlCol="0">
            <a:spAutoFit/>
          </a:bodyPr>
          <a:lstStyle/>
          <a:p>
            <a:r>
              <a:rPr lang="es-CL" sz="1400" b="1" dirty="0">
                <a:latin typeface="Montserrat" pitchFamily="2" charset="77"/>
              </a:rPr>
              <a:t>Modificación en la medición adicional (Numeral 8)</a:t>
            </a:r>
            <a:endParaRPr lang="es-CL" sz="1400" dirty="0">
              <a:latin typeface="Montserrat" pitchFamily="2" charset="77"/>
            </a:endParaRPr>
          </a:p>
          <a:p>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Se mantiene la obligación de la empresa concesionaria de instalar el mecanismo de medición adicional.</a:t>
            </a:r>
          </a:p>
          <a:p>
            <a:pPr marL="285750" indent="-285750">
              <a:buFont typeface="Arial" panose="020B0604020202020204" pitchFamily="34" charset="0"/>
              <a:buChar char="•"/>
            </a:pPr>
            <a:endParaRPr lang="es-CL" sz="1400" dirty="0">
              <a:latin typeface="Montserrat" pitchFamily="2" charset="77"/>
            </a:endParaRPr>
          </a:p>
          <a:p>
            <a:pPr marL="285750" indent="-285750">
              <a:buFont typeface="Arial" panose="020B0604020202020204" pitchFamily="34" charset="0"/>
              <a:buChar char="•"/>
            </a:pPr>
            <a:r>
              <a:rPr lang="es-CL" sz="1400" dirty="0">
                <a:latin typeface="Montserrat" pitchFamily="2" charset="77"/>
              </a:rPr>
              <a:t>La medición adicional será la única forma válida de cumplir con esta obligación.</a:t>
            </a:r>
          </a:p>
          <a:p>
            <a:endParaRPr lang="es-CL" sz="1400" b="1" dirty="0">
              <a:latin typeface="Montserrat" pitchFamily="2" charset="77"/>
            </a:endParaRPr>
          </a:p>
        </p:txBody>
      </p:sp>
    </p:spTree>
    <p:extLst>
      <p:ext uri="{BB962C8B-B14F-4D97-AF65-F5344CB8AC3E}">
        <p14:creationId xmlns:p14="http://schemas.microsoft.com/office/powerpoint/2010/main" val="1380120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ángulo 30">
            <a:extLst>
              <a:ext uri="{FF2B5EF4-FFF2-40B4-BE49-F238E27FC236}">
                <a16:creationId xmlns:a16="http://schemas.microsoft.com/office/drawing/2014/main" id="{14276B55-97B9-EC4B-AA7B-9D15C4719C1A}"/>
              </a:ext>
            </a:extLst>
          </p:cNvPr>
          <p:cNvSpPr/>
          <p:nvPr/>
        </p:nvSpPr>
        <p:spPr>
          <a:xfrm>
            <a:off x="0" y="1"/>
            <a:ext cx="3657600"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5EC256DD-C6CF-76A4-8161-9110F7D95A32}"/>
              </a:ext>
            </a:extLst>
          </p:cNvPr>
          <p:cNvSpPr txBox="1"/>
          <p:nvPr/>
        </p:nvSpPr>
        <p:spPr>
          <a:xfrm>
            <a:off x="360064" y="1794872"/>
            <a:ext cx="2937471" cy="2210349"/>
          </a:xfrm>
          <a:prstGeom prst="rect">
            <a:avLst/>
          </a:prstGeom>
          <a:noFill/>
        </p:spPr>
        <p:txBody>
          <a:bodyPr wrap="square" rtlCol="0">
            <a:spAutoFit/>
          </a:bodyPr>
          <a:lstStyle/>
          <a:p>
            <a:pPr>
              <a:lnSpc>
                <a:spcPts val="4200"/>
              </a:lnSpc>
            </a:pPr>
            <a:r>
              <a:rPr lang="en-GB" sz="3100" dirty="0">
                <a:latin typeface="Montserrat" pitchFamily="2" charset="77"/>
                <a:ea typeface="Tahoma" panose="020B0604030504040204" pitchFamily="34" charset="0"/>
                <a:cs typeface="Tahoma" panose="020B0604030504040204" pitchFamily="34" charset="0"/>
              </a:rPr>
              <a:t>Marco de la </a:t>
            </a:r>
            <a:r>
              <a:rPr lang="en-GB" sz="3100" dirty="0" err="1">
                <a:latin typeface="Montserrat" pitchFamily="2" charset="77"/>
                <a:ea typeface="Tahoma" panose="020B0604030504040204" pitchFamily="34" charset="0"/>
                <a:cs typeface="Tahoma" panose="020B0604030504040204" pitchFamily="34" charset="0"/>
              </a:rPr>
              <a:t>regulación</a:t>
            </a:r>
            <a:r>
              <a:rPr lang="en-GB" sz="3100" dirty="0">
                <a:latin typeface="Montserrat" pitchFamily="2" charset="77"/>
                <a:ea typeface="Tahoma" panose="020B0604030504040204" pitchFamily="34" charset="0"/>
                <a:cs typeface="Tahoma" panose="020B0604030504040204" pitchFamily="34" charset="0"/>
              </a:rPr>
              <a:t> </a:t>
            </a:r>
            <a:r>
              <a:rPr lang="en-GB" sz="3100" dirty="0" err="1">
                <a:latin typeface="Montserrat" pitchFamily="2" charset="77"/>
                <a:ea typeface="Tahoma" panose="020B0604030504040204" pitchFamily="34" charset="0"/>
                <a:cs typeface="Tahoma" panose="020B0604030504040204" pitchFamily="34" charset="0"/>
              </a:rPr>
              <a:t>sobre</a:t>
            </a:r>
            <a:r>
              <a:rPr lang="en-GB" sz="3100" dirty="0">
                <a:latin typeface="Montserrat" pitchFamily="2" charset="77"/>
                <a:ea typeface="Tahoma" panose="020B0604030504040204" pitchFamily="34" charset="0"/>
                <a:cs typeface="Tahoma" panose="020B0604030504040204" pitchFamily="34" charset="0"/>
              </a:rPr>
              <a:t> electro-</a:t>
            </a:r>
          </a:p>
          <a:p>
            <a:pPr>
              <a:lnSpc>
                <a:spcPts val="4200"/>
              </a:lnSpc>
            </a:pPr>
            <a:r>
              <a:rPr lang="en-GB" sz="3100" dirty="0" err="1">
                <a:latin typeface="Montserrat" pitchFamily="2" charset="77"/>
                <a:ea typeface="Tahoma" panose="020B0604030504040204" pitchFamily="34" charset="0"/>
                <a:cs typeface="Tahoma" panose="020B0604030504040204" pitchFamily="34" charset="0"/>
              </a:rPr>
              <a:t>dependientes</a:t>
            </a:r>
            <a:endParaRPr lang="en-GB" sz="3100" dirty="0">
              <a:latin typeface="Montserrat" pitchFamily="2" charset="77"/>
              <a:ea typeface="Tahoma" panose="020B0604030504040204" pitchFamily="34" charset="0"/>
              <a:cs typeface="Tahoma" panose="020B0604030504040204" pitchFamily="34" charset="0"/>
            </a:endParaRPr>
          </a:p>
        </p:txBody>
      </p:sp>
      <p:pic>
        <p:nvPicPr>
          <p:cNvPr id="4" name="Imagen 3">
            <a:extLst>
              <a:ext uri="{FF2B5EF4-FFF2-40B4-BE49-F238E27FC236}">
                <a16:creationId xmlns:a16="http://schemas.microsoft.com/office/drawing/2014/main" id="{4F36F3B0-A59A-7E95-2C54-75593FBF043E}"/>
              </a:ext>
            </a:extLst>
          </p:cNvPr>
          <p:cNvPicPr>
            <a:picLocks noChangeAspect="1"/>
          </p:cNvPicPr>
          <p:nvPr/>
        </p:nvPicPr>
        <p:blipFill>
          <a:blip r:embed="rId2"/>
          <a:stretch>
            <a:fillRect/>
          </a:stretch>
        </p:blipFill>
        <p:spPr>
          <a:xfrm>
            <a:off x="487900" y="0"/>
            <a:ext cx="945396" cy="798286"/>
          </a:xfrm>
          <a:prstGeom prst="rect">
            <a:avLst/>
          </a:prstGeom>
        </p:spPr>
      </p:pic>
      <p:sp>
        <p:nvSpPr>
          <p:cNvPr id="5" name="CuadroTexto 4">
            <a:extLst>
              <a:ext uri="{FF2B5EF4-FFF2-40B4-BE49-F238E27FC236}">
                <a16:creationId xmlns:a16="http://schemas.microsoft.com/office/drawing/2014/main" id="{F80C4293-C9C9-C941-9184-FABE6FEB2237}"/>
              </a:ext>
            </a:extLst>
          </p:cNvPr>
          <p:cNvSpPr txBox="1"/>
          <p:nvPr/>
        </p:nvSpPr>
        <p:spPr>
          <a:xfrm>
            <a:off x="3800729" y="798286"/>
            <a:ext cx="6682869" cy="5029903"/>
          </a:xfrm>
          <a:prstGeom prst="rect">
            <a:avLst/>
          </a:prstGeom>
          <a:noFill/>
        </p:spPr>
        <p:txBody>
          <a:bodyPr wrap="square" rtlCol="0">
            <a:spAutoFit/>
          </a:bodyPr>
          <a:lstStyle/>
          <a:p>
            <a:pPr marL="228600" algn="just">
              <a:lnSpc>
                <a:spcPct val="115000"/>
              </a:lnSpc>
            </a:pPr>
            <a:r>
              <a:rPr lang="es-ES_tradnl" sz="1400" kern="100" dirty="0">
                <a:effectLst/>
                <a:latin typeface="Montserrat" pitchFamily="2" charset="77"/>
                <a:ea typeface="Calibri" panose="020F0502020204030204" pitchFamily="34" charset="0"/>
                <a:cs typeface="Times New Roman" panose="02020603050405020304" pitchFamily="18" charset="0"/>
              </a:rPr>
              <a:t>Lo que distingue a un electrodependiente, según la LGSE (art. 207-1) es que </a:t>
            </a:r>
          </a:p>
          <a:p>
            <a:pPr marL="228600" algn="just">
              <a:lnSpc>
                <a:spcPct val="115000"/>
              </a:lnSpc>
            </a:pP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b="1" kern="100" dirty="0">
                <a:effectLst/>
                <a:latin typeface="Montserrat" pitchFamily="2" charset="77"/>
                <a:ea typeface="Calibri" panose="020F0502020204030204" pitchFamily="34" charset="0"/>
                <a:cs typeface="Times New Roman" panose="02020603050405020304" pitchFamily="18" charset="0"/>
              </a:rPr>
              <a:t>Se encuentran en condición de hospitalización domiciliaria</a:t>
            </a:r>
            <a:r>
              <a:rPr lang="es-ES_tradnl" sz="1400" kern="100" dirty="0">
                <a:effectLst/>
                <a:latin typeface="Montserrat" pitchFamily="2" charset="77"/>
                <a:ea typeface="Calibri" panose="020F0502020204030204" pitchFamily="34" charset="0"/>
                <a:cs typeface="Times New Roman" panose="02020603050405020304" pitchFamily="18" charset="0"/>
              </a:rPr>
              <a:t>.</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502920" algn="just">
              <a:lnSpc>
                <a:spcPct val="115000"/>
              </a:lnSpc>
            </a:pPr>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b="1" kern="100" dirty="0">
                <a:effectLst/>
                <a:latin typeface="Montserrat" pitchFamily="2" charset="77"/>
                <a:ea typeface="Calibri" panose="020F0502020204030204" pitchFamily="34" charset="0"/>
                <a:cs typeface="Times New Roman" panose="02020603050405020304" pitchFamily="18" charset="0"/>
              </a:rPr>
              <a:t>Necesitan permanecer conectadas físicamente, de forma continua o transitoria, a un dispositivo de uso médico</a:t>
            </a:r>
            <a:r>
              <a:rPr lang="es-ES_tradnl" sz="1400" kern="100" dirty="0">
                <a:effectLst/>
                <a:latin typeface="Montserrat" pitchFamily="2" charset="77"/>
                <a:ea typeface="Calibri" panose="020F0502020204030204" pitchFamily="34" charset="0"/>
                <a:cs typeface="Times New Roman" panose="02020603050405020304" pitchFamily="18" charset="0"/>
              </a:rPr>
              <a:t>. La naturaleza de la conexión al dispositivo de uso médico depende de la indicación médica, así como del respectivo plan terapéutico, para cada paciente.</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502920" algn="just">
              <a:lnSpc>
                <a:spcPct val="115000"/>
              </a:lnSpc>
            </a:pPr>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b="1" kern="100" dirty="0">
                <a:effectLst/>
                <a:latin typeface="Montserrat" pitchFamily="2" charset="77"/>
                <a:ea typeface="Calibri" panose="020F0502020204030204" pitchFamily="34" charset="0"/>
                <a:cs typeface="Times New Roman" panose="02020603050405020304" pitchFamily="18" charset="0"/>
              </a:rPr>
              <a:t>El dispositivo de uso médico debe requerir suministro eléctrico para su funcionamiento</a:t>
            </a:r>
            <a:r>
              <a:rPr lang="es-ES_tradnl" sz="1400" kern="100" dirty="0">
                <a:effectLst/>
                <a:latin typeface="Montserrat" pitchFamily="2" charset="77"/>
                <a:ea typeface="Calibri" panose="020F0502020204030204" pitchFamily="34" charset="0"/>
                <a:cs typeface="Times New Roman" panose="02020603050405020304" pitchFamily="18" charset="0"/>
              </a:rPr>
              <a:t>; y</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algn="just">
              <a:lnSpc>
                <a:spcPct val="115000"/>
              </a:lnSpc>
            </a:pPr>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b="1" kern="100" dirty="0">
                <a:effectLst/>
                <a:latin typeface="Montserrat" pitchFamily="2" charset="77"/>
                <a:ea typeface="Calibri" panose="020F0502020204030204" pitchFamily="34" charset="0"/>
                <a:cs typeface="Times New Roman" panose="02020603050405020304" pitchFamily="18" charset="0"/>
              </a:rPr>
              <a:t>La imposibilidad de emplear el dispositivo de uso médico pone en riesgo vital o de secuela funcional severa grave a quien se encuentra en hospitalización domiciliaria</a:t>
            </a:r>
            <a:r>
              <a:rPr lang="es-ES_tradnl" sz="1400" kern="100" dirty="0">
                <a:effectLst/>
                <a:latin typeface="Montserrat" pitchFamily="2" charset="77"/>
                <a:ea typeface="Calibri" panose="020F0502020204030204" pitchFamily="34" charset="0"/>
                <a:cs typeface="Times New Roman" panose="02020603050405020304" pitchFamily="18" charset="0"/>
              </a:rPr>
              <a:t>. Solo este tipo de riesgo es relevante para calificar como paciente electrodependiente a quien se encuentra en hospitalización domiciliaria, quedando aquellos de menor entidad, excluidos.</a:t>
            </a:r>
            <a:endParaRPr lang="es-CL" sz="1400" kern="100" dirty="0">
              <a:effectLst/>
              <a:latin typeface="Montserrat" pitchFamily="2"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679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19F1D-0BAE-9DDD-ADC4-4B4ECA41F3D4}"/>
            </a:ext>
          </a:extLst>
        </p:cNvPr>
        <p:cNvGrpSpPr/>
        <p:nvPr/>
      </p:nvGrpSpPr>
      <p:grpSpPr>
        <a:xfrm>
          <a:off x="0" y="0"/>
          <a:ext cx="0" cy="0"/>
          <a:chOff x="0" y="0"/>
          <a:chExt cx="0" cy="0"/>
        </a:xfrm>
      </p:grpSpPr>
      <p:sp>
        <p:nvSpPr>
          <p:cNvPr id="31" name="Rectángulo 30">
            <a:extLst>
              <a:ext uri="{FF2B5EF4-FFF2-40B4-BE49-F238E27FC236}">
                <a16:creationId xmlns:a16="http://schemas.microsoft.com/office/drawing/2014/main" id="{EA52049B-4669-27BA-CD44-76D095D728C2}"/>
              </a:ext>
            </a:extLst>
          </p:cNvPr>
          <p:cNvSpPr/>
          <p:nvPr/>
        </p:nvSpPr>
        <p:spPr>
          <a:xfrm>
            <a:off x="0" y="1"/>
            <a:ext cx="3657600"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CCF6B44B-8B47-2327-0E22-8879E87F3FF7}"/>
              </a:ext>
            </a:extLst>
          </p:cNvPr>
          <p:cNvSpPr txBox="1"/>
          <p:nvPr/>
        </p:nvSpPr>
        <p:spPr>
          <a:xfrm>
            <a:off x="360064" y="1794872"/>
            <a:ext cx="2937471" cy="2210349"/>
          </a:xfrm>
          <a:prstGeom prst="rect">
            <a:avLst/>
          </a:prstGeom>
          <a:noFill/>
        </p:spPr>
        <p:txBody>
          <a:bodyPr wrap="square" rtlCol="0">
            <a:spAutoFit/>
          </a:bodyPr>
          <a:lstStyle/>
          <a:p>
            <a:pPr>
              <a:lnSpc>
                <a:spcPts val="4200"/>
              </a:lnSpc>
            </a:pPr>
            <a:r>
              <a:rPr lang="en-GB" sz="3100" dirty="0">
                <a:latin typeface="Montserrat" pitchFamily="2" charset="77"/>
                <a:ea typeface="Tahoma" panose="020B0604030504040204" pitchFamily="34" charset="0"/>
                <a:cs typeface="Tahoma" panose="020B0604030504040204" pitchFamily="34" charset="0"/>
              </a:rPr>
              <a:t>Marco de la </a:t>
            </a:r>
            <a:r>
              <a:rPr lang="en-GB" sz="3100" dirty="0" err="1">
                <a:latin typeface="Montserrat" pitchFamily="2" charset="77"/>
                <a:ea typeface="Tahoma" panose="020B0604030504040204" pitchFamily="34" charset="0"/>
                <a:cs typeface="Tahoma" panose="020B0604030504040204" pitchFamily="34" charset="0"/>
              </a:rPr>
              <a:t>regulación</a:t>
            </a:r>
            <a:r>
              <a:rPr lang="en-GB" sz="3100" dirty="0">
                <a:latin typeface="Montserrat" pitchFamily="2" charset="77"/>
                <a:ea typeface="Tahoma" panose="020B0604030504040204" pitchFamily="34" charset="0"/>
                <a:cs typeface="Tahoma" panose="020B0604030504040204" pitchFamily="34" charset="0"/>
              </a:rPr>
              <a:t> </a:t>
            </a:r>
            <a:r>
              <a:rPr lang="en-GB" sz="3100" dirty="0" err="1">
                <a:latin typeface="Montserrat" pitchFamily="2" charset="77"/>
                <a:ea typeface="Tahoma" panose="020B0604030504040204" pitchFamily="34" charset="0"/>
                <a:cs typeface="Tahoma" panose="020B0604030504040204" pitchFamily="34" charset="0"/>
              </a:rPr>
              <a:t>sobre</a:t>
            </a:r>
            <a:r>
              <a:rPr lang="en-GB" sz="3100" dirty="0">
                <a:latin typeface="Montserrat" pitchFamily="2" charset="77"/>
                <a:ea typeface="Tahoma" panose="020B0604030504040204" pitchFamily="34" charset="0"/>
                <a:cs typeface="Tahoma" panose="020B0604030504040204" pitchFamily="34" charset="0"/>
              </a:rPr>
              <a:t> electro-</a:t>
            </a:r>
          </a:p>
          <a:p>
            <a:pPr>
              <a:lnSpc>
                <a:spcPts val="4200"/>
              </a:lnSpc>
            </a:pPr>
            <a:r>
              <a:rPr lang="en-GB" sz="3100" dirty="0" err="1">
                <a:latin typeface="Montserrat" pitchFamily="2" charset="77"/>
                <a:ea typeface="Tahoma" panose="020B0604030504040204" pitchFamily="34" charset="0"/>
                <a:cs typeface="Tahoma" panose="020B0604030504040204" pitchFamily="34" charset="0"/>
              </a:rPr>
              <a:t>dependientes</a:t>
            </a:r>
            <a:endParaRPr lang="en-GB" sz="3100" dirty="0">
              <a:latin typeface="Montserrat" pitchFamily="2" charset="77"/>
              <a:ea typeface="Tahoma" panose="020B0604030504040204" pitchFamily="34" charset="0"/>
              <a:cs typeface="Tahoma" panose="020B0604030504040204" pitchFamily="34" charset="0"/>
            </a:endParaRPr>
          </a:p>
        </p:txBody>
      </p:sp>
      <p:pic>
        <p:nvPicPr>
          <p:cNvPr id="4" name="Imagen 3">
            <a:extLst>
              <a:ext uri="{FF2B5EF4-FFF2-40B4-BE49-F238E27FC236}">
                <a16:creationId xmlns:a16="http://schemas.microsoft.com/office/drawing/2014/main" id="{E154646C-37D6-5085-A3B5-057ABE338AD3}"/>
              </a:ext>
            </a:extLst>
          </p:cNvPr>
          <p:cNvPicPr>
            <a:picLocks noChangeAspect="1"/>
          </p:cNvPicPr>
          <p:nvPr/>
        </p:nvPicPr>
        <p:blipFill>
          <a:blip r:embed="rId2"/>
          <a:stretch>
            <a:fillRect/>
          </a:stretch>
        </p:blipFill>
        <p:spPr>
          <a:xfrm>
            <a:off x="487900" y="0"/>
            <a:ext cx="945396" cy="798286"/>
          </a:xfrm>
          <a:prstGeom prst="rect">
            <a:avLst/>
          </a:prstGeom>
        </p:spPr>
      </p:pic>
      <p:sp>
        <p:nvSpPr>
          <p:cNvPr id="5" name="CuadroTexto 4">
            <a:extLst>
              <a:ext uri="{FF2B5EF4-FFF2-40B4-BE49-F238E27FC236}">
                <a16:creationId xmlns:a16="http://schemas.microsoft.com/office/drawing/2014/main" id="{FD499B6C-230C-982A-9ABC-37E9A958EEE1}"/>
              </a:ext>
            </a:extLst>
          </p:cNvPr>
          <p:cNvSpPr txBox="1"/>
          <p:nvPr/>
        </p:nvSpPr>
        <p:spPr>
          <a:xfrm>
            <a:off x="3800729" y="798286"/>
            <a:ext cx="6682869" cy="4221990"/>
          </a:xfrm>
          <a:prstGeom prst="rect">
            <a:avLst/>
          </a:prstGeom>
          <a:noFill/>
        </p:spPr>
        <p:txBody>
          <a:bodyPr wrap="square" rtlCol="0">
            <a:spAutoFit/>
          </a:bodyPr>
          <a:lstStyle/>
          <a:p>
            <a:pPr marL="228600" algn="just">
              <a:lnSpc>
                <a:spcPct val="115000"/>
              </a:lnSpc>
            </a:pPr>
            <a:r>
              <a:rPr lang="es-ES_tradnl" sz="1400" b="1" kern="100" dirty="0">
                <a:effectLst/>
                <a:latin typeface="Montserrat" pitchFamily="2" charset="77"/>
                <a:ea typeface="Calibri" panose="020F0502020204030204" pitchFamily="34" charset="0"/>
                <a:cs typeface="Times New Roman" panose="02020603050405020304" pitchFamily="18" charset="0"/>
              </a:rPr>
              <a:t>¿Por qué reguló la ley Nº21.304 de esta manera? Por varias razones:</a:t>
            </a:r>
            <a:endParaRPr lang="es-CL" sz="1400" b="1"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endParaRPr lang="es-ES_tradn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kern="100" dirty="0">
                <a:effectLst/>
                <a:latin typeface="Montserrat" pitchFamily="2" charset="77"/>
                <a:ea typeface="Calibri" panose="020F0502020204030204" pitchFamily="34" charset="0"/>
                <a:cs typeface="Times New Roman" panose="02020603050405020304" pitchFamily="18" charset="0"/>
              </a:rPr>
              <a:t>Primero: porque desde el punto de vista sanitario, se trata de un paciente que, en rigor, se encuentra en régimen de hospitalización y la categoría de “electrodependiente” ayuda a que dicho régimen de hospitalización se cumpla de mejor manera;</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450215" indent="-179705" algn="just">
              <a:lnSpc>
                <a:spcPct val="115000"/>
              </a:lnSpc>
            </a:pPr>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kern="100" dirty="0">
                <a:effectLst/>
                <a:latin typeface="Montserrat" pitchFamily="2" charset="77"/>
                <a:ea typeface="Calibri" panose="020F0502020204030204" pitchFamily="34" charset="0"/>
                <a:cs typeface="Times New Roman" panose="02020603050405020304" pitchFamily="18" charset="0"/>
              </a:rPr>
              <a:t>Segundo: porque la categoría de “electrodependiente”, en estricto sentido jurídico, solo existe para la regulación eléctrica, pues aborda dos materias de dicho ámbito: el suministro de energía y la tarifa o precio que es aplicable a dicho suministro;</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450215" indent="-179705"/>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kern="100" dirty="0">
                <a:effectLst/>
                <a:latin typeface="Montserrat" pitchFamily="2" charset="77"/>
                <a:ea typeface="Calibri" panose="020F0502020204030204" pitchFamily="34" charset="0"/>
                <a:cs typeface="Times New Roman" panose="02020603050405020304" pitchFamily="18" charset="0"/>
              </a:rPr>
              <a:t>Tercero: porque la </a:t>
            </a:r>
            <a:r>
              <a:rPr lang="es-ES_tradnl" sz="1400" kern="100" dirty="0" err="1">
                <a:effectLst/>
                <a:latin typeface="Montserrat" pitchFamily="2" charset="77"/>
                <a:ea typeface="Calibri" panose="020F0502020204030204" pitchFamily="34" charset="0"/>
                <a:cs typeface="Times New Roman" panose="02020603050405020304" pitchFamily="18" charset="0"/>
              </a:rPr>
              <a:t>electrodependencia</a:t>
            </a:r>
            <a:r>
              <a:rPr lang="es-ES_tradnl" sz="1400" kern="100" dirty="0">
                <a:effectLst/>
                <a:latin typeface="Montserrat" pitchFamily="2" charset="77"/>
                <a:ea typeface="Calibri" panose="020F0502020204030204" pitchFamily="34" charset="0"/>
                <a:cs typeface="Times New Roman" panose="02020603050405020304" pitchFamily="18" charset="0"/>
              </a:rPr>
              <a:t> y su régimen jurídico son excepcionales, atendida las especiales condiciones bajo las cuales se configura;</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450215" indent="-179705"/>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228600" algn="just">
              <a:lnSpc>
                <a:spcPct val="115000"/>
              </a:lnSpc>
            </a:pPr>
            <a:endParaRPr lang="es-CL" sz="1400" kern="100" dirty="0">
              <a:effectLst/>
              <a:latin typeface="Montserrat" pitchFamily="2"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620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32C9B-F24B-BB4F-4C2C-1B0C9D5A7651}"/>
            </a:ext>
          </a:extLst>
        </p:cNvPr>
        <p:cNvGrpSpPr/>
        <p:nvPr/>
      </p:nvGrpSpPr>
      <p:grpSpPr>
        <a:xfrm>
          <a:off x="0" y="0"/>
          <a:ext cx="0" cy="0"/>
          <a:chOff x="0" y="0"/>
          <a:chExt cx="0" cy="0"/>
        </a:xfrm>
      </p:grpSpPr>
      <p:sp>
        <p:nvSpPr>
          <p:cNvPr id="31" name="Rectángulo 30">
            <a:extLst>
              <a:ext uri="{FF2B5EF4-FFF2-40B4-BE49-F238E27FC236}">
                <a16:creationId xmlns:a16="http://schemas.microsoft.com/office/drawing/2014/main" id="{F9B6914A-8BEC-7C83-B5B0-03CE0E9EEDBF}"/>
              </a:ext>
            </a:extLst>
          </p:cNvPr>
          <p:cNvSpPr/>
          <p:nvPr/>
        </p:nvSpPr>
        <p:spPr>
          <a:xfrm>
            <a:off x="0" y="1"/>
            <a:ext cx="3657600" cy="7199312"/>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E4A217EC-3A1C-BA9E-1653-3B7AD9B253DB}"/>
              </a:ext>
            </a:extLst>
          </p:cNvPr>
          <p:cNvSpPr txBox="1"/>
          <p:nvPr/>
        </p:nvSpPr>
        <p:spPr>
          <a:xfrm>
            <a:off x="360064" y="1794872"/>
            <a:ext cx="2937471" cy="2210349"/>
          </a:xfrm>
          <a:prstGeom prst="rect">
            <a:avLst/>
          </a:prstGeom>
          <a:noFill/>
        </p:spPr>
        <p:txBody>
          <a:bodyPr wrap="square" rtlCol="0">
            <a:spAutoFit/>
          </a:bodyPr>
          <a:lstStyle/>
          <a:p>
            <a:pPr>
              <a:lnSpc>
                <a:spcPts val="4200"/>
              </a:lnSpc>
            </a:pPr>
            <a:r>
              <a:rPr lang="en-GB" sz="3100" dirty="0">
                <a:latin typeface="Montserrat" pitchFamily="2" charset="77"/>
                <a:ea typeface="Tahoma" panose="020B0604030504040204" pitchFamily="34" charset="0"/>
                <a:cs typeface="Tahoma" panose="020B0604030504040204" pitchFamily="34" charset="0"/>
              </a:rPr>
              <a:t>Marco de la </a:t>
            </a:r>
            <a:r>
              <a:rPr lang="en-GB" sz="3100" dirty="0" err="1">
                <a:latin typeface="Montserrat" pitchFamily="2" charset="77"/>
                <a:ea typeface="Tahoma" panose="020B0604030504040204" pitchFamily="34" charset="0"/>
                <a:cs typeface="Tahoma" panose="020B0604030504040204" pitchFamily="34" charset="0"/>
              </a:rPr>
              <a:t>regulación</a:t>
            </a:r>
            <a:r>
              <a:rPr lang="en-GB" sz="3100" dirty="0">
                <a:latin typeface="Montserrat" pitchFamily="2" charset="77"/>
                <a:ea typeface="Tahoma" panose="020B0604030504040204" pitchFamily="34" charset="0"/>
                <a:cs typeface="Tahoma" panose="020B0604030504040204" pitchFamily="34" charset="0"/>
              </a:rPr>
              <a:t> </a:t>
            </a:r>
            <a:r>
              <a:rPr lang="en-GB" sz="3100" dirty="0" err="1">
                <a:latin typeface="Montserrat" pitchFamily="2" charset="77"/>
                <a:ea typeface="Tahoma" panose="020B0604030504040204" pitchFamily="34" charset="0"/>
                <a:cs typeface="Tahoma" panose="020B0604030504040204" pitchFamily="34" charset="0"/>
              </a:rPr>
              <a:t>sobre</a:t>
            </a:r>
            <a:r>
              <a:rPr lang="en-GB" sz="3100" dirty="0">
                <a:latin typeface="Montserrat" pitchFamily="2" charset="77"/>
                <a:ea typeface="Tahoma" panose="020B0604030504040204" pitchFamily="34" charset="0"/>
                <a:cs typeface="Tahoma" panose="020B0604030504040204" pitchFamily="34" charset="0"/>
              </a:rPr>
              <a:t> electro-</a:t>
            </a:r>
          </a:p>
          <a:p>
            <a:pPr>
              <a:lnSpc>
                <a:spcPts val="4200"/>
              </a:lnSpc>
            </a:pPr>
            <a:r>
              <a:rPr lang="en-GB" sz="3100" dirty="0" err="1">
                <a:latin typeface="Montserrat" pitchFamily="2" charset="77"/>
                <a:ea typeface="Tahoma" panose="020B0604030504040204" pitchFamily="34" charset="0"/>
                <a:cs typeface="Tahoma" panose="020B0604030504040204" pitchFamily="34" charset="0"/>
              </a:rPr>
              <a:t>dependientes</a:t>
            </a:r>
            <a:endParaRPr lang="en-GB" sz="3100" dirty="0">
              <a:latin typeface="Montserrat" pitchFamily="2" charset="77"/>
              <a:ea typeface="Tahoma" panose="020B0604030504040204" pitchFamily="34" charset="0"/>
              <a:cs typeface="Tahoma" panose="020B0604030504040204" pitchFamily="34" charset="0"/>
            </a:endParaRPr>
          </a:p>
        </p:txBody>
      </p:sp>
      <p:pic>
        <p:nvPicPr>
          <p:cNvPr id="4" name="Imagen 3">
            <a:extLst>
              <a:ext uri="{FF2B5EF4-FFF2-40B4-BE49-F238E27FC236}">
                <a16:creationId xmlns:a16="http://schemas.microsoft.com/office/drawing/2014/main" id="{3FB6A9E1-50E0-05CD-359E-5FDB0A9B8BA7}"/>
              </a:ext>
            </a:extLst>
          </p:cNvPr>
          <p:cNvPicPr>
            <a:picLocks noChangeAspect="1"/>
          </p:cNvPicPr>
          <p:nvPr/>
        </p:nvPicPr>
        <p:blipFill>
          <a:blip r:embed="rId2"/>
          <a:stretch>
            <a:fillRect/>
          </a:stretch>
        </p:blipFill>
        <p:spPr>
          <a:xfrm>
            <a:off x="487900" y="0"/>
            <a:ext cx="945396" cy="798286"/>
          </a:xfrm>
          <a:prstGeom prst="rect">
            <a:avLst/>
          </a:prstGeom>
        </p:spPr>
      </p:pic>
      <p:sp>
        <p:nvSpPr>
          <p:cNvPr id="5" name="CuadroTexto 4">
            <a:extLst>
              <a:ext uri="{FF2B5EF4-FFF2-40B4-BE49-F238E27FC236}">
                <a16:creationId xmlns:a16="http://schemas.microsoft.com/office/drawing/2014/main" id="{998E9496-D95F-C75E-A769-371030AFB809}"/>
              </a:ext>
            </a:extLst>
          </p:cNvPr>
          <p:cNvSpPr txBox="1"/>
          <p:nvPr/>
        </p:nvSpPr>
        <p:spPr>
          <a:xfrm>
            <a:off x="3800729" y="798286"/>
            <a:ext cx="6682869" cy="4189673"/>
          </a:xfrm>
          <a:prstGeom prst="rect">
            <a:avLst/>
          </a:prstGeom>
          <a:noFill/>
        </p:spPr>
        <p:txBody>
          <a:bodyPr wrap="square" rtlCol="0">
            <a:spAutoFit/>
          </a:bodyPr>
          <a:lstStyle/>
          <a:p>
            <a:pPr marL="228600" algn="just">
              <a:lnSpc>
                <a:spcPct val="115000"/>
              </a:lnSpc>
            </a:pPr>
            <a:r>
              <a:rPr lang="es-ES_tradnl" sz="1400" b="1" kern="100" dirty="0">
                <a:effectLst/>
                <a:latin typeface="Montserrat" pitchFamily="2" charset="77"/>
                <a:ea typeface="Calibri" panose="020F0502020204030204" pitchFamily="34" charset="0"/>
                <a:cs typeface="Times New Roman" panose="02020603050405020304" pitchFamily="18" charset="0"/>
              </a:rPr>
              <a:t>¿Por qué reguló la ley Nº21.304 de esta manera? Por varias razones:</a:t>
            </a:r>
            <a:endParaRPr lang="es-ES_tradnl" sz="1400" kern="100" dirty="0">
              <a:effectLst/>
              <a:latin typeface="Montserrat" pitchFamily="2" charset="77"/>
              <a:ea typeface="Calibri" panose="020F0502020204030204" pitchFamily="34" charset="0"/>
              <a:cs typeface="Times New Roman" panose="02020603050405020304" pitchFamily="18" charset="0"/>
            </a:endParaRPr>
          </a:p>
          <a:p>
            <a:pPr marL="450215" indent="-179705"/>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kern="100" dirty="0">
                <a:effectLst/>
                <a:latin typeface="Montserrat" pitchFamily="2" charset="77"/>
                <a:ea typeface="Calibri" panose="020F0502020204030204" pitchFamily="34" charset="0"/>
                <a:cs typeface="Times New Roman" panose="02020603050405020304" pitchFamily="18" charset="0"/>
              </a:rPr>
              <a:t>Cuarto: porque es una calidad accesoria a la prescripción médica, de forma tal que solo puede encontrarse vigente mientras ella sea indicada;</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457200"/>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kern="100" dirty="0">
                <a:effectLst/>
                <a:latin typeface="Montserrat" pitchFamily="2" charset="77"/>
                <a:ea typeface="Calibri" panose="020F0502020204030204" pitchFamily="34" charset="0"/>
                <a:cs typeface="Times New Roman" panose="02020603050405020304" pitchFamily="18" charset="0"/>
              </a:rPr>
              <a:t>Quinto: precisamente por el carácter accesorio, la regulación requiere de un registro, para que los beneficiarios estén claramente establecidos y sus beneficios sean auditables, comprobables y gestionables; y</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450215" indent="-179705"/>
            <a:r>
              <a:rPr lang="es-ES_tradnl" sz="1400" kern="100" dirty="0">
                <a:effectLst/>
                <a:latin typeface="Montserrat" pitchFamily="2" charset="77"/>
                <a:ea typeface="Calibri" panose="020F0502020204030204" pitchFamily="34" charset="0"/>
                <a:cs typeface="Times New Roman" panose="02020603050405020304" pitchFamily="18" charset="0"/>
              </a:rPr>
              <a:t> </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342900" lvl="0" indent="-342900" algn="just">
              <a:lnSpc>
                <a:spcPct val="115000"/>
              </a:lnSpc>
              <a:buFont typeface="Garamond" panose="02020404030301010803" pitchFamily="18" charset="0"/>
              <a:buChar char="-"/>
            </a:pPr>
            <a:r>
              <a:rPr lang="es-ES_tradnl" sz="1400" kern="100" dirty="0">
                <a:effectLst/>
                <a:latin typeface="Montserrat" pitchFamily="2" charset="77"/>
                <a:ea typeface="Calibri" panose="020F0502020204030204" pitchFamily="34" charset="0"/>
                <a:cs typeface="Times New Roman" panose="02020603050405020304" pitchFamily="18" charset="0"/>
              </a:rPr>
              <a:t>Sexto: porque en tanto requisito legal, los costos que irrogan las prescripciones mandatadas por la ley constituyen costos estándares de inversión, mantención y operación asociados a la distribución, por unidad de potencia suministrada, y por tanto forman parte del Valor Agregado de Distribución (VAD).</a:t>
            </a:r>
            <a:endParaRPr lang="es-CL" sz="1400" kern="100" dirty="0">
              <a:effectLst/>
              <a:latin typeface="Montserrat" pitchFamily="2" charset="77"/>
              <a:ea typeface="Calibri" panose="020F0502020204030204" pitchFamily="34" charset="0"/>
              <a:cs typeface="Times New Roman" panose="02020603050405020304" pitchFamily="18" charset="0"/>
            </a:endParaRPr>
          </a:p>
          <a:p>
            <a:pPr marL="228600" algn="just">
              <a:lnSpc>
                <a:spcPct val="115000"/>
              </a:lnSpc>
            </a:pPr>
            <a:endParaRPr lang="es-CL" sz="1400" kern="100" dirty="0">
              <a:effectLst/>
              <a:latin typeface="Montserrat" pitchFamily="2"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7121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CD3A3E-4881-772A-506F-AA13D5E84D8B}"/>
            </a:ext>
          </a:extLst>
        </p:cNvPr>
        <p:cNvGrpSpPr/>
        <p:nvPr/>
      </p:nvGrpSpPr>
      <p:grpSpPr>
        <a:xfrm>
          <a:off x="0" y="0"/>
          <a:ext cx="0" cy="0"/>
          <a:chOff x="0" y="0"/>
          <a:chExt cx="0" cy="0"/>
        </a:xfrm>
      </p:grpSpPr>
      <p:sp>
        <p:nvSpPr>
          <p:cNvPr id="12" name="Rectángulo 11">
            <a:extLst>
              <a:ext uri="{FF2B5EF4-FFF2-40B4-BE49-F238E27FC236}">
                <a16:creationId xmlns:a16="http://schemas.microsoft.com/office/drawing/2014/main" id="{C9EDD7D0-3B56-A5AA-BC67-B7BD5C2A2C0A}"/>
              </a:ext>
            </a:extLst>
          </p:cNvPr>
          <p:cNvSpPr/>
          <p:nvPr/>
        </p:nvSpPr>
        <p:spPr>
          <a:xfrm>
            <a:off x="0" y="3083333"/>
            <a:ext cx="10804683" cy="4115980"/>
          </a:xfrm>
          <a:prstGeom prst="rect">
            <a:avLst/>
          </a:prstGeom>
          <a:solidFill>
            <a:srgbClr val="D0D6D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594"/>
          </a:p>
        </p:txBody>
      </p:sp>
      <p:sp>
        <p:nvSpPr>
          <p:cNvPr id="2" name="CuadroTexto 1">
            <a:extLst>
              <a:ext uri="{FF2B5EF4-FFF2-40B4-BE49-F238E27FC236}">
                <a16:creationId xmlns:a16="http://schemas.microsoft.com/office/drawing/2014/main" id="{CE33D8DA-488C-41B1-E0EC-4B1A9F80A321}"/>
              </a:ext>
            </a:extLst>
          </p:cNvPr>
          <p:cNvSpPr txBox="1"/>
          <p:nvPr/>
        </p:nvSpPr>
        <p:spPr>
          <a:xfrm>
            <a:off x="482595" y="3934693"/>
            <a:ext cx="2754091" cy="738664"/>
          </a:xfrm>
          <a:prstGeom prst="rect">
            <a:avLst/>
          </a:prstGeom>
          <a:noFill/>
        </p:spPr>
        <p:txBody>
          <a:bodyPr wrap="square" rtlCol="0">
            <a:spAutoFit/>
          </a:bodyPr>
          <a:lstStyle/>
          <a:p>
            <a:r>
              <a:rPr lang="es-CL" sz="1400" dirty="0">
                <a:latin typeface="Montserrat Light" pitchFamily="2" charset="77"/>
                <a:ea typeface="Futura Light" charset="0"/>
                <a:cs typeface="Futura Light" charset="0"/>
              </a:rPr>
              <a:t>Obligación de carácter técnico, orientada a la gestión de las redes.</a:t>
            </a:r>
          </a:p>
        </p:txBody>
      </p:sp>
      <p:sp>
        <p:nvSpPr>
          <p:cNvPr id="3" name="CuadroTexto 2">
            <a:extLst>
              <a:ext uri="{FF2B5EF4-FFF2-40B4-BE49-F238E27FC236}">
                <a16:creationId xmlns:a16="http://schemas.microsoft.com/office/drawing/2014/main" id="{7971608B-CBCD-8838-ACE0-78C2A24D41C6}"/>
              </a:ext>
            </a:extLst>
          </p:cNvPr>
          <p:cNvSpPr txBox="1"/>
          <p:nvPr/>
        </p:nvSpPr>
        <p:spPr>
          <a:xfrm>
            <a:off x="453567" y="1356034"/>
            <a:ext cx="9467673" cy="1169551"/>
          </a:xfrm>
          <a:prstGeom prst="rect">
            <a:avLst/>
          </a:prstGeom>
          <a:noFill/>
        </p:spPr>
        <p:txBody>
          <a:bodyPr wrap="square" rtlCol="0">
            <a:spAutoFit/>
          </a:bodyPr>
          <a:lstStyle/>
          <a:p>
            <a:pPr>
              <a:lnSpc>
                <a:spcPts val="4200"/>
              </a:lnSpc>
            </a:pPr>
            <a:r>
              <a:rPr lang="en-GB" sz="3500" dirty="0" err="1">
                <a:latin typeface="Montserrat" pitchFamily="2" charset="77"/>
                <a:ea typeface="Tahoma" panose="020B0604030504040204" pitchFamily="34" charset="0"/>
                <a:cs typeface="Tahoma" panose="020B0604030504040204" pitchFamily="34" charset="0"/>
              </a:rPr>
              <a:t>Obligaciones</a:t>
            </a:r>
            <a:r>
              <a:rPr lang="en-GB" sz="3500" dirty="0">
                <a:latin typeface="Montserrat" pitchFamily="2" charset="77"/>
                <a:ea typeface="Tahoma" panose="020B0604030504040204" pitchFamily="34" charset="0"/>
                <a:cs typeface="Tahoma" panose="020B0604030504040204" pitchFamily="34" charset="0"/>
              </a:rPr>
              <a:t> para </a:t>
            </a:r>
            <a:r>
              <a:rPr lang="en-GB" sz="3500" dirty="0" err="1">
                <a:latin typeface="Montserrat" pitchFamily="2" charset="77"/>
                <a:ea typeface="Tahoma" panose="020B0604030504040204" pitchFamily="34" charset="0"/>
                <a:cs typeface="Tahoma" panose="020B0604030504040204" pitchFamily="34" charset="0"/>
              </a:rPr>
              <a:t>los</a:t>
            </a:r>
            <a:r>
              <a:rPr lang="en-GB" sz="3500" dirty="0">
                <a:latin typeface="Montserrat" pitchFamily="2" charset="77"/>
                <a:ea typeface="Tahoma" panose="020B0604030504040204" pitchFamily="34" charset="0"/>
                <a:cs typeface="Tahoma" panose="020B0604030504040204" pitchFamily="34" charset="0"/>
              </a:rPr>
              <a:t> </a:t>
            </a:r>
            <a:r>
              <a:rPr lang="en-GB" sz="3500" dirty="0" err="1">
                <a:latin typeface="Montserrat" pitchFamily="2" charset="77"/>
                <a:ea typeface="Tahoma" panose="020B0604030504040204" pitchFamily="34" charset="0"/>
                <a:cs typeface="Tahoma" panose="020B0604030504040204" pitchFamily="34" charset="0"/>
              </a:rPr>
              <a:t>concesionarios</a:t>
            </a:r>
            <a:r>
              <a:rPr lang="en-GB" sz="3500" dirty="0">
                <a:latin typeface="Montserrat" pitchFamily="2" charset="77"/>
                <a:ea typeface="Tahoma" panose="020B0604030504040204" pitchFamily="34" charset="0"/>
                <a:cs typeface="Tahoma" panose="020B0604030504040204" pitchFamily="34" charset="0"/>
              </a:rPr>
              <a:t> de </a:t>
            </a:r>
            <a:r>
              <a:rPr lang="en-GB" sz="3500" dirty="0" err="1">
                <a:latin typeface="Montserrat" pitchFamily="2" charset="77"/>
                <a:ea typeface="Tahoma" panose="020B0604030504040204" pitchFamily="34" charset="0"/>
                <a:cs typeface="Tahoma" panose="020B0604030504040204" pitchFamily="34" charset="0"/>
              </a:rPr>
              <a:t>servicio</a:t>
            </a:r>
            <a:r>
              <a:rPr lang="en-GB" sz="3500" dirty="0">
                <a:latin typeface="Montserrat" pitchFamily="2" charset="77"/>
                <a:ea typeface="Tahoma" panose="020B0604030504040204" pitchFamily="34" charset="0"/>
                <a:cs typeface="Tahoma" panose="020B0604030504040204" pitchFamily="34" charset="0"/>
              </a:rPr>
              <a:t> </a:t>
            </a:r>
            <a:r>
              <a:rPr lang="en-GB" sz="3500" dirty="0" err="1">
                <a:latin typeface="Montserrat" pitchFamily="2" charset="77"/>
                <a:ea typeface="Tahoma" panose="020B0604030504040204" pitchFamily="34" charset="0"/>
                <a:cs typeface="Tahoma" panose="020B0604030504040204" pitchFamily="34" charset="0"/>
              </a:rPr>
              <a:t>público</a:t>
            </a:r>
            <a:r>
              <a:rPr lang="en-GB" sz="3500" dirty="0">
                <a:latin typeface="Montserrat" pitchFamily="2" charset="77"/>
                <a:ea typeface="Tahoma" panose="020B0604030504040204" pitchFamily="34" charset="0"/>
                <a:cs typeface="Tahoma" panose="020B0604030504040204" pitchFamily="34" charset="0"/>
              </a:rPr>
              <a:t> de </a:t>
            </a:r>
            <a:r>
              <a:rPr lang="en-GB" sz="3500" dirty="0" err="1">
                <a:latin typeface="Montserrat" pitchFamily="2" charset="77"/>
                <a:ea typeface="Tahoma" panose="020B0604030504040204" pitchFamily="34" charset="0"/>
                <a:cs typeface="Tahoma" panose="020B0604030504040204" pitchFamily="34" charset="0"/>
              </a:rPr>
              <a:t>distribución</a:t>
            </a:r>
            <a:endParaRPr lang="en-GB" sz="3500" dirty="0">
              <a:latin typeface="Montserrat" pitchFamily="2" charset="77"/>
              <a:ea typeface="Tahoma" panose="020B0604030504040204" pitchFamily="34" charset="0"/>
              <a:cs typeface="Tahoma" panose="020B0604030504040204" pitchFamily="34" charset="0"/>
            </a:endParaRPr>
          </a:p>
        </p:txBody>
      </p:sp>
      <p:pic>
        <p:nvPicPr>
          <p:cNvPr id="4" name="Imagen 3">
            <a:extLst>
              <a:ext uri="{FF2B5EF4-FFF2-40B4-BE49-F238E27FC236}">
                <a16:creationId xmlns:a16="http://schemas.microsoft.com/office/drawing/2014/main" id="{3B0A9FCC-05AF-03B1-302E-6B694E51C009}"/>
              </a:ext>
            </a:extLst>
          </p:cNvPr>
          <p:cNvPicPr>
            <a:picLocks noChangeAspect="1"/>
          </p:cNvPicPr>
          <p:nvPr/>
        </p:nvPicPr>
        <p:blipFill>
          <a:blip r:embed="rId2"/>
          <a:stretch>
            <a:fillRect/>
          </a:stretch>
        </p:blipFill>
        <p:spPr>
          <a:xfrm>
            <a:off x="487900" y="0"/>
            <a:ext cx="945396" cy="798286"/>
          </a:xfrm>
          <a:prstGeom prst="rect">
            <a:avLst/>
          </a:prstGeom>
        </p:spPr>
      </p:pic>
      <p:sp>
        <p:nvSpPr>
          <p:cNvPr id="6" name="CuadroTexto 5">
            <a:extLst>
              <a:ext uri="{FF2B5EF4-FFF2-40B4-BE49-F238E27FC236}">
                <a16:creationId xmlns:a16="http://schemas.microsoft.com/office/drawing/2014/main" id="{780D02BB-DE37-FA5F-AF99-7A9CF181CBE3}"/>
              </a:ext>
            </a:extLst>
          </p:cNvPr>
          <p:cNvSpPr txBox="1"/>
          <p:nvPr/>
        </p:nvSpPr>
        <p:spPr>
          <a:xfrm>
            <a:off x="497041" y="3328029"/>
            <a:ext cx="3398569" cy="553998"/>
          </a:xfrm>
          <a:prstGeom prst="rect">
            <a:avLst/>
          </a:prstGeom>
          <a:noFill/>
        </p:spPr>
        <p:txBody>
          <a:bodyPr wrap="square" rtlCol="0">
            <a:spAutoFit/>
          </a:bodyPr>
          <a:lstStyle/>
          <a:p>
            <a:r>
              <a:rPr lang="en-GB" sz="1500" b="1" dirty="0" err="1">
                <a:latin typeface="Montserrat" pitchFamily="2" charset="77"/>
                <a:ea typeface="Tahoma" panose="020B0604030504040204" pitchFamily="34" charset="0"/>
                <a:cs typeface="Tahoma" panose="020B0604030504040204" pitchFamily="34" charset="0"/>
              </a:rPr>
              <a:t>Obligación</a:t>
            </a:r>
            <a:r>
              <a:rPr lang="en-GB" sz="1500" b="1" dirty="0">
                <a:latin typeface="Montserrat" pitchFamily="2" charset="77"/>
                <a:ea typeface="Tahoma" panose="020B0604030504040204" pitchFamily="34" charset="0"/>
                <a:cs typeface="Tahoma" panose="020B0604030504040204" pitchFamily="34" charset="0"/>
              </a:rPr>
              <a:t> de </a:t>
            </a:r>
            <a:r>
              <a:rPr lang="en-GB" sz="1500" b="1" dirty="0" err="1">
                <a:latin typeface="Montserrat" pitchFamily="2" charset="77"/>
                <a:ea typeface="Tahoma" panose="020B0604030504040204" pitchFamily="34" charset="0"/>
                <a:cs typeface="Tahoma" panose="020B0604030504040204" pitchFamily="34" charset="0"/>
              </a:rPr>
              <a:t>priorizar</a:t>
            </a:r>
            <a:r>
              <a:rPr lang="en-GB" sz="1500" b="1" dirty="0">
                <a:latin typeface="Montserrat" pitchFamily="2" charset="77"/>
                <a:ea typeface="Tahoma" panose="020B0604030504040204" pitchFamily="34" charset="0"/>
                <a:cs typeface="Tahoma" panose="020B0604030504040204" pitchFamily="34" charset="0"/>
              </a:rPr>
              <a:t> </a:t>
            </a:r>
            <a:r>
              <a:rPr lang="en-GB" sz="1500" b="1" dirty="0" err="1">
                <a:latin typeface="Montserrat" pitchFamily="2" charset="77"/>
                <a:ea typeface="Tahoma" panose="020B0604030504040204" pitchFamily="34" charset="0"/>
                <a:cs typeface="Tahoma" panose="020B0604030504040204" pitchFamily="34" charset="0"/>
              </a:rPr>
              <a:t>el</a:t>
            </a:r>
            <a:r>
              <a:rPr lang="en-GB" sz="1500" b="1" dirty="0">
                <a:latin typeface="Montserrat" pitchFamily="2" charset="77"/>
                <a:ea typeface="Tahoma" panose="020B0604030504040204" pitchFamily="34" charset="0"/>
                <a:cs typeface="Tahoma" panose="020B0604030504040204" pitchFamily="34" charset="0"/>
              </a:rPr>
              <a:t> </a:t>
            </a:r>
            <a:r>
              <a:rPr lang="en-GB" sz="1500" b="1" dirty="0" err="1">
                <a:latin typeface="Montserrat" pitchFamily="2" charset="77"/>
                <a:ea typeface="Tahoma" panose="020B0604030504040204" pitchFamily="34" charset="0"/>
                <a:cs typeface="Tahoma" panose="020B0604030504040204" pitchFamily="34" charset="0"/>
              </a:rPr>
              <a:t>restablecimiento</a:t>
            </a:r>
            <a:r>
              <a:rPr lang="en-GB" sz="1500" b="1" dirty="0">
                <a:latin typeface="Montserrat" pitchFamily="2" charset="77"/>
                <a:ea typeface="Tahoma" panose="020B0604030504040204" pitchFamily="34" charset="0"/>
                <a:cs typeface="Tahoma" panose="020B0604030504040204" pitchFamily="34" charset="0"/>
              </a:rPr>
              <a:t> del </a:t>
            </a:r>
            <a:r>
              <a:rPr lang="en-GB" sz="1500" b="1" dirty="0" err="1">
                <a:latin typeface="Montserrat" pitchFamily="2" charset="77"/>
                <a:ea typeface="Tahoma" panose="020B0604030504040204" pitchFamily="34" charset="0"/>
                <a:cs typeface="Tahoma" panose="020B0604030504040204" pitchFamily="34" charset="0"/>
              </a:rPr>
              <a:t>suministro</a:t>
            </a:r>
            <a:endParaRPr lang="en-GB" sz="1500" b="1" dirty="0">
              <a:latin typeface="Montserrat" pitchFamily="2" charset="77"/>
              <a:ea typeface="Tahoma" panose="020B0604030504040204" pitchFamily="34" charset="0"/>
              <a:cs typeface="Tahoma" panose="020B0604030504040204" pitchFamily="34" charset="0"/>
            </a:endParaRPr>
          </a:p>
        </p:txBody>
      </p:sp>
      <p:sp>
        <p:nvSpPr>
          <p:cNvPr id="13" name="CuadroTexto 12">
            <a:extLst>
              <a:ext uri="{FF2B5EF4-FFF2-40B4-BE49-F238E27FC236}">
                <a16:creationId xmlns:a16="http://schemas.microsoft.com/office/drawing/2014/main" id="{EA98A7F2-DE9F-DE03-9461-7EE48F2DFDC5}"/>
              </a:ext>
            </a:extLst>
          </p:cNvPr>
          <p:cNvSpPr txBox="1"/>
          <p:nvPr/>
        </p:nvSpPr>
        <p:spPr>
          <a:xfrm>
            <a:off x="4087187" y="3934693"/>
            <a:ext cx="2754091" cy="3323987"/>
          </a:xfrm>
          <a:prstGeom prst="rect">
            <a:avLst/>
          </a:prstGeom>
          <a:noFill/>
        </p:spPr>
        <p:txBody>
          <a:bodyPr wrap="square" rtlCol="0">
            <a:spAutoFit/>
          </a:bodyPr>
          <a:lstStyle/>
          <a:p>
            <a:r>
              <a:rPr lang="es-CL" sz="1400" dirty="0">
                <a:latin typeface="Montserrat Light" pitchFamily="2" charset="77"/>
                <a:ea typeface="Futura Light" charset="0"/>
                <a:cs typeface="Futura Light" charset="0"/>
              </a:rPr>
              <a:t>Debe descontarse todo el consumo de los dispositivos médicos.</a:t>
            </a:r>
          </a:p>
          <a:p>
            <a:endParaRPr lang="es-CL" sz="1400" dirty="0">
              <a:latin typeface="Montserrat Light" pitchFamily="2" charset="77"/>
              <a:ea typeface="Futura Light" charset="0"/>
              <a:cs typeface="Futura Light" charset="0"/>
            </a:endParaRPr>
          </a:p>
          <a:p>
            <a:r>
              <a:rPr lang="es-CL" sz="1400" dirty="0">
                <a:latin typeface="Montserrat Light" pitchFamily="2" charset="77"/>
                <a:ea typeface="Futura Light" charset="0"/>
                <a:cs typeface="Futura Light" charset="0"/>
              </a:rPr>
              <a:t>Sin perjuicio de ello, el reglamento establece que, siempre que exista acuerdo con la persona electrodependiente, se podrá: </a:t>
            </a:r>
          </a:p>
          <a:p>
            <a:pPr marL="285750" indent="-285750">
              <a:buFontTx/>
              <a:buChar char="-"/>
            </a:pPr>
            <a:r>
              <a:rPr lang="es-CL" sz="1400" dirty="0">
                <a:latin typeface="Montserrat Light" pitchFamily="2" charset="77"/>
                <a:ea typeface="Futura Light" charset="0"/>
                <a:cs typeface="Futura Light" charset="0"/>
              </a:rPr>
              <a:t>Estimar consumos;</a:t>
            </a:r>
          </a:p>
          <a:p>
            <a:pPr marL="285750" indent="-285750">
              <a:buFontTx/>
              <a:buChar char="-"/>
            </a:pPr>
            <a:r>
              <a:rPr lang="es-CL" sz="1400" dirty="0">
                <a:latin typeface="Montserrat Light" pitchFamily="2" charset="77"/>
                <a:ea typeface="Futura Light" charset="0"/>
                <a:cs typeface="Futura Light" charset="0"/>
              </a:rPr>
              <a:t>Optar a un descuento fijo de 50kW/h, a todo evento.</a:t>
            </a:r>
          </a:p>
          <a:p>
            <a:endParaRPr lang="es-CL" sz="1400" dirty="0" err="1">
              <a:latin typeface="Montserrat Light" pitchFamily="2" charset="77"/>
              <a:ea typeface="Futura Light" charset="0"/>
              <a:cs typeface="Futura Light" charset="0"/>
            </a:endParaRPr>
          </a:p>
        </p:txBody>
      </p:sp>
      <p:sp>
        <p:nvSpPr>
          <p:cNvPr id="14" name="CuadroTexto 13">
            <a:extLst>
              <a:ext uri="{FF2B5EF4-FFF2-40B4-BE49-F238E27FC236}">
                <a16:creationId xmlns:a16="http://schemas.microsoft.com/office/drawing/2014/main" id="{B4379DD8-2AEE-5F63-9EE9-8B54401CD77C}"/>
              </a:ext>
            </a:extLst>
          </p:cNvPr>
          <p:cNvSpPr txBox="1"/>
          <p:nvPr/>
        </p:nvSpPr>
        <p:spPr>
          <a:xfrm>
            <a:off x="4101633" y="3328029"/>
            <a:ext cx="3398569" cy="323165"/>
          </a:xfrm>
          <a:prstGeom prst="rect">
            <a:avLst/>
          </a:prstGeom>
          <a:noFill/>
        </p:spPr>
        <p:txBody>
          <a:bodyPr wrap="square" rtlCol="0">
            <a:spAutoFit/>
          </a:bodyPr>
          <a:lstStyle/>
          <a:p>
            <a:r>
              <a:rPr lang="en-GB" sz="1500" b="1" dirty="0" err="1">
                <a:latin typeface="Montserrat" pitchFamily="2" charset="77"/>
                <a:ea typeface="Tahoma" panose="020B0604030504040204" pitchFamily="34" charset="0"/>
                <a:cs typeface="Tahoma" panose="020B0604030504040204" pitchFamily="34" charset="0"/>
              </a:rPr>
              <a:t>Obligación</a:t>
            </a:r>
            <a:r>
              <a:rPr lang="en-GB" sz="1500" b="1" dirty="0">
                <a:latin typeface="Montserrat" pitchFamily="2" charset="77"/>
                <a:ea typeface="Tahoma" panose="020B0604030504040204" pitchFamily="34" charset="0"/>
                <a:cs typeface="Tahoma" panose="020B0604030504040204" pitchFamily="34" charset="0"/>
              </a:rPr>
              <a:t> de </a:t>
            </a:r>
            <a:r>
              <a:rPr lang="en-GB" sz="1500" b="1" dirty="0" err="1">
                <a:latin typeface="Montserrat" pitchFamily="2" charset="77"/>
                <a:ea typeface="Tahoma" panose="020B0604030504040204" pitchFamily="34" charset="0"/>
                <a:cs typeface="Tahoma" panose="020B0604030504040204" pitchFamily="34" charset="0"/>
              </a:rPr>
              <a:t>descuento</a:t>
            </a:r>
            <a:endParaRPr lang="en-GB" sz="1500" b="1" dirty="0">
              <a:latin typeface="Montserrat" pitchFamily="2" charset="77"/>
              <a:ea typeface="Tahoma" panose="020B0604030504040204" pitchFamily="34" charset="0"/>
              <a:cs typeface="Tahoma" panose="020B0604030504040204" pitchFamily="34" charset="0"/>
            </a:endParaRPr>
          </a:p>
        </p:txBody>
      </p:sp>
      <p:sp>
        <p:nvSpPr>
          <p:cNvPr id="15" name="CuadroTexto 14">
            <a:extLst>
              <a:ext uri="{FF2B5EF4-FFF2-40B4-BE49-F238E27FC236}">
                <a16:creationId xmlns:a16="http://schemas.microsoft.com/office/drawing/2014/main" id="{5E23878E-5EC7-C4CF-79F5-74B692F95802}"/>
              </a:ext>
            </a:extLst>
          </p:cNvPr>
          <p:cNvSpPr txBox="1"/>
          <p:nvPr/>
        </p:nvSpPr>
        <p:spPr>
          <a:xfrm>
            <a:off x="7506248" y="3934693"/>
            <a:ext cx="2754091" cy="2677656"/>
          </a:xfrm>
          <a:prstGeom prst="rect">
            <a:avLst/>
          </a:prstGeom>
          <a:noFill/>
        </p:spPr>
        <p:txBody>
          <a:bodyPr wrap="square" rtlCol="0">
            <a:spAutoFit/>
          </a:bodyPr>
          <a:lstStyle/>
          <a:p>
            <a:r>
              <a:rPr lang="es-CL" sz="1400" dirty="0">
                <a:latin typeface="Montserrat Light" pitchFamily="2" charset="77"/>
                <a:ea typeface="Futura Light" charset="0"/>
                <a:cs typeface="Futura Light" charset="0"/>
              </a:rPr>
              <a:t>La obligación consta de dos elementos:</a:t>
            </a:r>
          </a:p>
          <a:p>
            <a:endParaRPr lang="es-CL" sz="1400" dirty="0">
              <a:latin typeface="Montserrat Light" pitchFamily="2" charset="77"/>
              <a:ea typeface="Futura Light" charset="0"/>
              <a:cs typeface="Futura Light" charset="0"/>
            </a:endParaRPr>
          </a:p>
          <a:p>
            <a:pPr marL="285750" indent="-285750">
              <a:buFontTx/>
              <a:buChar char="-"/>
            </a:pPr>
            <a:r>
              <a:rPr lang="es-CL" sz="1400" dirty="0">
                <a:latin typeface="Montserrat Light" pitchFamily="2" charset="77"/>
                <a:ea typeface="Futura Light" charset="0"/>
                <a:cs typeface="Futura Light" charset="0"/>
              </a:rPr>
              <a:t>Entrega en comodato de un equipo que permita mitigar la interrupción.</a:t>
            </a:r>
          </a:p>
          <a:p>
            <a:pPr marL="285750" indent="-285750">
              <a:buFontTx/>
              <a:buChar char="-"/>
            </a:pPr>
            <a:endParaRPr lang="es-CL" sz="1400" dirty="0">
              <a:latin typeface="Montserrat Light" pitchFamily="2" charset="77"/>
              <a:ea typeface="Futura Light" charset="0"/>
              <a:cs typeface="Futura Light" charset="0"/>
            </a:endParaRPr>
          </a:p>
          <a:p>
            <a:pPr marL="285750" indent="-285750">
              <a:buFontTx/>
              <a:buChar char="-"/>
            </a:pPr>
            <a:r>
              <a:rPr lang="es-CL" sz="1400" dirty="0">
                <a:latin typeface="Montserrat Light" pitchFamily="2" charset="77"/>
                <a:ea typeface="Futura Light" charset="0"/>
                <a:cs typeface="Futura Light" charset="0"/>
              </a:rPr>
              <a:t>Adicionalmente, debe ser la mejor solución técnica disponible, considerando las características del caso.</a:t>
            </a:r>
          </a:p>
        </p:txBody>
      </p:sp>
      <p:sp>
        <p:nvSpPr>
          <p:cNvPr id="16" name="CuadroTexto 15">
            <a:extLst>
              <a:ext uri="{FF2B5EF4-FFF2-40B4-BE49-F238E27FC236}">
                <a16:creationId xmlns:a16="http://schemas.microsoft.com/office/drawing/2014/main" id="{A4E9384C-B19E-B806-76AD-E6574E74FE63}"/>
              </a:ext>
            </a:extLst>
          </p:cNvPr>
          <p:cNvSpPr txBox="1"/>
          <p:nvPr/>
        </p:nvSpPr>
        <p:spPr>
          <a:xfrm>
            <a:off x="7520694" y="3328029"/>
            <a:ext cx="3398569" cy="323165"/>
          </a:xfrm>
          <a:prstGeom prst="rect">
            <a:avLst/>
          </a:prstGeom>
          <a:noFill/>
        </p:spPr>
        <p:txBody>
          <a:bodyPr wrap="square" rtlCol="0">
            <a:spAutoFit/>
          </a:bodyPr>
          <a:lstStyle/>
          <a:p>
            <a:r>
              <a:rPr lang="en-GB" sz="1500" b="1" dirty="0" err="1">
                <a:latin typeface="Montserrat" pitchFamily="2" charset="77"/>
                <a:ea typeface="Tahoma" panose="020B0604030504040204" pitchFamily="34" charset="0"/>
                <a:cs typeface="Tahoma" panose="020B0604030504040204" pitchFamily="34" charset="0"/>
              </a:rPr>
              <a:t>Obligación</a:t>
            </a:r>
            <a:r>
              <a:rPr lang="en-GB" sz="1500" b="1" dirty="0">
                <a:latin typeface="Montserrat" pitchFamily="2" charset="77"/>
                <a:ea typeface="Tahoma" panose="020B0604030504040204" pitchFamily="34" charset="0"/>
                <a:cs typeface="Tahoma" panose="020B0604030504040204" pitchFamily="34" charset="0"/>
              </a:rPr>
              <a:t> de </a:t>
            </a:r>
            <a:r>
              <a:rPr lang="en-GB" sz="1500" b="1" dirty="0" err="1">
                <a:latin typeface="Montserrat" pitchFamily="2" charset="77"/>
                <a:ea typeface="Tahoma" panose="020B0604030504040204" pitchFamily="34" charset="0"/>
                <a:cs typeface="Tahoma" panose="020B0604030504040204" pitchFamily="34" charset="0"/>
              </a:rPr>
              <a:t>mitigación</a:t>
            </a:r>
            <a:endParaRPr lang="en-GB" sz="1500" b="1" dirty="0">
              <a:latin typeface="Montserrat" pitchFamily="2" charset="77"/>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9410736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1760</TotalTime>
  <Words>1169</Words>
  <Application>Microsoft Office PowerPoint</Application>
  <PresentationFormat>Personalizado</PresentationFormat>
  <Paragraphs>134</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Garamond</vt:lpstr>
      <vt:lpstr>Montserrat</vt:lpstr>
      <vt:lpstr>Montserrat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Silvia Rivas Mena</cp:lastModifiedBy>
  <cp:revision>201</cp:revision>
  <cp:lastPrinted>2021-05-26T16:53:50Z</cp:lastPrinted>
  <dcterms:created xsi:type="dcterms:W3CDTF">2017-08-08T16:23:40Z</dcterms:created>
  <dcterms:modified xsi:type="dcterms:W3CDTF">2025-03-04T20:08:24Z</dcterms:modified>
</cp:coreProperties>
</file>