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96" r:id="rId6"/>
  </p:sldMasterIdLst>
  <p:notesMasterIdLst>
    <p:notesMasterId r:id="rId24"/>
  </p:notesMasterIdLst>
  <p:sldIdLst>
    <p:sldId id="4686" r:id="rId7"/>
    <p:sldId id="4701" r:id="rId8"/>
    <p:sldId id="4664" r:id="rId9"/>
    <p:sldId id="4455" r:id="rId10"/>
    <p:sldId id="4735" r:id="rId11"/>
    <p:sldId id="4736" r:id="rId12"/>
    <p:sldId id="4730" r:id="rId13"/>
    <p:sldId id="4737" r:id="rId14"/>
    <p:sldId id="4738" r:id="rId15"/>
    <p:sldId id="4739" r:id="rId16"/>
    <p:sldId id="4740" r:id="rId17"/>
    <p:sldId id="4741" r:id="rId18"/>
    <p:sldId id="4720" r:id="rId19"/>
    <p:sldId id="4734" r:id="rId20"/>
    <p:sldId id="4742" r:id="rId21"/>
    <p:sldId id="4743" r:id="rId22"/>
    <p:sldId id="261" r:id="rId23"/>
  </p:sldIdLst>
  <p:sldSz cx="12192000" cy="6858000"/>
  <p:notesSz cx="6735763" cy="9866313"/>
  <p:defaultTextStyle>
    <a:defPPr>
      <a:defRPr lang="es-C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ED6E7A7-950B-FEFC-0CB4-A26D54A4E441}" name="Unidad de Lineamientos" initials="ULA" userId="Unidad de Lineamientos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5C3"/>
    <a:srgbClr val="00E65A"/>
    <a:srgbClr val="00B4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80" autoAdjust="0"/>
  </p:normalViewPr>
  <p:slideViewPr>
    <p:cSldViewPr snapToGrid="0">
      <p:cViewPr varScale="1">
        <p:scale>
          <a:sx n="61" d="100"/>
          <a:sy n="61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E6753-D08C-4A40-8A99-7469A63CB671}" type="datetimeFigureOut">
              <a:rPr lang="es-CL" smtClean="0"/>
              <a:t>15-04-2024</a:t>
            </a:fld>
            <a:endParaRPr lang="es-C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10485-94E6-4624-97F1-0D0FD21F7E6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6396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10485-94E6-4624-97F1-0D0FD21F7E66}" type="slidenum">
              <a:rPr lang="es-CL" smtClean="0"/>
              <a:t>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10579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E1CF5B-2361-A5A9-DF79-9661F78B3A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1C4D607-9ED8-AF29-7BA3-34756F50E9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4BC7439-60AB-A809-25A5-484A8717B6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2021: 105</a:t>
            </a:r>
          </a:p>
          <a:p>
            <a:r>
              <a:rPr lang="es-CL" dirty="0"/>
              <a:t>2022: 103</a:t>
            </a:r>
          </a:p>
          <a:p>
            <a:r>
              <a:rPr lang="es-CL" dirty="0"/>
              <a:t>2023: 88</a:t>
            </a:r>
          </a:p>
          <a:p>
            <a:r>
              <a:rPr lang="es-CL" dirty="0"/>
              <a:t>Total 296</a:t>
            </a:r>
          </a:p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77866D-CF1D-5E7D-C1F9-52BB6EF086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610485-94E6-4624-97F1-0D0FD21F7E66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4529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E1CF5B-2361-A5A9-DF79-9661F78B3A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1C4D607-9ED8-AF29-7BA3-34756F50E9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4BC7439-60AB-A809-25A5-484A8717B6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2021: 105</a:t>
            </a:r>
          </a:p>
          <a:p>
            <a:r>
              <a:rPr lang="es-CL" dirty="0"/>
              <a:t>2022: 103</a:t>
            </a:r>
          </a:p>
          <a:p>
            <a:r>
              <a:rPr lang="es-CL" dirty="0"/>
              <a:t>2023: 88</a:t>
            </a:r>
          </a:p>
          <a:p>
            <a:r>
              <a:rPr lang="es-CL" dirty="0"/>
              <a:t>Total 296</a:t>
            </a:r>
          </a:p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77866D-CF1D-5E7D-C1F9-52BB6EF086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610485-94E6-4624-97F1-0D0FD21F7E66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8096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E1CF5B-2361-A5A9-DF79-9661F78B3A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1C4D607-9ED8-AF29-7BA3-34756F50E9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4BC7439-60AB-A809-25A5-484A8717B6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2021: 105</a:t>
            </a:r>
          </a:p>
          <a:p>
            <a:r>
              <a:rPr lang="es-CL" dirty="0"/>
              <a:t>2022: 103</a:t>
            </a:r>
          </a:p>
          <a:p>
            <a:r>
              <a:rPr lang="es-CL" dirty="0"/>
              <a:t>2023: 88</a:t>
            </a:r>
          </a:p>
          <a:p>
            <a:r>
              <a:rPr lang="es-CL" dirty="0"/>
              <a:t>Total 296</a:t>
            </a:r>
          </a:p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77866D-CF1D-5E7D-C1F9-52BB6EF086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610485-94E6-4624-97F1-0D0FD21F7E66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4074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0E9130-D720-4C18-A394-071A65025E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47038F31-B7B4-A62C-3233-6A08696A25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7DE3D64C-7785-07EC-7902-9EABF2D83D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D2E44AD-4E4A-F6F7-F9BF-0A8CE540E2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10485-94E6-4624-97F1-0D0FD21F7E66}" type="slidenum">
              <a:rPr lang="es-CL" smtClean="0"/>
              <a:t>13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47719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D64E36-4498-C4CC-AEFA-6C7717EEF4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590185A5-20AE-0229-92E9-5813AC3E66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EB69380-241A-1A56-EB12-259567FF90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BA4D294-D989-E98F-0A58-17E1949EDF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610485-94E6-4624-97F1-0D0FD21F7E66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1323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E1CF5B-2361-A5A9-DF79-9661F78B3A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1C4D607-9ED8-AF29-7BA3-34756F50E9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4BC7439-60AB-A809-25A5-484A8717B6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2021: 105</a:t>
            </a:r>
          </a:p>
          <a:p>
            <a:r>
              <a:rPr lang="es-CL" dirty="0"/>
              <a:t>2022: 103</a:t>
            </a:r>
          </a:p>
          <a:p>
            <a:r>
              <a:rPr lang="es-CL" dirty="0"/>
              <a:t>2023: 88</a:t>
            </a:r>
          </a:p>
          <a:p>
            <a:r>
              <a:rPr lang="es-CL" dirty="0"/>
              <a:t>Total 296</a:t>
            </a:r>
          </a:p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77866D-CF1D-5E7D-C1F9-52BB6EF086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610485-94E6-4624-97F1-0D0FD21F7E66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5208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E1CF5B-2361-A5A9-DF79-9661F78B3A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1C4D607-9ED8-AF29-7BA3-34756F50E9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4BC7439-60AB-A809-25A5-484A8717B6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2021: 105</a:t>
            </a:r>
          </a:p>
          <a:p>
            <a:r>
              <a:rPr lang="es-CL" dirty="0"/>
              <a:t>2022: 103</a:t>
            </a:r>
          </a:p>
          <a:p>
            <a:r>
              <a:rPr lang="es-CL" dirty="0"/>
              <a:t>2023: 88</a:t>
            </a:r>
          </a:p>
          <a:p>
            <a:r>
              <a:rPr lang="es-CL" dirty="0"/>
              <a:t>Total 296</a:t>
            </a:r>
          </a:p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77866D-CF1D-5E7D-C1F9-52BB6EF086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610485-94E6-4624-97F1-0D0FD21F7E66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856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Marcador de imagen de diapositiva 1">
            <a:extLst>
              <a:ext uri="{FF2B5EF4-FFF2-40B4-BE49-F238E27FC236}">
                <a16:creationId xmlns:a16="http://schemas.microsoft.com/office/drawing/2014/main" id="{4BA992EB-2096-2670-5855-D54D130332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Marcador de notas 2">
            <a:extLst>
              <a:ext uri="{FF2B5EF4-FFF2-40B4-BE49-F238E27FC236}">
                <a16:creationId xmlns:a16="http://schemas.microsoft.com/office/drawing/2014/main" id="{3B83D221-6E5A-4043-1B1A-495F70271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L" altLang="es-CL" dirty="0"/>
          </a:p>
        </p:txBody>
      </p:sp>
      <p:sp>
        <p:nvSpPr>
          <p:cNvPr id="33796" name="Marcador de número de diapositiva 3">
            <a:extLst>
              <a:ext uri="{FF2B5EF4-FFF2-40B4-BE49-F238E27FC236}">
                <a16:creationId xmlns:a16="http://schemas.microsoft.com/office/drawing/2014/main" id="{507296DE-8980-ADD7-2B9C-32F292A3FB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6BA31D-B3C3-44CF-8599-D9627FFF8B13}" type="slidenum">
              <a:rPr kumimoji="0" lang="es-CL" alt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CL" alt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10485-94E6-4624-97F1-0D0FD21F7E66}" type="slidenum">
              <a:rPr lang="es-CL" smtClean="0"/>
              <a:t>2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17313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10485-94E6-4624-97F1-0D0FD21F7E66}" type="slidenum">
              <a:rPr lang="es-CL" smtClean="0"/>
              <a:t>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84946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2021: 105</a:t>
            </a:r>
          </a:p>
          <a:p>
            <a:r>
              <a:rPr lang="es-CL" dirty="0"/>
              <a:t>2022: 103</a:t>
            </a:r>
          </a:p>
          <a:p>
            <a:r>
              <a:rPr lang="es-CL" dirty="0"/>
              <a:t>2023: 88</a:t>
            </a:r>
          </a:p>
          <a:p>
            <a:r>
              <a:rPr lang="es-CL" dirty="0"/>
              <a:t>Total 296</a:t>
            </a: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610485-94E6-4624-97F1-0D0FD21F7E66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512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7D0253-C256-45D5-BDFF-BFEF856F6C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0B80685-B9E3-FF01-655D-F8C8BCEBE8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C4A3EE3-EB6C-8542-455B-2B2200F088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2021: 105</a:t>
            </a:r>
          </a:p>
          <a:p>
            <a:r>
              <a:rPr lang="es-CL" dirty="0"/>
              <a:t>2022: 103</a:t>
            </a:r>
          </a:p>
          <a:p>
            <a:r>
              <a:rPr lang="es-CL" dirty="0"/>
              <a:t>2023: 88</a:t>
            </a:r>
          </a:p>
          <a:p>
            <a:r>
              <a:rPr lang="es-CL" dirty="0"/>
              <a:t>Total 296</a:t>
            </a:r>
          </a:p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D717A6E-B0E9-0190-BF85-3432F7DF14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610485-94E6-4624-97F1-0D0FD21F7E66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839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AD2965-3219-633D-32DA-B279C6536C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37045C38-0779-0BF8-504F-25F64DCF2E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24EF2134-4178-5E16-50C9-9349EFC183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2021: 105</a:t>
            </a:r>
          </a:p>
          <a:p>
            <a:r>
              <a:rPr lang="es-CL" dirty="0"/>
              <a:t>2022: 103</a:t>
            </a:r>
          </a:p>
          <a:p>
            <a:r>
              <a:rPr lang="es-CL" dirty="0"/>
              <a:t>2023: 88</a:t>
            </a:r>
          </a:p>
          <a:p>
            <a:r>
              <a:rPr lang="es-CL" dirty="0"/>
              <a:t>Total 296</a:t>
            </a:r>
          </a:p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EB232E1-B67F-C008-D0CB-6C4FC99FB3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610485-94E6-4624-97F1-0D0FD21F7E66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513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E1CF5B-2361-A5A9-DF79-9661F78B3A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1C4D607-9ED8-AF29-7BA3-34756F50E9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4BC7439-60AB-A809-25A5-484A8717B6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2021: 105</a:t>
            </a:r>
          </a:p>
          <a:p>
            <a:r>
              <a:rPr lang="es-CL" dirty="0"/>
              <a:t>2022: 103</a:t>
            </a:r>
          </a:p>
          <a:p>
            <a:r>
              <a:rPr lang="es-CL" dirty="0"/>
              <a:t>2023: 88</a:t>
            </a:r>
          </a:p>
          <a:p>
            <a:r>
              <a:rPr lang="es-CL" dirty="0"/>
              <a:t>Total 296</a:t>
            </a:r>
          </a:p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77866D-CF1D-5E7D-C1F9-52BB6EF086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610485-94E6-4624-97F1-0D0FD21F7E66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4988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E1CF5B-2361-A5A9-DF79-9661F78B3A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1C4D607-9ED8-AF29-7BA3-34756F50E9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4BC7439-60AB-A809-25A5-484A8717B6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2021: 105</a:t>
            </a:r>
          </a:p>
          <a:p>
            <a:r>
              <a:rPr lang="es-CL" dirty="0"/>
              <a:t>2022: 103</a:t>
            </a:r>
          </a:p>
          <a:p>
            <a:r>
              <a:rPr lang="es-CL" dirty="0"/>
              <a:t>2023: 88</a:t>
            </a:r>
          </a:p>
          <a:p>
            <a:r>
              <a:rPr lang="es-CL" dirty="0"/>
              <a:t>Total 296</a:t>
            </a:r>
          </a:p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77866D-CF1D-5E7D-C1F9-52BB6EF086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610485-94E6-4624-97F1-0D0FD21F7E66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444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E1CF5B-2361-A5A9-DF79-9661F78B3A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1C4D607-9ED8-AF29-7BA3-34756F50E9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4BC7439-60AB-A809-25A5-484A8717B6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2021: 105</a:t>
            </a:r>
          </a:p>
          <a:p>
            <a:r>
              <a:rPr lang="es-CL" dirty="0"/>
              <a:t>2022: 103</a:t>
            </a:r>
          </a:p>
          <a:p>
            <a:r>
              <a:rPr lang="es-CL" dirty="0"/>
              <a:t>2023: 88</a:t>
            </a:r>
          </a:p>
          <a:p>
            <a:r>
              <a:rPr lang="es-CL" dirty="0"/>
              <a:t>Total 296</a:t>
            </a:r>
          </a:p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77866D-CF1D-5E7D-C1F9-52BB6EF086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610485-94E6-4624-97F1-0D0FD21F7E66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5049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838347-0196-440E-B746-5B85A18B5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CAE48-405F-4BDF-A1B1-FF122824F6DB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66F3BF-6768-45A6-8DF6-6D28D6DCD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165E99-B253-41F9-BDDC-170E7BFBA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281C6-1055-4424-BF6F-F77618B7B558}" type="slidenum">
              <a:rPr lang="es-CL" altLang="es-CL"/>
              <a:pPr>
                <a:defRPr/>
              </a:pPr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393255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E8D51A-63A9-4EAC-9CEC-FBBA6554D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40A95-FE8A-4C37-9D77-D8B91FE9C1C4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E718BA-8B70-4CF6-8969-DAA722A02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199557-4798-444B-9399-8877619CE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513E9-4488-4E82-99F9-BA2F57576E63}" type="slidenum">
              <a:rPr lang="es-CL" altLang="es-CL"/>
              <a:pPr>
                <a:defRPr/>
              </a:pPr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279568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4EE343-1F49-4B70-A3F6-1D73A5B5B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24D1-F0D6-47FC-A177-3F3A3887CBA2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CD3AC2-755B-495B-9B49-21598F403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2F47A1-CB2F-4385-AE9A-6D0D5939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707A0-2CC0-47CE-BCAF-D9B9DC1B1661}" type="slidenum">
              <a:rPr lang="es-CL" altLang="es-CL"/>
              <a:pPr>
                <a:defRPr/>
              </a:pPr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3839312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71564-B461-3C0B-0088-E04F303C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807A4-B917-46ED-9F5B-BE9C14226276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6AF00-7D08-BA14-21DB-15ACA2E42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301C-0BBD-AFDA-6229-7733602FD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7C30F-2FF1-406F-8CD7-D2E8C1599D29}" type="slidenum">
              <a:rPr lang="es-CL" altLang="es-CL"/>
              <a:pPr/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1234648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F5E90-64C3-6229-7508-62575711D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1746B-476D-4162-8DF6-ADC37F6AAFB4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E571B-B5EE-1D26-CD1C-475CB24A2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6F465-C0EA-1041-4004-457D2EE42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7EF7C-8CDF-4DB6-933D-F5F50DA00DB1}" type="slidenum">
              <a:rPr lang="es-CL" altLang="es-CL"/>
              <a:pPr/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552961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86B2A-0564-433A-F04E-B6A16EC0B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BA073-C93D-4877-9351-56DD1A0D180E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4B59F-F780-2652-BA56-E92C27A1A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854C5-670B-39D8-F063-C073364FB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5D10D-9318-4769-9D9A-182A7226B86C}" type="slidenum">
              <a:rPr lang="es-CL" altLang="es-CL"/>
              <a:pPr/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4215793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AC23009-A481-E33C-24D6-6C3790A4D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50A57-43BD-495C-94D5-1709982857A9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405C7D-9FA8-5835-806D-53686381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4D8DAB-7386-D5B1-6323-CA3D53031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CC669-93D8-41F2-8A14-F5C93AEF10C0}" type="slidenum">
              <a:rPr lang="es-CL" altLang="es-CL"/>
              <a:pPr/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187952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CDFBFED-1E99-9505-7036-BB6C8AD95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79A9A-4A62-4CB1-9577-BCCC19287365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2C582D9-8B2C-370E-789B-18F79393A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80D532-93CE-FDF5-19B4-E26C281AC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AD237-27F4-40BE-A872-F4415CF455D9}" type="slidenum">
              <a:rPr lang="es-CL" altLang="es-CL"/>
              <a:pPr/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2873508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D1A311A-0812-8987-5CC6-3E707EE40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3474-3C72-4ED0-8CBC-DA5963E417A9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8FD66F7-B369-E45F-66A9-6405D7AB1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B3CBD7-BDF4-D7C0-11BE-BB2617308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52EEA-9D3E-4760-8FDA-9B3A03F2CEC0}" type="slidenum">
              <a:rPr lang="es-CL" altLang="es-CL"/>
              <a:pPr/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1979226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631F8F4-32F5-5AB3-A9C4-EFD0FE227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C18B7-990F-4A6C-8EA3-2701D6A134C4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4E3225D-9B8E-662A-7295-06E1C03C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A9BFAF4-9F91-F9AB-1816-70FBB30C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178C3-F503-4B8D-96C2-F071ACF368C5}" type="slidenum">
              <a:rPr lang="es-CL" altLang="es-CL"/>
              <a:pPr/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26899077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3D48CFC-BC77-6F4F-4208-8EFC14F49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5C7AC-6DFD-4FC8-91F5-C1BBCE7A5CEE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75BCE4-7F2B-03F9-C5EE-CD9DA7BA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6C1A73-01A6-6441-BD72-63FF4135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01C8D-B1AB-4909-B56C-2F0E28BE8D3C}" type="slidenum">
              <a:rPr lang="es-CL" altLang="es-CL"/>
              <a:pPr/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341751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08215E-9A8A-4103-B928-C62A81F23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736C4-D2E6-49D5-928D-8068D3949899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48AC53-BC84-4230-8B29-86B670889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46C715-E23A-4332-B6CA-077446D5C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9AFF0-5D12-4EA8-979A-9C913150FB77}" type="slidenum">
              <a:rPr lang="es-CL" altLang="es-CL"/>
              <a:pPr>
                <a:defRPr/>
              </a:pPr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3275299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6747E7-2AC0-9F7C-791F-050AC8679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99BD3-50CE-4C5B-92AE-786E7B306AF6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0275C3-FA8A-D6CF-AE52-13C7360AE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93CA8F-419F-BE88-5716-44C3AD1A3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103F6-DE11-461E-88DD-9F2C3A02E96A}" type="slidenum">
              <a:rPr lang="es-CL" altLang="es-CL"/>
              <a:pPr/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28062979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D50C8-9983-7EA4-1060-73835533F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467E8-AE5C-42A4-BE71-E70CB22AE3AA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36225-6E26-C3BE-EB56-DCC4F0A34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3C122-180D-0CB4-0B04-C5A20D056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A6AD4-62C1-47C1-92C1-FBB36A2462D1}" type="slidenum">
              <a:rPr lang="es-CL" altLang="es-CL"/>
              <a:pPr/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3718643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AA382-D179-E604-D411-228E0A2C8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737A5-7C93-4817-A8B1-1E98869ECF5F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367CE-A0F8-2489-7595-7F1D5EA6D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4CB90-8655-92D7-7097-7B326DC8D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CD83B-C090-4ABD-8555-890A72E19905}" type="slidenum">
              <a:rPr lang="es-CL" altLang="es-CL"/>
              <a:pPr/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7062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7DB573-D131-4C9C-87C1-18EC27E0A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B923A-7569-45D1-A100-FA226361564E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29DDFE-D92A-45D4-8CA6-79A4A146D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7CED3C-E967-47B3-B655-D4C863B1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A097-1845-4330-B6A8-9AF65E578A21}" type="slidenum">
              <a:rPr lang="es-CL" altLang="es-CL"/>
              <a:pPr>
                <a:defRPr/>
              </a:pPr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62570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FEDD8B7D-7366-4141-98C6-CCE4E131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51A83-3A30-49E5-AB5C-FBA81200B85C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AE33AC52-71DD-41A0-998C-774432ECD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2D368A0F-0477-47AD-8FB2-3B8F85915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294F8-D1AE-4F64-B748-683071DDD27B}" type="slidenum">
              <a:rPr lang="es-CL" altLang="es-CL"/>
              <a:pPr>
                <a:defRPr/>
              </a:pPr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28002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F3EDC414-1B7A-4F12-979E-E096F9CE6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ED341-5A9B-4B53-8ABB-913DBDB433AE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700AD6E9-0C23-4BD7-A69F-A527DFBB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83270DD5-7444-4446-9071-E3C23E19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62195-2065-472C-AB47-166C3046B4DE}" type="slidenum">
              <a:rPr lang="es-CL" altLang="es-CL"/>
              <a:pPr>
                <a:defRPr/>
              </a:pPr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107012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72FF4574-8EE8-411D-AACD-D5FACAD77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00C58-9C07-4220-9FF4-76EFC0FC7DAB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920ED457-7F72-4E1F-9A84-4ED1D3801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7AB0E394-22BE-42EA-9E4C-D9C15DBB2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8F4C5-1D0A-43AB-8998-526F9359735C}" type="slidenum">
              <a:rPr lang="es-CL" altLang="es-CL"/>
              <a:pPr>
                <a:defRPr/>
              </a:pPr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26337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4A9C86FD-023E-4B44-B15B-04A35E70C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C833A-465C-412F-8A88-E18C92C8D457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ED0EA993-40B9-4827-ADF4-EBE7C31A4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7C76A414-A9B2-4DB9-B563-C2A20AD53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3940-AA6A-4EF2-A76E-BFF5BAB1E1AA}" type="slidenum">
              <a:rPr lang="es-CL" altLang="es-CL"/>
              <a:pPr>
                <a:defRPr/>
              </a:pPr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373831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E76DB6BD-1073-49DE-9983-28B64F449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0FBE-8E61-42C1-9B88-8A21470D883A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DC370431-E2B0-45CA-935E-272D49719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68B86C1D-8905-4D2E-9919-B3168FC0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D4633-3566-45AE-9FA7-00A5DDB99773}" type="slidenum">
              <a:rPr lang="es-CL" altLang="es-CL"/>
              <a:pPr>
                <a:defRPr/>
              </a:pPr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120605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4899A96A-A972-4ED0-AF14-6003172A9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A1EED-1660-4AE4-A964-849055D64C2E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141F85B1-13F7-4CFC-BB83-75C9BD3C9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D0AF7A7E-14DE-45D2-A8AD-797402D71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16598-203B-4252-BC9E-1BBC7758A2FA}" type="slidenum">
              <a:rPr lang="es-CL" altLang="es-CL"/>
              <a:pPr>
                <a:defRPr/>
              </a:pPr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86431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>
            <a:extLst>
              <a:ext uri="{FF2B5EF4-FFF2-40B4-BE49-F238E27FC236}">
                <a16:creationId xmlns:a16="http://schemas.microsoft.com/office/drawing/2014/main" id="{AB68BF87-9368-4A2A-BF3D-628595398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modificar el estilo de título del patrón</a:t>
            </a:r>
            <a:endParaRPr lang="es-CL" altLang="es-CL"/>
          </a:p>
        </p:txBody>
      </p:sp>
      <p:sp>
        <p:nvSpPr>
          <p:cNvPr id="1027" name="Marcador de texto 2">
            <a:extLst>
              <a:ext uri="{FF2B5EF4-FFF2-40B4-BE49-F238E27FC236}">
                <a16:creationId xmlns:a16="http://schemas.microsoft.com/office/drawing/2014/main" id="{33A9122A-EF4A-4642-AE96-D549A34A2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Editar los estilos de texto del patrón
Segundo nivel
Tercer nivel
Cuarto nivel
Quinto nivel</a:t>
            </a:r>
            <a:endParaRPr lang="es-CL" alt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AEB0A8-4D7E-4197-A458-7B3B55565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032C45-025D-448F-86F9-D94BD20D5102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308DAD-E759-49C0-BE24-168102E2FE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C11724-C2CA-45C2-B31D-80354D271E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3F5C695-629B-42D9-BD09-BDD40B1F3579}" type="slidenum">
              <a:rPr lang="es-CL" altLang="es-CL"/>
              <a:pPr>
                <a:defRPr/>
              </a:pPr>
              <a:t>‹Nº›</a:t>
            </a:fld>
            <a:endParaRPr lang="es-CL" alt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B6BD4F4-799C-5862-CE3B-A1866E3749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modificar el estilo de título del patrón</a:t>
            </a:r>
            <a:endParaRPr lang="en-US" altLang="es-CL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9913D9F-AB3C-3F4F-DF0A-735E0791F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Editar los estilos de texto del patrón
Segundo nivel
Tercer nivel
Cuarto nivel
Quinto nivel</a:t>
            </a:r>
            <a:endParaRPr lang="en-US" alt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61D9C-045D-94AE-E324-3FB0DD330A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59AB9D-28BF-48A6-BCC5-AE9466E58A63}" type="datetimeFigureOut">
              <a:rPr lang="es-CL"/>
              <a:pPr>
                <a:defRPr/>
              </a:pPr>
              <a:t>15-04-2024</a:t>
            </a:fld>
            <a:endParaRPr lang="es-C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3DDE6-D4D4-0F23-E954-DE5C3E9964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91E9D-0CE8-1EC7-9223-DD4FC7E3D5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0472187-377B-4718-A2E5-078A579995B6}" type="slidenum">
              <a:rPr lang="es-CL" altLang="es-CL"/>
              <a:pPr/>
              <a:t>‹Nº›</a:t>
            </a:fld>
            <a:endParaRPr lang="es-CL" altLang="es-CL" dirty="0"/>
          </a:p>
        </p:txBody>
      </p:sp>
    </p:spTree>
    <p:extLst>
      <p:ext uri="{BB962C8B-B14F-4D97-AF65-F5344CB8AC3E}">
        <p14:creationId xmlns:p14="http://schemas.microsoft.com/office/powerpoint/2010/main" val="94843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uadroTexto 4">
            <a:extLst>
              <a:ext uri="{FF2B5EF4-FFF2-40B4-BE49-F238E27FC236}">
                <a16:creationId xmlns:a16="http://schemas.microsoft.com/office/drawing/2014/main" id="{ADDC7E81-096D-4FE4-92B5-799DD2426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168" y="2275625"/>
            <a:ext cx="10444656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s-CL" altLang="es-ES" sz="5400" b="1" dirty="0">
                <a:solidFill>
                  <a:srgbClr val="1E25C3"/>
                </a:solidFill>
                <a:latin typeface="+mn-lt"/>
              </a:rPr>
              <a:t>Comisión Investigadora sobre eventuales irregularidades en el SII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s-CL" altLang="es-ES" sz="5400" b="1" dirty="0">
                <a:solidFill>
                  <a:srgbClr val="1E25C3"/>
                </a:solidFill>
                <a:latin typeface="+mn-lt"/>
              </a:rPr>
              <a:t>y en la CMF</a:t>
            </a:r>
          </a:p>
        </p:txBody>
      </p:sp>
    </p:spTree>
    <p:extLst>
      <p:ext uri="{BB962C8B-B14F-4D97-AF65-F5344CB8AC3E}">
        <p14:creationId xmlns:p14="http://schemas.microsoft.com/office/powerpoint/2010/main" val="3313573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254DCE-E10A-255C-A6B7-6B1CADFFBE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2D448-0502-504C-E9E5-4A289A83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271" y="59271"/>
            <a:ext cx="8781407" cy="1290712"/>
          </a:xfrm>
        </p:spPr>
        <p:txBody>
          <a:bodyPr/>
          <a:lstStyle/>
          <a:p>
            <a:pPr algn="ctr"/>
            <a:r>
              <a:rPr lang="es-ES" sz="3200" b="1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es-ES" sz="32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Final </a:t>
            </a:r>
            <a:r>
              <a:rPr lang="es-ES" sz="3200" b="1" u="sng" dirty="0" err="1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</a:t>
            </a:r>
            <a:r>
              <a:rPr lang="es-ES" sz="32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914, de 2019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8AF1305-EA93-92F8-FBAB-46626A3DC129}"/>
              </a:ext>
            </a:extLst>
          </p:cNvPr>
          <p:cNvSpPr txBox="1">
            <a:spLocks/>
          </p:cNvSpPr>
          <p:nvPr/>
        </p:nvSpPr>
        <p:spPr bwMode="auto">
          <a:xfrm>
            <a:off x="243840" y="1376775"/>
            <a:ext cx="11704320" cy="482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Principales resultados: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sng" strike="noStrike" kern="12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Deficiencias de control en la autorización y pago de horas extras en la </a:t>
            </a:r>
            <a:r>
              <a:rPr kumimoji="0" lang="es-MX" sz="2000" b="0" i="0" u="none" strike="noStrike" kern="100" cap="none" spc="0" normalizeH="0" baseline="0" noProof="0" dirty="0" err="1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</a:t>
            </a: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Reg. </a:t>
            </a:r>
            <a:r>
              <a:rPr kumimoji="0" lang="es-MX" sz="2000" b="0" i="0" u="none" strike="noStrike" kern="100" cap="none" spc="0" normalizeH="0" baseline="0" noProof="0" dirty="0" err="1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Stgo</a:t>
            </a: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-Oriente.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kumimoji="0" lang="es-MX" sz="2000" b="0" i="0" u="none" strike="noStrike" kern="100" cap="none" spc="0" normalizeH="0" baseline="0" noProof="0" dirty="0" err="1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nexistencia</a:t>
            </a: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procedimientos efectivos que acrediten la realización de horas extras.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kumimoji="0" lang="es-MX" sz="2000" b="0" i="0" u="none" strike="noStrike" kern="100" cap="none" spc="0" normalizeH="0" baseline="0" noProof="0" dirty="0" err="1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nconsistencias</a:t>
            </a: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entre la información sobre horas extras realizadas por el personal y las informadas a la jefatura.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264 funcionarios fiscalizadores no registraron la marcación de salida en el periodo auditado, pero se les autorizó la ejecución y pago de horas extraordinarias, sin que se pueda validar en el sistema la jornada adicional realizada. </a:t>
            </a:r>
          </a:p>
        </p:txBody>
      </p:sp>
    </p:spTree>
    <p:extLst>
      <p:ext uri="{BB962C8B-B14F-4D97-AF65-F5344CB8AC3E}">
        <p14:creationId xmlns:p14="http://schemas.microsoft.com/office/powerpoint/2010/main" val="19853338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254DCE-E10A-255C-A6B7-6B1CADFFBE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2D448-0502-504C-E9E5-4A289A83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513" y="59271"/>
            <a:ext cx="8781407" cy="1290712"/>
          </a:xfrm>
        </p:spPr>
        <p:txBody>
          <a:bodyPr/>
          <a:lstStyle/>
          <a:p>
            <a:pPr algn="ctr"/>
            <a:r>
              <a:rPr lang="es-ES" sz="3200" b="1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es-ES" sz="32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Final </a:t>
            </a:r>
            <a:r>
              <a:rPr lang="es-ES" sz="3200" b="1" u="sng" dirty="0" err="1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</a:t>
            </a:r>
            <a:r>
              <a:rPr lang="es-ES" sz="32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512, de 2020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8AF1305-EA93-92F8-FBAB-46626A3DC129}"/>
              </a:ext>
            </a:extLst>
          </p:cNvPr>
          <p:cNvSpPr txBox="1">
            <a:spLocks/>
          </p:cNvSpPr>
          <p:nvPr/>
        </p:nvSpPr>
        <p:spPr bwMode="auto">
          <a:xfrm>
            <a:off x="243840" y="1326130"/>
            <a:ext cx="11704320" cy="482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s-ES" sz="24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Auditoría al proceso de entrega del aporte fiscal para la protección de los ingresos de la clase media, contemplado en la ley </a:t>
            </a:r>
            <a:r>
              <a:rPr lang="es-MX" sz="2000" kern="0" dirty="0" err="1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N°</a:t>
            </a:r>
            <a:r>
              <a:rPr lang="es-MX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21.252 (</a:t>
            </a:r>
            <a:r>
              <a:rPr lang="es-MX" sz="2000" b="1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Bono Clase Media</a:t>
            </a:r>
            <a:r>
              <a:rPr lang="es-MX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entregado en pandemia).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Principales resultados: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sng" strike="noStrike" kern="12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SII usó 9 “Mapas Conceptuales” distintos, durante el mes de postulación al bono, sin aplicar una reevaluación a los casos aprobados con criterios distintos. Así, dependiendo del día de postulación, existieron parámetros distintos para el cálculo y asignación del beneficio.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800" b="0" i="0" u="none" strike="noStrike" kern="1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SII no mantuvo un registro de postulantes que no cumplieron originalmente y el fundamento del criterio o requisito específico incumplido para su rechazo, pese a las múltiples adecuaciones de los criterios utilizados para determinar el cumplimiento de los requisitos.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reevaluó la totalidad de postulaciones inicialmente recibidas y rechazadas.</a:t>
            </a:r>
          </a:p>
        </p:txBody>
      </p:sp>
    </p:spTree>
    <p:extLst>
      <p:ext uri="{BB962C8B-B14F-4D97-AF65-F5344CB8AC3E}">
        <p14:creationId xmlns:p14="http://schemas.microsoft.com/office/powerpoint/2010/main" val="354911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254DCE-E10A-255C-A6B7-6B1CADFFBE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2D448-0502-504C-E9E5-4A289A83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513" y="59271"/>
            <a:ext cx="8781407" cy="1290712"/>
          </a:xfrm>
        </p:spPr>
        <p:txBody>
          <a:bodyPr/>
          <a:lstStyle/>
          <a:p>
            <a:pPr algn="ctr"/>
            <a:r>
              <a:rPr lang="es-ES" sz="3200" b="1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es-ES" sz="32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Final </a:t>
            </a:r>
            <a:r>
              <a:rPr lang="es-ES" sz="3200" b="1" u="sng" dirty="0" err="1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</a:t>
            </a:r>
            <a:r>
              <a:rPr lang="es-ES" sz="32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512, de 2020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8AF1305-EA93-92F8-FBAB-46626A3DC129}"/>
              </a:ext>
            </a:extLst>
          </p:cNvPr>
          <p:cNvSpPr txBox="1">
            <a:spLocks/>
          </p:cNvSpPr>
          <p:nvPr/>
        </p:nvSpPr>
        <p:spPr bwMode="auto">
          <a:xfrm>
            <a:off x="243840" y="1349983"/>
            <a:ext cx="11704320" cy="482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/>
            <a:endParaRPr lang="es-CL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Principales resultados: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sng" strike="noStrike" kern="12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521.434 </a:t>
            </a: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personas recibieron el Bono Clase Media sin </a:t>
            </a: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cumplir con los requisitos legales.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le</a:t>
            </a: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pagó un total de $249.891.008.000 (*)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ese total de personas, 481.333 postulantes fueron detectados por el recálculo de la CGR y 40.101 personas corresponden a casos detectados el propio SII.</a:t>
            </a:r>
            <a:endParaRPr kumimoji="0" lang="es-MX" sz="800" b="0" i="0" u="none" strike="noStrike" kern="1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124 personas aparecen como </a:t>
            </a: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beneficiadas con el bono pese a que, según la información del </a:t>
            </a:r>
            <a:r>
              <a:rPr lang="es-MX" sz="2000" kern="100" dirty="0" err="1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SRCeI</a:t>
            </a: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encontraban fallecidas al momento de la postulación (suma total de $57.805.000).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111 personas beneficiarias les correspondía el pago de un monto mayor al </a:t>
            </a: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recibido. </a:t>
            </a:r>
            <a:endParaRPr kumimoji="0" lang="es-MX" sz="2000" b="0" i="0" u="none" strike="noStrike" kern="1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304 personas se les pagó </a:t>
            </a: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sumas mayores a las correctas por un total de </a:t>
            </a: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$61.200.000 (ello en base al recálculo del primer requisito establecido para acceder al bono-PM400-5).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2000" b="0" i="0" u="none" strike="noStrike" kern="1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013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6084F6-4237-C192-F87F-F756FBD5C6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uadroTexto 4">
            <a:extLst>
              <a:ext uri="{FF2B5EF4-FFF2-40B4-BE49-F238E27FC236}">
                <a16:creationId xmlns:a16="http://schemas.microsoft.com/office/drawing/2014/main" id="{C3C3C0EA-A274-0BE7-11CF-9D205AF74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59" y="2737374"/>
            <a:ext cx="1131650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s-CL" altLang="es-CL" sz="5400" b="1" dirty="0">
                <a:solidFill>
                  <a:srgbClr val="1E25C3"/>
                </a:solidFill>
                <a:latin typeface="+mn-lt"/>
              </a:rPr>
              <a:t>Comisión para el Mercado Financiero (CMF)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L" altLang="es-CL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5622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0430FAB-215D-0528-1471-4E92C71DB8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C7FC62D-C343-B8B9-DC66-4260DA4AFF44}"/>
              </a:ext>
            </a:extLst>
          </p:cNvPr>
          <p:cNvSpPr txBox="1">
            <a:spLocks/>
          </p:cNvSpPr>
          <p:nvPr/>
        </p:nvSpPr>
        <p:spPr bwMode="auto">
          <a:xfrm>
            <a:off x="243840" y="1162596"/>
            <a:ext cx="11704320" cy="503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La Ley </a:t>
            </a:r>
            <a:r>
              <a:rPr kumimoji="0" lang="es-E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N°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21.000, que crea la CMF, señala en su artículo 2° inciso final que “</a:t>
            </a:r>
            <a:r>
              <a:rPr kumimoji="0" lang="es-ES" sz="2000" b="0" i="1" u="none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la Comisión estará sometida a la fiscalización de la Contraloría General de la República </a:t>
            </a:r>
            <a:r>
              <a:rPr kumimoji="0" lang="es-ES" sz="2000" b="1" i="1" u="none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exclusivamente</a:t>
            </a:r>
            <a:r>
              <a:rPr kumimoji="0" lang="es-ES" sz="2000" b="0" i="1" u="none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en lo que concierne al </a:t>
            </a:r>
            <a:r>
              <a:rPr kumimoji="0" lang="es-ES" sz="2000" b="1" i="1" u="none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examen de las cuentas de sus gastos</a:t>
            </a:r>
            <a:r>
              <a:rPr kumimoji="0" lang="es-ES" sz="2000" b="0" i="1" u="none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.”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sz="2000" u="sng" dirty="0">
                <a:solidFill>
                  <a:srgbClr val="1E25C3"/>
                </a:solidFill>
                <a:latin typeface="Arial" panose="020B0604020202020204" pitchFamily="34" charset="0"/>
              </a:rPr>
              <a:t>Única excepción</a:t>
            </a:r>
            <a:r>
              <a:rPr lang="es-ES" sz="2000" dirty="0">
                <a:solidFill>
                  <a:srgbClr val="1E25C3"/>
                </a:solidFill>
                <a:latin typeface="Arial" panose="020B0604020202020204" pitchFamily="34" charset="0"/>
              </a:rPr>
              <a:t>: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E25C3"/>
                </a:solidFill>
                <a:latin typeface="Arial" panose="020B0604020202020204" pitchFamily="34" charset="0"/>
              </a:rPr>
              <a:t>El artículo 31 de esa ley, permite a CGR determinar la responsabilidad de exfuncionarios, incluidos los </a:t>
            </a:r>
            <a:r>
              <a:rPr lang="es-ES" sz="2000" dirty="0" err="1">
                <a:solidFill>
                  <a:srgbClr val="1E25C3"/>
                </a:solidFill>
                <a:latin typeface="Arial" panose="020B0604020202020204" pitchFamily="34" charset="0"/>
              </a:rPr>
              <a:t>excomisionados</a:t>
            </a:r>
            <a:r>
              <a:rPr lang="es-ES" sz="2000" dirty="0">
                <a:solidFill>
                  <a:srgbClr val="1E25C3"/>
                </a:solidFill>
                <a:latin typeface="Arial" panose="020B0604020202020204" pitchFamily="34" charset="0"/>
              </a:rPr>
              <a:t> y exdirectivos pertenecientes al 1° y 2° nivel jerárquico, pero </a:t>
            </a:r>
            <a:r>
              <a:rPr lang="es-ES" sz="2000" b="1" dirty="0">
                <a:solidFill>
                  <a:srgbClr val="1E25C3"/>
                </a:solidFill>
                <a:latin typeface="Arial" panose="020B0604020202020204" pitchFamily="34" charset="0"/>
              </a:rPr>
              <a:t>sólo por infracción a las normas del tiempo de vacancia </a:t>
            </a:r>
            <a:r>
              <a:rPr lang="es-ES" sz="2000" dirty="0">
                <a:solidFill>
                  <a:srgbClr val="1E25C3"/>
                </a:solidFill>
                <a:latin typeface="Arial" panose="020B0604020202020204" pitchFamily="34" charset="0"/>
              </a:rPr>
              <a:t>en que no pueden prestar ningún tipo de servicio, sea o no remunerado, ni adquirir participación en la propiedad respecto de las entidades sujetas a fiscalización de la Comisión, desde que la cesación se ha hecho efectiva por tres o seis meses, según el caso.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000" b="0" i="0" u="none" strike="noStrike" kern="1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lo tanto, es en ese marco que se realizó el </a:t>
            </a:r>
            <a:r>
              <a:rPr lang="es-ES" sz="2000" b="1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 Final </a:t>
            </a:r>
            <a:r>
              <a:rPr lang="es-ES" sz="2000" b="1" kern="100" dirty="0" err="1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N°</a:t>
            </a:r>
            <a:r>
              <a:rPr lang="es-ES" sz="2000" b="1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495, de 2023</a:t>
            </a:r>
            <a:r>
              <a:rPr lang="es-ES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revisando sólo sus gastos, pero sin revisar la responsabilidad funcionaria de quienes ahí se desempeñan, y si su conducta se ajusta a las leyes, a las políticas o los planes de integridad de la propia entidad.</a:t>
            </a:r>
            <a:endParaRPr kumimoji="0" lang="es-ES" sz="2000" b="0" i="0" u="none" strike="noStrike" kern="1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310FC0E-AF47-504A-86F6-C05D055C9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395" y="268310"/>
            <a:ext cx="11704320" cy="980348"/>
          </a:xfrm>
        </p:spPr>
        <p:txBody>
          <a:bodyPr/>
          <a:lstStyle/>
          <a:p>
            <a:r>
              <a:rPr lang="es-ES" sz="32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Restricciones al Control de la CGR.</a:t>
            </a:r>
          </a:p>
        </p:txBody>
      </p:sp>
    </p:spTree>
    <p:extLst>
      <p:ext uri="{BB962C8B-B14F-4D97-AF65-F5344CB8AC3E}">
        <p14:creationId xmlns:p14="http://schemas.microsoft.com/office/powerpoint/2010/main" val="320583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254DCE-E10A-255C-A6B7-6B1CADFFBE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2D448-0502-504C-E9E5-4A289A83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513" y="59271"/>
            <a:ext cx="8781407" cy="1290712"/>
          </a:xfrm>
        </p:spPr>
        <p:txBody>
          <a:bodyPr/>
          <a:lstStyle/>
          <a:p>
            <a:pPr algn="ctr"/>
            <a:r>
              <a:rPr lang="es-ES" sz="3200" b="1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</a:t>
            </a:r>
            <a:r>
              <a:rPr lang="es-ES" sz="32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Final </a:t>
            </a:r>
            <a:r>
              <a:rPr lang="es-ES" sz="3200" b="1" u="sng" dirty="0" err="1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</a:t>
            </a:r>
            <a:r>
              <a:rPr lang="es-ES" sz="32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495, de 2023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8AF1305-EA93-92F8-FBAB-46626A3DC129}"/>
              </a:ext>
            </a:extLst>
          </p:cNvPr>
          <p:cNvSpPr txBox="1">
            <a:spLocks/>
          </p:cNvSpPr>
          <p:nvPr/>
        </p:nvSpPr>
        <p:spPr bwMode="auto">
          <a:xfrm>
            <a:off x="351416" y="1971486"/>
            <a:ext cx="11704320" cy="482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s-ES" sz="24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Auditoría y examen de cuentas a las adquisiciones (</a:t>
            </a:r>
            <a:r>
              <a:rPr lang="es-MX" sz="2000" kern="0" dirty="0" err="1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Subt</a:t>
            </a:r>
            <a:r>
              <a:rPr lang="es-MX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22 -Bienes y Servicios de Consumo- y </a:t>
            </a:r>
            <a:r>
              <a:rPr lang="es-MX" sz="2000" kern="0" dirty="0" err="1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Subt</a:t>
            </a:r>
            <a:r>
              <a:rPr lang="es-MX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29 -Adquisición de Activos No Financieros-) del 1 de enero al 31 de diciembre de 2022.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que la CMF se ajuste a la ley </a:t>
            </a:r>
            <a:r>
              <a:rPr lang="es-MX" sz="2000" kern="0" dirty="0" err="1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N°</a:t>
            </a:r>
            <a:r>
              <a:rPr lang="es-MX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19.886, de Bases Sobre Contratos Administrativos de Suministro y Prestación de Servicios y a su reglamento, y que los desembolsos efectuados sean documentados, contabilizados y acreditados de manera suficiente.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los pagos se ajusten al DL </a:t>
            </a:r>
            <a:r>
              <a:rPr lang="es-MX" sz="2000" kern="0" dirty="0" err="1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N°</a:t>
            </a:r>
            <a:r>
              <a:rPr lang="es-MX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1.263/75 y a la Resol. </a:t>
            </a:r>
            <a:r>
              <a:rPr lang="es-MX" sz="2000" kern="0" dirty="0" err="1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N°</a:t>
            </a:r>
            <a:r>
              <a:rPr lang="es-MX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30/15, sobre Rendición de Cuentas.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Principales resultados: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sng" strike="noStrike" kern="12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 </a:t>
            </a: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desembolsos, por un total de $32.063.307, sin </a:t>
            </a: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documentación de respaldo que los acredite.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s-MX" sz="2000" b="0" i="0" u="none" strike="noStrike" kern="100" cap="none" spc="0" normalizeH="0" baseline="0" noProof="0" dirty="0" err="1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ubutilización</a:t>
            </a: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249 licencias de autentificación, adquiridas por la CMF que no han sido asignadas a ningún funcionario de la entidad.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2000" b="0" i="0" u="none" strike="noStrike" kern="1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lang="es-MX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231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254DCE-E10A-255C-A6B7-6B1CADFFBE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2D448-0502-504C-E9E5-4A289A83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513" y="59271"/>
            <a:ext cx="8781407" cy="1290712"/>
          </a:xfrm>
        </p:spPr>
        <p:txBody>
          <a:bodyPr/>
          <a:lstStyle/>
          <a:p>
            <a:pPr algn="ctr"/>
            <a:r>
              <a:rPr lang="es-ES" sz="3200" b="1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</a:t>
            </a:r>
            <a:r>
              <a:rPr lang="es-ES" sz="32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Final </a:t>
            </a:r>
            <a:r>
              <a:rPr lang="es-ES" sz="3200" b="1" u="sng" dirty="0" err="1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</a:t>
            </a:r>
            <a:r>
              <a:rPr lang="es-ES" sz="32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495, de 2023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8AF1305-EA93-92F8-FBAB-46626A3DC129}"/>
              </a:ext>
            </a:extLst>
          </p:cNvPr>
          <p:cNvSpPr txBox="1">
            <a:spLocks/>
          </p:cNvSpPr>
          <p:nvPr/>
        </p:nvSpPr>
        <p:spPr bwMode="auto">
          <a:xfrm>
            <a:off x="351416" y="1971486"/>
            <a:ext cx="11704320" cy="482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Principales resultados: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sng" strike="noStrike" kern="12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comprobó que 83 de los 103 dispositivos </a:t>
            </a:r>
            <a:r>
              <a:rPr lang="es-MX" sz="2000" kern="100" dirty="0" err="1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s-MX" sz="2000" kern="100" dirty="0" err="1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</a:t>
            </a: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distribuidos en distintas instalaciones de la CMF (relativos a la licitación pública ID </a:t>
            </a:r>
            <a:r>
              <a:rPr lang="es-MX" sz="2000" kern="100" dirty="0" err="1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N°</a:t>
            </a: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1005498-4-LR20, servicio de arriendo de plataforma tecnológica por $1.420.261.025), no son utilizados por la entidad.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Sobre el contrato de arriendo de bodegas y servicios complementarios, de 6 de mayo de 2008, se observó el desembolso de $7.238.025, en el año 2022, fuera del marco de la Ley </a:t>
            </a:r>
            <a:r>
              <a:rPr lang="es-MX" sz="2000" kern="100" dirty="0" err="1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N°</a:t>
            </a: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19.886.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constató que el devengo de la operación que sustenta la contratación del curso “Economía del Comportamiento” para 4 funcionarios de la CMF alude sólo a la participación de asistencia de 2 personas, sin que se sustente o justifique el cambio realizado.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endParaRPr lang="es-MX" sz="2000" kern="10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2000" b="0" i="0" u="none" strike="noStrike" kern="1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lang="es-MX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2739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>
            <a:extLst>
              <a:ext uri="{FF2B5EF4-FFF2-40B4-BE49-F238E27FC236}">
                <a16:creationId xmlns:a16="http://schemas.microsoft.com/office/drawing/2014/main" id="{BDF920CC-B131-479A-A4EE-BE4C97E11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4451" y="86974"/>
            <a:ext cx="10515600" cy="1325562"/>
          </a:xfrm>
        </p:spPr>
        <p:txBody>
          <a:bodyPr/>
          <a:lstStyle/>
          <a:p>
            <a:pPr eaLnBrk="1" hangingPunct="1"/>
            <a:r>
              <a:rPr lang="es-CL" altLang="es-CL" b="1" u="sng" dirty="0">
                <a:solidFill>
                  <a:srgbClr val="1E25C3"/>
                </a:solidFill>
              </a:rPr>
              <a:t>Fiscalizaciones efectuadas por CGR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8BB680C-F4BD-5E3A-4C46-8A5E4A5123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211703"/>
              </p:ext>
            </p:extLst>
          </p:nvPr>
        </p:nvGraphicFramePr>
        <p:xfrm>
          <a:off x="756659" y="1688645"/>
          <a:ext cx="10678682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244">
                  <a:extLst>
                    <a:ext uri="{9D8B030D-6E8A-4147-A177-3AD203B41FA5}">
                      <a16:colId xmlns:a16="http://schemas.microsoft.com/office/drawing/2014/main" val="4160504307"/>
                    </a:ext>
                  </a:extLst>
                </a:gridCol>
                <a:gridCol w="946673">
                  <a:extLst>
                    <a:ext uri="{9D8B030D-6E8A-4147-A177-3AD203B41FA5}">
                      <a16:colId xmlns:a16="http://schemas.microsoft.com/office/drawing/2014/main" val="803668223"/>
                    </a:ext>
                  </a:extLst>
                </a:gridCol>
                <a:gridCol w="1065007">
                  <a:extLst>
                    <a:ext uri="{9D8B030D-6E8A-4147-A177-3AD203B41FA5}">
                      <a16:colId xmlns:a16="http://schemas.microsoft.com/office/drawing/2014/main" val="2433447621"/>
                    </a:ext>
                  </a:extLst>
                </a:gridCol>
                <a:gridCol w="8322758">
                  <a:extLst>
                    <a:ext uri="{9D8B030D-6E8A-4147-A177-3AD203B41FA5}">
                      <a16:colId xmlns:a16="http://schemas.microsoft.com/office/drawing/2014/main" val="818974486"/>
                    </a:ext>
                  </a:extLst>
                </a:gridCol>
              </a:tblGrid>
              <a:tr h="324921"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Entidad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N°IF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Materia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838570"/>
                  </a:ext>
                </a:extLst>
              </a:tr>
              <a:tr h="565651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SII</a:t>
                      </a:r>
                    </a:p>
                    <a:p>
                      <a:pPr algn="ctr"/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227/2020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Fiscalización a la emisión de Giros de impuestos provenientes de auditorías tributarias, luego de RAV-RAF o recursos al TTA.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351705"/>
                  </a:ext>
                </a:extLst>
              </a:tr>
              <a:tr h="5656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SII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279/2023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Auditoría de Sistemas a la plataforma de la Operación Renta 2023.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250350"/>
                  </a:ext>
                </a:extLst>
              </a:tr>
              <a:tr h="5656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SII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550/2023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Auditoría a las conciliaciones de cuentas corrientes bancarias del SII, en la Dirección </a:t>
                      </a:r>
                      <a:r>
                        <a:rPr lang="es-CL" sz="1600" dirty="0" err="1"/>
                        <a:t>Stgo</a:t>
                      </a:r>
                      <a:r>
                        <a:rPr lang="es-CL" sz="1600" dirty="0"/>
                        <a:t>. Oriente.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053698"/>
                  </a:ext>
                </a:extLst>
              </a:tr>
              <a:tr h="5656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SII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541/2023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Auditoría a las conciliaciones de cuentas corrientes bancarias, en la Dirección Santiago Centro.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533722"/>
                  </a:ext>
                </a:extLst>
              </a:tr>
              <a:tr h="5656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SII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914/2019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Auditoría sobre pago de Horas extraordinarias.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110540"/>
                  </a:ext>
                </a:extLst>
              </a:tr>
              <a:tr h="5656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SII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512/2020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Auditoría sobre el Bono Clase Media (Pandemia de COVID).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762634"/>
                  </a:ext>
                </a:extLst>
              </a:tr>
              <a:tr h="565651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CMF</a:t>
                      </a:r>
                    </a:p>
                    <a:p>
                      <a:pPr algn="ctr"/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495/2023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Fiscalización sobre gastos en adquisiciones de los Subtítulos 22 y 29.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176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15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uadroTexto 4">
            <a:extLst>
              <a:ext uri="{FF2B5EF4-FFF2-40B4-BE49-F238E27FC236}">
                <a16:creationId xmlns:a16="http://schemas.microsoft.com/office/drawing/2014/main" id="{ADDC7E81-096D-4FE4-92B5-799DD2426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39" y="2016612"/>
            <a:ext cx="1131650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altLang="es-CL" sz="5400" b="1" i="0" u="none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Fiscalizaciones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L" altLang="es-CL" sz="5400" b="1" dirty="0">
                <a:solidFill>
                  <a:srgbClr val="1E25C3"/>
                </a:solidFill>
                <a:latin typeface="+mn-lt"/>
              </a:rPr>
              <a:t>s</a:t>
            </a:r>
            <a:r>
              <a:rPr kumimoji="0" lang="es-CL" altLang="es-CL" sz="5400" b="1" i="0" u="none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obre el Servicio de Impuestos Internos (SII)</a:t>
            </a:r>
            <a:endParaRPr kumimoji="0" lang="es-CL" altLang="es-CL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525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4BB26D6-C229-9F4E-6DF4-5DE194E3E001}"/>
              </a:ext>
            </a:extLst>
          </p:cNvPr>
          <p:cNvSpPr txBox="1">
            <a:spLocks/>
          </p:cNvSpPr>
          <p:nvPr/>
        </p:nvSpPr>
        <p:spPr bwMode="auto">
          <a:xfrm>
            <a:off x="430530" y="2099856"/>
            <a:ext cx="11330940" cy="3900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s-ES" sz="24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</a:t>
            </a:r>
          </a:p>
          <a:p>
            <a:endParaRPr lang="es-ES" sz="2000" b="1" u="sng" dirty="0">
              <a:solidFill>
                <a:srgbClr val="1E25C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Examinar la emisión de giros de impuestos </a:t>
            </a:r>
          </a:p>
          <a:p>
            <a:pPr marL="354013" algn="just"/>
            <a:r>
              <a:rPr lang="es-ES" sz="2000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Producidos luego de una auditoría tributaria que hayan derivado de recursos de Reposición Administrativa Voluntaria (RAV) o de Revisión de Actividad de Fiscalización (RAF); o en un reclamo ante los Tribunales Tributarios Aduaneros (TTA).</a:t>
            </a:r>
          </a:p>
          <a:p>
            <a:pPr algn="just"/>
            <a:endParaRPr lang="es-ES" sz="2000" dirty="0">
              <a:solidFill>
                <a:srgbClr val="1E25C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Verificar la interoperabilidad de sistemas</a:t>
            </a:r>
            <a:r>
              <a:rPr lang="es-ES" sz="2000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si el SII, luego del reclamo, emitió los giros.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1E25C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Principales resultados: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sng" strike="noStrike" kern="12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kern="0" dirty="0">
                <a:solidFill>
                  <a:srgbClr val="1E25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SII utiliza diversos sistemas de información para mantener un registro, seguimiento y control de la ejecución de las auditorías: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800" kern="0" dirty="0">
              <a:solidFill>
                <a:srgbClr val="1E25C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6913" indent="-342900" algn="just">
              <a:buFont typeface="Wingdings" panose="05000000000000000000" pitchFamily="2" charset="2"/>
              <a:buChar char="ü"/>
            </a:pPr>
            <a:r>
              <a:rPr lang="es-ES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ES" sz="2000" kern="0" dirty="0">
                <a:solidFill>
                  <a:srgbClr val="1E25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 el control de los reclamos presentados por los contribuyentes en los TTA; </a:t>
            </a:r>
          </a:p>
          <a:p>
            <a:pPr marL="696913" indent="-342900" algn="just">
              <a:buFont typeface="Wingdings" panose="05000000000000000000" pitchFamily="2" charset="2"/>
              <a:buChar char="ü"/>
            </a:pPr>
            <a:r>
              <a:rPr lang="es-ES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ES" sz="2000" kern="0" dirty="0">
                <a:solidFill>
                  <a:srgbClr val="1E25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quellos que contienen los RAV y RAF, y</a:t>
            </a:r>
          </a:p>
          <a:p>
            <a:pPr marL="696913" indent="-342900" algn="just">
              <a:buFont typeface="Wingdings" panose="05000000000000000000" pitchFamily="2" charset="2"/>
              <a:buChar char="ü"/>
            </a:pPr>
            <a:r>
              <a:rPr lang="es-ES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ES" sz="2000" kern="0" dirty="0">
                <a:solidFill>
                  <a:srgbClr val="1E25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 la administración de giros.</a:t>
            </a:r>
          </a:p>
          <a:p>
            <a:pPr marL="696913" indent="-342900" algn="just">
              <a:buFont typeface="Wingdings" panose="05000000000000000000" pitchFamily="2" charset="2"/>
              <a:buChar char="ü"/>
            </a:pPr>
            <a:endParaRPr lang="es-ES" sz="2000" kern="0" dirty="0">
              <a:solidFill>
                <a:srgbClr val="1E25C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 </a:t>
            </a:r>
            <a:r>
              <a:rPr lang="es-ES" sz="2000" b="1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cuentan con un campo o llave única que permita asociarlos</a:t>
            </a: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1E25C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C8F0B15-EFAC-09AE-4E1A-8D57BE86E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4650" y="0"/>
            <a:ext cx="6362700" cy="1325563"/>
          </a:xfrm>
        </p:spPr>
        <p:txBody>
          <a:bodyPr/>
          <a:lstStyle/>
          <a:p>
            <a:r>
              <a:rPr kumimoji="0" lang="es-ES" sz="2800" b="1" i="0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1) </a:t>
            </a:r>
            <a:r>
              <a:rPr kumimoji="0" lang="es-ES" sz="2800" b="1" i="0" u="sng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Informe Final </a:t>
            </a:r>
            <a:r>
              <a:rPr kumimoji="0" lang="es-ES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N°</a:t>
            </a:r>
            <a:r>
              <a:rPr kumimoji="0" lang="es-ES" sz="2800" b="1" i="0" u="sng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227, de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4473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519CCE5-CD60-C22C-31C0-750B70BDBB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FA8AA-F393-C5EF-619F-1AEA70EF8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9152"/>
            <a:ext cx="11704320" cy="980348"/>
          </a:xfrm>
        </p:spPr>
        <p:txBody>
          <a:bodyPr/>
          <a:lstStyle/>
          <a:p>
            <a:pPr algn="ctr"/>
            <a:r>
              <a:rPr lang="es-ES" sz="2800" b="1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s-ES" sz="28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Final </a:t>
            </a:r>
            <a:r>
              <a:rPr lang="es-ES" sz="2800" b="1" u="sng" dirty="0" err="1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</a:t>
            </a:r>
            <a:r>
              <a:rPr lang="es-ES" sz="28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227, de 2020</a:t>
            </a:r>
            <a:endParaRPr lang="es-ES" sz="2400" b="1" u="sng" dirty="0">
              <a:solidFill>
                <a:srgbClr val="1E25C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7AFBA88-B660-51F1-512F-1307DDE4CAB6}"/>
              </a:ext>
            </a:extLst>
          </p:cNvPr>
          <p:cNvSpPr txBox="1">
            <a:spLocks/>
          </p:cNvSpPr>
          <p:nvPr/>
        </p:nvSpPr>
        <p:spPr bwMode="auto">
          <a:xfrm>
            <a:off x="430530" y="1660138"/>
            <a:ext cx="11330940" cy="3900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1E25C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Principales resultados: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sng" strike="noStrike" kern="12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kern="0" dirty="0">
                <a:solidFill>
                  <a:srgbClr val="1E25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 </a:t>
            </a:r>
            <a:r>
              <a:rPr lang="es-ES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2015-2018, en</a:t>
            </a:r>
            <a:r>
              <a:rPr lang="es-ES" sz="2000" kern="0" dirty="0">
                <a:solidFill>
                  <a:srgbClr val="1E25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casos de RAV o RAF 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presentaban el giro asociado al RUT </a:t>
            </a: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contribuyente, dejándose de emitir órdenes de ingresos por un total de $324.212.430.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kumimoji="0" lang="es-ES" sz="2000" b="0" i="0" u="none" strike="noStrike" kern="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kumimoji="0" lang="es-E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auditoría tributaria del 2018, </a:t>
            </a:r>
            <a:r>
              <a:rPr lang="es-ES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detectó </a:t>
            </a: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diferencia de impuesto por $240.268.970, pero no tenía orden de ingreso por RUT del contribuyente. </a:t>
            </a:r>
            <a:r>
              <a:rPr lang="es-ES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SII reconoció un error en el monto a girar, pero no aportó antecedentes que lo avalaran.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s-ES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7 sumarios, el SII determinó responsabilidades administrativas y aplicó sanciones a funcionarios por no girar oportunamente impuestos, pero 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persiguió responsabilidades pecuniarias ni lo informó al CDE</a:t>
            </a: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pese a la existencia de daño patrimonial por $1.020.635.469, 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prescribiendo la responsabilidad civil</a:t>
            </a: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s-ES" sz="2000" dirty="0">
              <a:solidFill>
                <a:srgbClr val="1E25C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740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26AB980-50D1-1D5A-0FB0-AB34A27AB7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73DBD3E-44E9-B986-A64A-0224BFD66C95}"/>
              </a:ext>
            </a:extLst>
          </p:cNvPr>
          <p:cNvSpPr txBox="1">
            <a:spLocks/>
          </p:cNvSpPr>
          <p:nvPr/>
        </p:nvSpPr>
        <p:spPr bwMode="auto">
          <a:xfrm>
            <a:off x="430530" y="1159907"/>
            <a:ext cx="11330940" cy="545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s-ES" sz="24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</a:t>
            </a:r>
          </a:p>
          <a:p>
            <a:endParaRPr lang="es-ES" sz="2000" b="1" u="sng" dirty="0">
              <a:solidFill>
                <a:srgbClr val="1E25C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Auditoría de Sistemas </a:t>
            </a:r>
            <a:r>
              <a:rPr lang="es-ES" sz="2000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funcionamiento y la capacidad de usuarios concurrentes de la plataforma de Operación Renta 2023 (entre junio de 2022 y mayo de 2023).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1E25C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Principales resultados: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sng" strike="noStrike" kern="12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kern="0" dirty="0">
                <a:solidFill>
                  <a:srgbClr val="1E25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120 casos (de 224) sobre incidentes de seguridad de </a:t>
            </a:r>
            <a:r>
              <a:rPr lang="es-ES" sz="2000" kern="0" dirty="0" err="1">
                <a:solidFill>
                  <a:srgbClr val="1E25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</a:t>
            </a:r>
            <a:r>
              <a:rPr lang="es-ES" sz="2000" kern="0" dirty="0">
                <a:solidFill>
                  <a:srgbClr val="1E25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hay </a:t>
            </a:r>
            <a:r>
              <a:rPr lang="es-ES" sz="2000" b="1" kern="0" dirty="0">
                <a:solidFill>
                  <a:srgbClr val="1E25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inconsistencia</a:t>
            </a:r>
            <a:r>
              <a:rPr lang="es-ES" sz="2000" kern="0" dirty="0">
                <a:solidFill>
                  <a:srgbClr val="1E25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kern="0" dirty="0">
                <a:solidFill>
                  <a:srgbClr val="1E25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datos </a:t>
            </a:r>
            <a:r>
              <a:rPr lang="es-ES" sz="2000" kern="0" dirty="0">
                <a:solidFill>
                  <a:srgbClr val="1E25C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la planilla electrónica enviada a CGR: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8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3888" indent="-355600" algn="just"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Casos con estado cerrado, pero sin fecha de resolución; </a:t>
            </a:r>
          </a:p>
          <a:p>
            <a:pPr marL="623888" indent="-355600" algn="just"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 abierto, pese a tener fecha de resolución o duración; </a:t>
            </a:r>
          </a:p>
          <a:p>
            <a:pPr marL="623888" indent="-355600" algn="just"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Otros con fecha y hora de resolución de incidente previo a la fecha y hora de su notificación.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ES" sz="2000" dirty="0">
              <a:solidFill>
                <a:srgbClr val="1E25C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96 registros el </a:t>
            </a:r>
            <a:r>
              <a:rPr lang="es-ES" sz="2000" b="1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plazo de resolución excedió al establecido </a:t>
            </a:r>
            <a:r>
              <a:rPr lang="es-ES" sz="2000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procedimiento interno del SII, vulnerándose la Norma Técnica (</a:t>
            </a:r>
            <a:r>
              <a:rPr lang="es-ES" sz="2000" dirty="0" err="1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Dto</a:t>
            </a:r>
            <a:r>
              <a:rPr lang="es-ES" sz="2000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</a:t>
            </a:r>
            <a:r>
              <a:rPr lang="es-ES" sz="2000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83, de 2004, del </a:t>
            </a:r>
            <a:r>
              <a:rPr lang="es-ES" sz="2000" dirty="0" err="1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Minsegpres</a:t>
            </a:r>
            <a:r>
              <a:rPr lang="es-ES" sz="2000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1E25C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SII 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inició aplicación de multa por $19.019.310</a:t>
            </a: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por retardo de la empresa que certificó componentes de sistemas para Operación Renta 2023 y no aportó evidencia de que tales retrasos fueran por su causa, como lo sostuvo. 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1E25C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EA32DD8-0C03-1AD8-4F78-68455C508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7892" y="24521"/>
            <a:ext cx="6899910" cy="906015"/>
          </a:xfrm>
        </p:spPr>
        <p:txBody>
          <a:bodyPr/>
          <a:lstStyle/>
          <a:p>
            <a:r>
              <a:rPr lang="es-ES" sz="3200" b="1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2) </a:t>
            </a:r>
            <a:r>
              <a:rPr lang="es-ES" sz="32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Final</a:t>
            </a:r>
            <a:r>
              <a:rPr lang="es-ES" sz="28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u="sng" dirty="0" err="1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</a:t>
            </a:r>
            <a:r>
              <a:rPr lang="es-ES" sz="28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279, de 2023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2696053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254DCE-E10A-255C-A6B7-6B1CADFFBE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2D448-0502-504C-E9E5-4A289A83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513" y="182248"/>
            <a:ext cx="8781407" cy="1290712"/>
          </a:xfrm>
        </p:spPr>
        <p:txBody>
          <a:bodyPr/>
          <a:lstStyle/>
          <a:p>
            <a:pPr algn="ctr"/>
            <a:r>
              <a:rPr lang="es-ES" sz="3200" b="1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s-ES" sz="32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Final </a:t>
            </a:r>
            <a:r>
              <a:rPr lang="es-ES" sz="3200" b="1" u="sng" dirty="0" err="1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</a:t>
            </a:r>
            <a:r>
              <a:rPr lang="es-ES" sz="32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550, de 2023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8AF1305-EA93-92F8-FBAB-46626A3DC129}"/>
              </a:ext>
            </a:extLst>
          </p:cNvPr>
          <p:cNvSpPr txBox="1">
            <a:spLocks/>
          </p:cNvSpPr>
          <p:nvPr/>
        </p:nvSpPr>
        <p:spPr bwMode="auto">
          <a:xfrm>
            <a:off x="243840" y="1326130"/>
            <a:ext cx="11704320" cy="482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s-ES" sz="24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las conciliaciones bancarias de las cuentas corrientes de la Dirección Regional Metropolitana Santiago Oriente, para el periodo 1 de enero al 31 de </a:t>
            </a:r>
            <a:r>
              <a:rPr lang="es-CL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diciembre de 2022.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Principales resultados: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sng" strike="noStrike" kern="12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ES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saldos al 31 de diciembre de 2021, según los libros de bancos de 2 cuentas corrientes del Banco Estado, </a:t>
            </a:r>
            <a:r>
              <a:rPr kumimoji="0" lang="es-ES" sz="2000" b="1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presentan saldos negativos</a:t>
            </a:r>
            <a:r>
              <a:rPr kumimoji="0" lang="es-ES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por $28.532.423 y $278.473, lo que discrepan del saldo “0” presente en sus conciliaciones bancarias a esa data.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152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254DCE-E10A-255C-A6B7-6B1CADFFBE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2D448-0502-504C-E9E5-4A289A83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513" y="182248"/>
            <a:ext cx="8781407" cy="1290712"/>
          </a:xfrm>
        </p:spPr>
        <p:txBody>
          <a:bodyPr/>
          <a:lstStyle/>
          <a:p>
            <a:pPr algn="ctr"/>
            <a:r>
              <a:rPr lang="es-ES" sz="3200" b="1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s-ES" sz="32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Final </a:t>
            </a:r>
            <a:r>
              <a:rPr lang="es-ES" sz="3200" b="1" u="sng" dirty="0" err="1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</a:t>
            </a:r>
            <a:r>
              <a:rPr lang="es-ES" sz="32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541, de 2023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8AF1305-EA93-92F8-FBAB-46626A3DC129}"/>
              </a:ext>
            </a:extLst>
          </p:cNvPr>
          <p:cNvSpPr txBox="1">
            <a:spLocks/>
          </p:cNvSpPr>
          <p:nvPr/>
        </p:nvSpPr>
        <p:spPr bwMode="auto">
          <a:xfrm>
            <a:off x="243840" y="1326130"/>
            <a:ext cx="11704320" cy="482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s-ES" sz="24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las conciliaciones bancarias de las cuentas corrientes de la Dirección Regional Metropolitana Santiago Centro, para el periodo 1 de enero al 31 de </a:t>
            </a:r>
            <a:r>
              <a:rPr lang="es-CL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diciembre de 2022.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Principales resultados: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sng" strike="noStrike" kern="12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saldos al 31 de diciembre de 2022, de las 2 cuentas corrientes del Banco Estado, se presentan respaldados en la contabilidad, cartola bancaria, certificado de saldo de banco y confirmación bancaria.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la revisión de la regularidad y oportunidad de las conciliaciones bancarias </a:t>
            </a: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año, </a:t>
            </a:r>
            <a:r>
              <a:rPr kumimoji="0" lang="es-MX" sz="2000" b="1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presentaban correctamente y no se dedujeron observaciones.</a:t>
            </a:r>
            <a:endParaRPr lang="es-ES" sz="2000" b="1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42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254DCE-E10A-255C-A6B7-6B1CADFFBE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2D448-0502-504C-E9E5-4A289A83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513" y="182248"/>
            <a:ext cx="8781407" cy="1290712"/>
          </a:xfrm>
        </p:spPr>
        <p:txBody>
          <a:bodyPr/>
          <a:lstStyle/>
          <a:p>
            <a:pPr algn="ctr"/>
            <a:r>
              <a:rPr lang="es-ES" sz="3200" b="1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es-ES" sz="32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Final </a:t>
            </a:r>
            <a:r>
              <a:rPr lang="es-ES" sz="3200" b="1" u="sng" dirty="0" err="1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</a:t>
            </a:r>
            <a:r>
              <a:rPr lang="es-ES" sz="32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914, de 2019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8AF1305-EA93-92F8-FBAB-46626A3DC129}"/>
              </a:ext>
            </a:extLst>
          </p:cNvPr>
          <p:cNvSpPr txBox="1">
            <a:spLocks/>
          </p:cNvSpPr>
          <p:nvPr/>
        </p:nvSpPr>
        <p:spPr bwMode="auto">
          <a:xfrm>
            <a:off x="243840" y="1326130"/>
            <a:ext cx="11704320" cy="482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s-ES" sz="2400" b="1" u="sng" dirty="0">
                <a:solidFill>
                  <a:srgbClr val="1E25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Auditoría y examen de cuentas a los gastos por horas extras en la </a:t>
            </a:r>
            <a:r>
              <a:rPr lang="es-MX" sz="2000" kern="0" dirty="0" err="1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</a:t>
            </a:r>
            <a:r>
              <a:rPr lang="es-MX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Regional </a:t>
            </a:r>
            <a:r>
              <a:rPr lang="es-MX" sz="2000" kern="0" dirty="0" err="1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Stgo</a:t>
            </a:r>
            <a:r>
              <a:rPr lang="es-MX" sz="2000" kern="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Oriente del SII, entre el 1 de enero de 2018 y el 30 de junio de 2019, y atender denuncias recibidas sobre la materia.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2000" kern="0" dirty="0">
              <a:solidFill>
                <a:srgbClr val="1E25C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Principales resultados: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sng" strike="noStrike" kern="1200" cap="none" spc="0" normalizeH="0" baseline="0" noProof="0" dirty="0">
              <a:ln>
                <a:noFill/>
              </a:ln>
              <a:solidFill>
                <a:srgbClr val="1E25C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determinó pago de horas extras no acreditadas a </a:t>
            </a:r>
            <a:r>
              <a:rPr kumimoji="0" lang="es-MX" sz="2000" b="1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 de fiscalización </a:t>
            </a: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 $174.034.085.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Otras sólo parcialmente acreditadas, quedando un monto sin acreditar de $139.825.013.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</a:t>
            </a: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objetaron h</a:t>
            </a: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oras extras por </a:t>
            </a:r>
            <a:r>
              <a:rPr kumimoji="0" lang="es-MX" sz="2000" b="1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labores de oficina </a:t>
            </a: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 $251.858.351, sin sustento de ejecución en los registros de asistencia.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Otras acreditadas sólo de manera parcial, </a:t>
            </a:r>
            <a:r>
              <a:rPr lang="es-MX" sz="2000" kern="100" dirty="0">
                <a:solidFill>
                  <a:srgbClr val="1E25C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quedando $54.606.243 </a:t>
            </a:r>
            <a:r>
              <a:rPr kumimoji="0" lang="es-MX" sz="2000" b="0" i="0" u="none" strike="noStrike" kern="100" cap="none" spc="0" normalizeH="0" baseline="0" noProof="0" dirty="0">
                <a:ln>
                  <a:noFill/>
                </a:ln>
                <a:solidFill>
                  <a:srgbClr val="1E25C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pendiente de acreditar.</a:t>
            </a:r>
          </a:p>
        </p:txBody>
      </p:sp>
    </p:spTree>
    <p:extLst>
      <p:ext uri="{BB962C8B-B14F-4D97-AF65-F5344CB8AC3E}">
        <p14:creationId xmlns:p14="http://schemas.microsoft.com/office/powerpoint/2010/main" val="1144367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0ADE04458ACFA4FBC06A649E21292F5" ma:contentTypeVersion="6" ma:contentTypeDescription="Crear nuevo documento." ma:contentTypeScope="" ma:versionID="ed2539892a650a76b03f36e9758f563e">
  <xsd:schema xmlns:xsd="http://www.w3.org/2001/XMLSchema" xmlns:xs="http://www.w3.org/2001/XMLSchema" xmlns:p="http://schemas.microsoft.com/office/2006/metadata/properties" xmlns:ns2="4fd1e986-8896-4037-b833-4ff12adf9b95" xmlns:ns3="57571cf3-0ec2-47c6-b05b-cc5b1cbb369c" targetNamespace="http://schemas.microsoft.com/office/2006/metadata/properties" ma:root="true" ma:fieldsID="8d8bafdfa3fd1f5cb1a9f025014c55cb" ns2:_="" ns3:_="">
    <xsd:import namespace="4fd1e986-8896-4037-b833-4ff12adf9b95"/>
    <xsd:import namespace="57571cf3-0ec2-47c6-b05b-cc5b1cbb36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d1e986-8896-4037-b833-4ff12adf9b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71cf3-0ec2-47c6-b05b-cc5b1cbb3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5457DC6C-EE18-497A-8569-B0BEEB459D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2EEAC1-117C-4B21-8A26-FE1F54B37D2B}">
  <ds:schemaRefs>
    <ds:schemaRef ds:uri="http://schemas.microsoft.com/office/2006/metadata/properties"/>
    <ds:schemaRef ds:uri="a4288e79-cc37-4197-b785-eebd9aaf5f4b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1cdbe9a3-a72b-46d1-a6b4-8479d8496d5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B621B30-3187-46B3-B2E6-ABB635E83B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1e986-8896-4037-b833-4ff12adf9b95"/>
    <ds:schemaRef ds:uri="57571cf3-0ec2-47c6-b05b-cc5b1cbb36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6330253-849E-47BA-9510-8F3AAFC0E0F4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6604</TotalTime>
  <Words>2006</Words>
  <Application>Microsoft Office PowerPoint</Application>
  <PresentationFormat>Panorámica</PresentationFormat>
  <Paragraphs>227</Paragraphs>
  <Slides>17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Wingdings</vt:lpstr>
      <vt:lpstr>Tema de Office</vt:lpstr>
      <vt:lpstr>4_Tema de Office</vt:lpstr>
      <vt:lpstr>Presentación de PowerPoint</vt:lpstr>
      <vt:lpstr>Fiscalizaciones efectuadas por CGR</vt:lpstr>
      <vt:lpstr>Presentación de PowerPoint</vt:lpstr>
      <vt:lpstr>1) Informe Final N° 227, de 2020</vt:lpstr>
      <vt:lpstr>1) Informe Final N° 227, de 2020</vt:lpstr>
      <vt:lpstr>       2) Informe Final N° 279, de 2023</vt:lpstr>
      <vt:lpstr>3) Informe Final N° 550, de 2023</vt:lpstr>
      <vt:lpstr>4) Informe Final N° 541, de 2023</vt:lpstr>
      <vt:lpstr>5) Informe Final N° 914, de 2019</vt:lpstr>
      <vt:lpstr>5) Informe Final N° 914, de 2019</vt:lpstr>
      <vt:lpstr>6) Informe Final N° 512, de 2020</vt:lpstr>
      <vt:lpstr>6) Informe Final N° 512, de 2020</vt:lpstr>
      <vt:lpstr>Presentación de PowerPoint</vt:lpstr>
      <vt:lpstr>Restricciones al Control de la CGR.</vt:lpstr>
      <vt:lpstr>7) Informe Final N° 495, de 2023</vt:lpstr>
      <vt:lpstr>7) Informe Final N° 495, de 2023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XIMENA AVILA NAVIA</dc:creator>
  <cp:lastModifiedBy>Francisca Javiera Navarro M.</cp:lastModifiedBy>
  <cp:revision>82</cp:revision>
  <cp:lastPrinted>2023-11-29T21:24:09Z</cp:lastPrinted>
  <dcterms:created xsi:type="dcterms:W3CDTF">2022-01-05T18:25:18Z</dcterms:created>
  <dcterms:modified xsi:type="dcterms:W3CDTF">2024-04-15T15:57:32Z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0x01010050ADE04458ACFA4FBC06A649E21292F5</vt:lpwstr>
  </property>
  <property fmtid="{D5CDD505-2E9C-101B-9397-08002B2CF9AE}" pid="3" name="MediaServiceImageTags">
    <vt:lpwstr/>
  </property>
</Properties>
</file>