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5"/>
  </p:notesMasterIdLst>
  <p:sldIdLst>
    <p:sldId id="256" r:id="rId2"/>
    <p:sldId id="257" r:id="rId3"/>
    <p:sldId id="278" r:id="rId4"/>
    <p:sldId id="279" r:id="rId5"/>
    <p:sldId id="280" r:id="rId6"/>
    <p:sldId id="281" r:id="rId7"/>
    <p:sldId id="283" r:id="rId8"/>
    <p:sldId id="286" r:id="rId9"/>
    <p:sldId id="272" r:id="rId10"/>
    <p:sldId id="271" r:id="rId11"/>
    <p:sldId id="284" r:id="rId12"/>
    <p:sldId id="285" r:id="rId13"/>
    <p:sldId id="266"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3317" autoAdjust="0"/>
  </p:normalViewPr>
  <p:slideViewPr>
    <p:cSldViewPr>
      <p:cViewPr varScale="1">
        <p:scale>
          <a:sx n="48" d="100"/>
          <a:sy n="48" d="100"/>
        </p:scale>
        <p:origin x="-201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2BEAE-6D66-4623-AE1F-356B40BB449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s-ES"/>
        </a:p>
      </dgm:t>
    </dgm:pt>
    <dgm:pt modelId="{59109E6C-779B-4391-A509-040514E00680}">
      <dgm:prSet phldrT="[Texto]"/>
      <dgm:spPr/>
      <dgm:t>
        <a:bodyPr/>
        <a:lstStyle/>
        <a:p>
          <a:r>
            <a:rPr lang="es-ES" dirty="0" smtClean="0">
              <a:latin typeface="Constantia" pitchFamily="18" charset="0"/>
            </a:rPr>
            <a:t>Ministerio del Mar</a:t>
          </a:r>
          <a:endParaRPr lang="es-ES" dirty="0">
            <a:latin typeface="Constantia" pitchFamily="18" charset="0"/>
          </a:endParaRPr>
        </a:p>
      </dgm:t>
    </dgm:pt>
    <dgm:pt modelId="{B2D3C557-6EB3-4BDF-9361-B738596ADD37}" type="parTrans" cxnId="{74F1E835-5ACB-496E-A0B9-9B92D086CC45}">
      <dgm:prSet/>
      <dgm:spPr/>
      <dgm:t>
        <a:bodyPr/>
        <a:lstStyle/>
        <a:p>
          <a:endParaRPr lang="es-ES"/>
        </a:p>
      </dgm:t>
    </dgm:pt>
    <dgm:pt modelId="{D7A628D3-0AE9-4C69-8231-62CC51A20CD5}" type="sibTrans" cxnId="{74F1E835-5ACB-496E-A0B9-9B92D086CC45}">
      <dgm:prSet/>
      <dgm:spPr/>
      <dgm:t>
        <a:bodyPr/>
        <a:lstStyle/>
        <a:p>
          <a:endParaRPr lang="es-ES"/>
        </a:p>
      </dgm:t>
    </dgm:pt>
    <dgm:pt modelId="{1795AC70-3753-423C-8B31-1699811C3B25}">
      <dgm:prSet phldrT="[Texto]"/>
      <dgm:spPr/>
      <dgm:t>
        <a:bodyPr/>
        <a:lstStyle/>
        <a:p>
          <a:r>
            <a:rPr lang="es-ES" dirty="0" smtClean="0">
              <a:latin typeface="Constantia" pitchFamily="18" charset="0"/>
            </a:rPr>
            <a:t>Subsecretaria de Recursos Marinos</a:t>
          </a:r>
          <a:endParaRPr lang="es-ES" dirty="0">
            <a:latin typeface="Constantia" pitchFamily="18" charset="0"/>
          </a:endParaRPr>
        </a:p>
      </dgm:t>
    </dgm:pt>
    <dgm:pt modelId="{9F14C232-FAD8-4C1B-A259-89E57BA91CDD}" type="parTrans" cxnId="{EE56DF16-84BB-44DE-859A-02069E6E43AE}">
      <dgm:prSet/>
      <dgm:spPr/>
      <dgm:t>
        <a:bodyPr/>
        <a:lstStyle/>
        <a:p>
          <a:endParaRPr lang="es-ES"/>
        </a:p>
      </dgm:t>
    </dgm:pt>
    <dgm:pt modelId="{4A83234E-FFC4-4C89-8865-2339EEBDD756}" type="sibTrans" cxnId="{EE56DF16-84BB-44DE-859A-02069E6E43AE}">
      <dgm:prSet/>
      <dgm:spPr/>
      <dgm:t>
        <a:bodyPr/>
        <a:lstStyle/>
        <a:p>
          <a:endParaRPr lang="es-ES"/>
        </a:p>
      </dgm:t>
    </dgm:pt>
    <dgm:pt modelId="{B824770D-97C1-496D-BE42-9CC597D649E9}">
      <dgm:prSet phldrT="[Texto]"/>
      <dgm:spPr/>
      <dgm:t>
        <a:bodyPr/>
        <a:lstStyle/>
        <a:p>
          <a:r>
            <a:rPr lang="es-ES" dirty="0" smtClean="0">
              <a:latin typeface="Constantia" pitchFamily="18" charset="0"/>
            </a:rPr>
            <a:t>Subsecretaria Marítimo Portuaria y Logística</a:t>
          </a:r>
          <a:endParaRPr lang="es-ES" dirty="0">
            <a:latin typeface="Constantia" pitchFamily="18" charset="0"/>
          </a:endParaRPr>
        </a:p>
      </dgm:t>
    </dgm:pt>
    <dgm:pt modelId="{846D93D3-6086-4878-8941-DBE50C1891F4}" type="parTrans" cxnId="{F06463C8-F5ED-4D1A-9F11-6BD93E28EA80}">
      <dgm:prSet/>
      <dgm:spPr/>
      <dgm:t>
        <a:bodyPr/>
        <a:lstStyle/>
        <a:p>
          <a:endParaRPr lang="es-ES"/>
        </a:p>
      </dgm:t>
    </dgm:pt>
    <dgm:pt modelId="{0AEA97F2-383F-4370-BB25-C7A0D718011E}" type="sibTrans" cxnId="{F06463C8-F5ED-4D1A-9F11-6BD93E28EA80}">
      <dgm:prSet/>
      <dgm:spPr/>
      <dgm:t>
        <a:bodyPr/>
        <a:lstStyle/>
        <a:p>
          <a:endParaRPr lang="es-ES"/>
        </a:p>
      </dgm:t>
    </dgm:pt>
    <dgm:pt modelId="{69FEE53D-150F-4595-9EC8-BEB3030FDC88}">
      <dgm:prSet phldrT="[Texto]"/>
      <dgm:spPr/>
      <dgm:t>
        <a:bodyPr/>
        <a:lstStyle/>
        <a:p>
          <a:r>
            <a:rPr lang="es-ES" dirty="0" smtClean="0">
              <a:latin typeface="Constantia" pitchFamily="18" charset="0"/>
            </a:rPr>
            <a:t>Subsecretaria Marítimo Jurídica y Borde Costero</a:t>
          </a:r>
          <a:endParaRPr lang="es-ES" dirty="0">
            <a:latin typeface="Constantia" pitchFamily="18" charset="0"/>
          </a:endParaRPr>
        </a:p>
      </dgm:t>
    </dgm:pt>
    <dgm:pt modelId="{D14B0700-F69D-43C9-86BA-A5A469E56FD0}" type="parTrans" cxnId="{06E5E6D4-30C6-4445-B39B-62079E55AA6E}">
      <dgm:prSet/>
      <dgm:spPr/>
      <dgm:t>
        <a:bodyPr/>
        <a:lstStyle/>
        <a:p>
          <a:endParaRPr lang="es-ES"/>
        </a:p>
      </dgm:t>
    </dgm:pt>
    <dgm:pt modelId="{CD26A09D-58FD-45C0-9C45-8E55B86462FB}" type="sibTrans" cxnId="{06E5E6D4-30C6-4445-B39B-62079E55AA6E}">
      <dgm:prSet/>
      <dgm:spPr/>
      <dgm:t>
        <a:bodyPr/>
        <a:lstStyle/>
        <a:p>
          <a:endParaRPr lang="es-ES"/>
        </a:p>
      </dgm:t>
    </dgm:pt>
    <dgm:pt modelId="{F25D34BE-C5C9-4BB6-A7A0-CBDB4D57AD60}" type="pres">
      <dgm:prSet presAssocID="{E562BEAE-6D66-4623-AE1F-356B40BB449C}" presName="hierChild1" presStyleCnt="0">
        <dgm:presLayoutVars>
          <dgm:orgChart val="1"/>
          <dgm:chPref val="1"/>
          <dgm:dir/>
          <dgm:animOne val="branch"/>
          <dgm:animLvl val="lvl"/>
          <dgm:resizeHandles/>
        </dgm:presLayoutVars>
      </dgm:prSet>
      <dgm:spPr/>
      <dgm:t>
        <a:bodyPr/>
        <a:lstStyle/>
        <a:p>
          <a:endParaRPr lang="es-ES"/>
        </a:p>
      </dgm:t>
    </dgm:pt>
    <dgm:pt modelId="{496059DD-9F68-4FB9-A1DD-4E2839BFD32A}" type="pres">
      <dgm:prSet presAssocID="{59109E6C-779B-4391-A509-040514E00680}" presName="hierRoot1" presStyleCnt="0">
        <dgm:presLayoutVars>
          <dgm:hierBranch val="init"/>
        </dgm:presLayoutVars>
      </dgm:prSet>
      <dgm:spPr/>
    </dgm:pt>
    <dgm:pt modelId="{90F8EBB4-7492-4644-88CD-397568183904}" type="pres">
      <dgm:prSet presAssocID="{59109E6C-779B-4391-A509-040514E00680}" presName="rootComposite1" presStyleCnt="0"/>
      <dgm:spPr/>
    </dgm:pt>
    <dgm:pt modelId="{5089BA7A-3F87-4F48-83AE-8DDE403AC2BA}" type="pres">
      <dgm:prSet presAssocID="{59109E6C-779B-4391-A509-040514E00680}" presName="rootText1" presStyleLbl="node0" presStyleIdx="0" presStyleCnt="1">
        <dgm:presLayoutVars>
          <dgm:chPref val="3"/>
        </dgm:presLayoutVars>
      </dgm:prSet>
      <dgm:spPr/>
      <dgm:t>
        <a:bodyPr/>
        <a:lstStyle/>
        <a:p>
          <a:endParaRPr lang="es-ES"/>
        </a:p>
      </dgm:t>
    </dgm:pt>
    <dgm:pt modelId="{38CFBCE4-2759-4BA1-83EF-98848DF2CC46}" type="pres">
      <dgm:prSet presAssocID="{59109E6C-779B-4391-A509-040514E00680}" presName="rootConnector1" presStyleLbl="node1" presStyleIdx="0" presStyleCnt="0"/>
      <dgm:spPr/>
      <dgm:t>
        <a:bodyPr/>
        <a:lstStyle/>
        <a:p>
          <a:endParaRPr lang="es-ES"/>
        </a:p>
      </dgm:t>
    </dgm:pt>
    <dgm:pt modelId="{C0052902-DEC6-4DB4-A40C-66535B715334}" type="pres">
      <dgm:prSet presAssocID="{59109E6C-779B-4391-A509-040514E00680}" presName="hierChild2" presStyleCnt="0"/>
      <dgm:spPr/>
    </dgm:pt>
    <dgm:pt modelId="{9312E712-3F34-4454-876F-419EF1DF83DF}" type="pres">
      <dgm:prSet presAssocID="{9F14C232-FAD8-4C1B-A259-89E57BA91CDD}" presName="Name37" presStyleLbl="parChTrans1D2" presStyleIdx="0" presStyleCnt="3"/>
      <dgm:spPr/>
      <dgm:t>
        <a:bodyPr/>
        <a:lstStyle/>
        <a:p>
          <a:endParaRPr lang="es-ES"/>
        </a:p>
      </dgm:t>
    </dgm:pt>
    <dgm:pt modelId="{0959E6F2-70D8-4D48-B8DE-F5D22CB29174}" type="pres">
      <dgm:prSet presAssocID="{1795AC70-3753-423C-8B31-1699811C3B25}" presName="hierRoot2" presStyleCnt="0">
        <dgm:presLayoutVars>
          <dgm:hierBranch val="init"/>
        </dgm:presLayoutVars>
      </dgm:prSet>
      <dgm:spPr/>
    </dgm:pt>
    <dgm:pt modelId="{9EB2ED85-93A5-4483-810E-5755653B7600}" type="pres">
      <dgm:prSet presAssocID="{1795AC70-3753-423C-8B31-1699811C3B25}" presName="rootComposite" presStyleCnt="0"/>
      <dgm:spPr/>
    </dgm:pt>
    <dgm:pt modelId="{C7A6935D-085F-4FE5-8926-807762A7CB13}" type="pres">
      <dgm:prSet presAssocID="{1795AC70-3753-423C-8B31-1699811C3B25}" presName="rootText" presStyleLbl="node2" presStyleIdx="0" presStyleCnt="3">
        <dgm:presLayoutVars>
          <dgm:chPref val="3"/>
        </dgm:presLayoutVars>
      </dgm:prSet>
      <dgm:spPr/>
      <dgm:t>
        <a:bodyPr/>
        <a:lstStyle/>
        <a:p>
          <a:endParaRPr lang="es-ES"/>
        </a:p>
      </dgm:t>
    </dgm:pt>
    <dgm:pt modelId="{5838037B-9D7D-4D2F-839E-145C0F63085C}" type="pres">
      <dgm:prSet presAssocID="{1795AC70-3753-423C-8B31-1699811C3B25}" presName="rootConnector" presStyleLbl="node2" presStyleIdx="0" presStyleCnt="3"/>
      <dgm:spPr/>
      <dgm:t>
        <a:bodyPr/>
        <a:lstStyle/>
        <a:p>
          <a:endParaRPr lang="es-ES"/>
        </a:p>
      </dgm:t>
    </dgm:pt>
    <dgm:pt modelId="{9479AF84-FE2A-4285-845C-F541F2E1022A}" type="pres">
      <dgm:prSet presAssocID="{1795AC70-3753-423C-8B31-1699811C3B25}" presName="hierChild4" presStyleCnt="0"/>
      <dgm:spPr/>
    </dgm:pt>
    <dgm:pt modelId="{5D1F7EE8-5641-4E92-A009-90F9FA2F5656}" type="pres">
      <dgm:prSet presAssocID="{1795AC70-3753-423C-8B31-1699811C3B25}" presName="hierChild5" presStyleCnt="0"/>
      <dgm:spPr/>
    </dgm:pt>
    <dgm:pt modelId="{8D74F35C-0271-45EB-8220-E02673447317}" type="pres">
      <dgm:prSet presAssocID="{846D93D3-6086-4878-8941-DBE50C1891F4}" presName="Name37" presStyleLbl="parChTrans1D2" presStyleIdx="1" presStyleCnt="3"/>
      <dgm:spPr/>
      <dgm:t>
        <a:bodyPr/>
        <a:lstStyle/>
        <a:p>
          <a:endParaRPr lang="es-ES"/>
        </a:p>
      </dgm:t>
    </dgm:pt>
    <dgm:pt modelId="{55006A3C-FDCC-45F1-914D-885B7171C5DC}" type="pres">
      <dgm:prSet presAssocID="{B824770D-97C1-496D-BE42-9CC597D649E9}" presName="hierRoot2" presStyleCnt="0">
        <dgm:presLayoutVars>
          <dgm:hierBranch val="init"/>
        </dgm:presLayoutVars>
      </dgm:prSet>
      <dgm:spPr/>
    </dgm:pt>
    <dgm:pt modelId="{B1C41CE7-5200-430B-8E16-D0A6E3CC67DA}" type="pres">
      <dgm:prSet presAssocID="{B824770D-97C1-496D-BE42-9CC597D649E9}" presName="rootComposite" presStyleCnt="0"/>
      <dgm:spPr/>
    </dgm:pt>
    <dgm:pt modelId="{61B2BDDD-0659-4CAA-9C74-1A6A5766AF03}" type="pres">
      <dgm:prSet presAssocID="{B824770D-97C1-496D-BE42-9CC597D649E9}" presName="rootText" presStyleLbl="node2" presStyleIdx="1" presStyleCnt="3">
        <dgm:presLayoutVars>
          <dgm:chPref val="3"/>
        </dgm:presLayoutVars>
      </dgm:prSet>
      <dgm:spPr/>
      <dgm:t>
        <a:bodyPr/>
        <a:lstStyle/>
        <a:p>
          <a:endParaRPr lang="es-ES"/>
        </a:p>
      </dgm:t>
    </dgm:pt>
    <dgm:pt modelId="{46FEB2CF-20D0-4CBE-BA15-5AE9A7B6462B}" type="pres">
      <dgm:prSet presAssocID="{B824770D-97C1-496D-BE42-9CC597D649E9}" presName="rootConnector" presStyleLbl="node2" presStyleIdx="1" presStyleCnt="3"/>
      <dgm:spPr/>
      <dgm:t>
        <a:bodyPr/>
        <a:lstStyle/>
        <a:p>
          <a:endParaRPr lang="es-ES"/>
        </a:p>
      </dgm:t>
    </dgm:pt>
    <dgm:pt modelId="{93798275-BD4E-4FE7-A5AC-6BC98FD56855}" type="pres">
      <dgm:prSet presAssocID="{B824770D-97C1-496D-BE42-9CC597D649E9}" presName="hierChild4" presStyleCnt="0"/>
      <dgm:spPr/>
    </dgm:pt>
    <dgm:pt modelId="{CEB05F4A-5130-4B70-854D-E5FEE5B73C23}" type="pres">
      <dgm:prSet presAssocID="{B824770D-97C1-496D-BE42-9CC597D649E9}" presName="hierChild5" presStyleCnt="0"/>
      <dgm:spPr/>
    </dgm:pt>
    <dgm:pt modelId="{0AC09AF7-BD24-4FCB-ADAF-064F999BF29B}" type="pres">
      <dgm:prSet presAssocID="{D14B0700-F69D-43C9-86BA-A5A469E56FD0}" presName="Name37" presStyleLbl="parChTrans1D2" presStyleIdx="2" presStyleCnt="3"/>
      <dgm:spPr/>
      <dgm:t>
        <a:bodyPr/>
        <a:lstStyle/>
        <a:p>
          <a:endParaRPr lang="es-ES"/>
        </a:p>
      </dgm:t>
    </dgm:pt>
    <dgm:pt modelId="{78F12608-9B76-4FC8-90A7-9557C146E9DC}" type="pres">
      <dgm:prSet presAssocID="{69FEE53D-150F-4595-9EC8-BEB3030FDC88}" presName="hierRoot2" presStyleCnt="0">
        <dgm:presLayoutVars>
          <dgm:hierBranch val="init"/>
        </dgm:presLayoutVars>
      </dgm:prSet>
      <dgm:spPr/>
    </dgm:pt>
    <dgm:pt modelId="{EFC7D4F0-9E78-4D1E-A96C-FE6E0D3C82F7}" type="pres">
      <dgm:prSet presAssocID="{69FEE53D-150F-4595-9EC8-BEB3030FDC88}" presName="rootComposite" presStyleCnt="0"/>
      <dgm:spPr/>
    </dgm:pt>
    <dgm:pt modelId="{95ADC3F3-D912-44F5-B539-2A3EEE975084}" type="pres">
      <dgm:prSet presAssocID="{69FEE53D-150F-4595-9EC8-BEB3030FDC88}" presName="rootText" presStyleLbl="node2" presStyleIdx="2" presStyleCnt="3">
        <dgm:presLayoutVars>
          <dgm:chPref val="3"/>
        </dgm:presLayoutVars>
      </dgm:prSet>
      <dgm:spPr/>
      <dgm:t>
        <a:bodyPr/>
        <a:lstStyle/>
        <a:p>
          <a:endParaRPr lang="es-ES"/>
        </a:p>
      </dgm:t>
    </dgm:pt>
    <dgm:pt modelId="{4653EFCD-D57F-45E6-9CEC-06B73BE794F3}" type="pres">
      <dgm:prSet presAssocID="{69FEE53D-150F-4595-9EC8-BEB3030FDC88}" presName="rootConnector" presStyleLbl="node2" presStyleIdx="2" presStyleCnt="3"/>
      <dgm:spPr/>
      <dgm:t>
        <a:bodyPr/>
        <a:lstStyle/>
        <a:p>
          <a:endParaRPr lang="es-ES"/>
        </a:p>
      </dgm:t>
    </dgm:pt>
    <dgm:pt modelId="{A88CB342-C2E5-4709-9631-DBB90CBF8D37}" type="pres">
      <dgm:prSet presAssocID="{69FEE53D-150F-4595-9EC8-BEB3030FDC88}" presName="hierChild4" presStyleCnt="0"/>
      <dgm:spPr/>
    </dgm:pt>
    <dgm:pt modelId="{1E51A8EB-1456-42D3-8427-D88E54B9BD0E}" type="pres">
      <dgm:prSet presAssocID="{69FEE53D-150F-4595-9EC8-BEB3030FDC88}" presName="hierChild5" presStyleCnt="0"/>
      <dgm:spPr/>
    </dgm:pt>
    <dgm:pt modelId="{19EDAA82-7979-4789-A26E-616A89DDC8E2}" type="pres">
      <dgm:prSet presAssocID="{59109E6C-779B-4391-A509-040514E00680}" presName="hierChild3" presStyleCnt="0"/>
      <dgm:spPr/>
    </dgm:pt>
  </dgm:ptLst>
  <dgm:cxnLst>
    <dgm:cxn modelId="{55B02353-6049-4C16-8DBF-2A8503A54AE9}" type="presOf" srcId="{69FEE53D-150F-4595-9EC8-BEB3030FDC88}" destId="{95ADC3F3-D912-44F5-B539-2A3EEE975084}" srcOrd="0" destOrd="0" presId="urn:microsoft.com/office/officeart/2005/8/layout/orgChart1"/>
    <dgm:cxn modelId="{45F56859-1701-4599-98E6-7002A8EC7193}" type="presOf" srcId="{E562BEAE-6D66-4623-AE1F-356B40BB449C}" destId="{F25D34BE-C5C9-4BB6-A7A0-CBDB4D57AD60}" srcOrd="0" destOrd="0" presId="urn:microsoft.com/office/officeart/2005/8/layout/orgChart1"/>
    <dgm:cxn modelId="{940FC4CB-6C66-4452-A1BB-E2216B5B13E8}" type="presOf" srcId="{1795AC70-3753-423C-8B31-1699811C3B25}" destId="{C7A6935D-085F-4FE5-8926-807762A7CB13}" srcOrd="0" destOrd="0" presId="urn:microsoft.com/office/officeart/2005/8/layout/orgChart1"/>
    <dgm:cxn modelId="{06E5E6D4-30C6-4445-B39B-62079E55AA6E}" srcId="{59109E6C-779B-4391-A509-040514E00680}" destId="{69FEE53D-150F-4595-9EC8-BEB3030FDC88}" srcOrd="2" destOrd="0" parTransId="{D14B0700-F69D-43C9-86BA-A5A469E56FD0}" sibTransId="{CD26A09D-58FD-45C0-9C45-8E55B86462FB}"/>
    <dgm:cxn modelId="{B2AB990D-90F5-46B4-832D-D34768EA3582}" type="presOf" srcId="{59109E6C-779B-4391-A509-040514E00680}" destId="{5089BA7A-3F87-4F48-83AE-8DDE403AC2BA}" srcOrd="0" destOrd="0" presId="urn:microsoft.com/office/officeart/2005/8/layout/orgChart1"/>
    <dgm:cxn modelId="{EEF94798-A496-4513-A9AF-9D62E6A08A6A}" type="presOf" srcId="{59109E6C-779B-4391-A509-040514E00680}" destId="{38CFBCE4-2759-4BA1-83EF-98848DF2CC46}" srcOrd="1" destOrd="0" presId="urn:microsoft.com/office/officeart/2005/8/layout/orgChart1"/>
    <dgm:cxn modelId="{EE56DF16-84BB-44DE-859A-02069E6E43AE}" srcId="{59109E6C-779B-4391-A509-040514E00680}" destId="{1795AC70-3753-423C-8B31-1699811C3B25}" srcOrd="0" destOrd="0" parTransId="{9F14C232-FAD8-4C1B-A259-89E57BA91CDD}" sibTransId="{4A83234E-FFC4-4C89-8865-2339EEBDD756}"/>
    <dgm:cxn modelId="{F06463C8-F5ED-4D1A-9F11-6BD93E28EA80}" srcId="{59109E6C-779B-4391-A509-040514E00680}" destId="{B824770D-97C1-496D-BE42-9CC597D649E9}" srcOrd="1" destOrd="0" parTransId="{846D93D3-6086-4878-8941-DBE50C1891F4}" sibTransId="{0AEA97F2-383F-4370-BB25-C7A0D718011E}"/>
    <dgm:cxn modelId="{4A74A89D-EB4D-41B3-87FA-2DE14909B4DC}" type="presOf" srcId="{69FEE53D-150F-4595-9EC8-BEB3030FDC88}" destId="{4653EFCD-D57F-45E6-9CEC-06B73BE794F3}" srcOrd="1" destOrd="0" presId="urn:microsoft.com/office/officeart/2005/8/layout/orgChart1"/>
    <dgm:cxn modelId="{505CE83B-C0D8-43C7-80F6-0418DB3E0F11}" type="presOf" srcId="{846D93D3-6086-4878-8941-DBE50C1891F4}" destId="{8D74F35C-0271-45EB-8220-E02673447317}" srcOrd="0" destOrd="0" presId="urn:microsoft.com/office/officeart/2005/8/layout/orgChart1"/>
    <dgm:cxn modelId="{E1BD9517-D795-4F35-A938-3BEF0858807E}" type="presOf" srcId="{D14B0700-F69D-43C9-86BA-A5A469E56FD0}" destId="{0AC09AF7-BD24-4FCB-ADAF-064F999BF29B}" srcOrd="0" destOrd="0" presId="urn:microsoft.com/office/officeart/2005/8/layout/orgChart1"/>
    <dgm:cxn modelId="{A26601E0-677F-42FE-AD2B-BE8A2513927E}" type="presOf" srcId="{B824770D-97C1-496D-BE42-9CC597D649E9}" destId="{46FEB2CF-20D0-4CBE-BA15-5AE9A7B6462B}" srcOrd="1" destOrd="0" presId="urn:microsoft.com/office/officeart/2005/8/layout/orgChart1"/>
    <dgm:cxn modelId="{7CE09A14-2B65-4FC2-9373-C03615B12012}" type="presOf" srcId="{B824770D-97C1-496D-BE42-9CC597D649E9}" destId="{61B2BDDD-0659-4CAA-9C74-1A6A5766AF03}" srcOrd="0" destOrd="0" presId="urn:microsoft.com/office/officeart/2005/8/layout/orgChart1"/>
    <dgm:cxn modelId="{A58191DE-5D14-4F87-9538-54AF8797C033}" type="presOf" srcId="{1795AC70-3753-423C-8B31-1699811C3B25}" destId="{5838037B-9D7D-4D2F-839E-145C0F63085C}" srcOrd="1" destOrd="0" presId="urn:microsoft.com/office/officeart/2005/8/layout/orgChart1"/>
    <dgm:cxn modelId="{F11D4413-559F-4117-BC91-3DB2E318B861}" type="presOf" srcId="{9F14C232-FAD8-4C1B-A259-89E57BA91CDD}" destId="{9312E712-3F34-4454-876F-419EF1DF83DF}" srcOrd="0" destOrd="0" presId="urn:microsoft.com/office/officeart/2005/8/layout/orgChart1"/>
    <dgm:cxn modelId="{74F1E835-5ACB-496E-A0B9-9B92D086CC45}" srcId="{E562BEAE-6D66-4623-AE1F-356B40BB449C}" destId="{59109E6C-779B-4391-A509-040514E00680}" srcOrd="0" destOrd="0" parTransId="{B2D3C557-6EB3-4BDF-9361-B738596ADD37}" sibTransId="{D7A628D3-0AE9-4C69-8231-62CC51A20CD5}"/>
    <dgm:cxn modelId="{4BB2D8D6-CC3A-4EF6-8768-BEC1B1335D31}" type="presParOf" srcId="{F25D34BE-C5C9-4BB6-A7A0-CBDB4D57AD60}" destId="{496059DD-9F68-4FB9-A1DD-4E2839BFD32A}" srcOrd="0" destOrd="0" presId="urn:microsoft.com/office/officeart/2005/8/layout/orgChart1"/>
    <dgm:cxn modelId="{6763A08D-7697-470C-AD62-E0E0BE49D80C}" type="presParOf" srcId="{496059DD-9F68-4FB9-A1DD-4E2839BFD32A}" destId="{90F8EBB4-7492-4644-88CD-397568183904}" srcOrd="0" destOrd="0" presId="urn:microsoft.com/office/officeart/2005/8/layout/orgChart1"/>
    <dgm:cxn modelId="{CA3FA67D-E966-4ECA-9D49-910120CD6F6C}" type="presParOf" srcId="{90F8EBB4-7492-4644-88CD-397568183904}" destId="{5089BA7A-3F87-4F48-83AE-8DDE403AC2BA}" srcOrd="0" destOrd="0" presId="urn:microsoft.com/office/officeart/2005/8/layout/orgChart1"/>
    <dgm:cxn modelId="{55468C7E-9D0A-4467-8850-0DA31C02DD72}" type="presParOf" srcId="{90F8EBB4-7492-4644-88CD-397568183904}" destId="{38CFBCE4-2759-4BA1-83EF-98848DF2CC46}" srcOrd="1" destOrd="0" presId="urn:microsoft.com/office/officeart/2005/8/layout/orgChart1"/>
    <dgm:cxn modelId="{A8596205-07E3-462C-AFD7-BA60E4F41CE3}" type="presParOf" srcId="{496059DD-9F68-4FB9-A1DD-4E2839BFD32A}" destId="{C0052902-DEC6-4DB4-A40C-66535B715334}" srcOrd="1" destOrd="0" presId="urn:microsoft.com/office/officeart/2005/8/layout/orgChart1"/>
    <dgm:cxn modelId="{5C1DE251-478E-4918-82D9-970EDBAFB1BF}" type="presParOf" srcId="{C0052902-DEC6-4DB4-A40C-66535B715334}" destId="{9312E712-3F34-4454-876F-419EF1DF83DF}" srcOrd="0" destOrd="0" presId="urn:microsoft.com/office/officeart/2005/8/layout/orgChart1"/>
    <dgm:cxn modelId="{6C5E1B4E-6347-48B3-B50D-3ABA20F91A8D}" type="presParOf" srcId="{C0052902-DEC6-4DB4-A40C-66535B715334}" destId="{0959E6F2-70D8-4D48-B8DE-F5D22CB29174}" srcOrd="1" destOrd="0" presId="urn:microsoft.com/office/officeart/2005/8/layout/orgChart1"/>
    <dgm:cxn modelId="{0543F349-9C37-405C-BB33-09975B5463C5}" type="presParOf" srcId="{0959E6F2-70D8-4D48-B8DE-F5D22CB29174}" destId="{9EB2ED85-93A5-4483-810E-5755653B7600}" srcOrd="0" destOrd="0" presId="urn:microsoft.com/office/officeart/2005/8/layout/orgChart1"/>
    <dgm:cxn modelId="{0B9F03AB-FCCB-4990-ADD4-357CA1AF2293}" type="presParOf" srcId="{9EB2ED85-93A5-4483-810E-5755653B7600}" destId="{C7A6935D-085F-4FE5-8926-807762A7CB13}" srcOrd="0" destOrd="0" presId="urn:microsoft.com/office/officeart/2005/8/layout/orgChart1"/>
    <dgm:cxn modelId="{3EA2C5D6-AB25-41D9-9EB6-0E7341BDD76F}" type="presParOf" srcId="{9EB2ED85-93A5-4483-810E-5755653B7600}" destId="{5838037B-9D7D-4D2F-839E-145C0F63085C}" srcOrd="1" destOrd="0" presId="urn:microsoft.com/office/officeart/2005/8/layout/orgChart1"/>
    <dgm:cxn modelId="{DC3630C5-AD40-4CB3-A67A-614BAB1648E7}" type="presParOf" srcId="{0959E6F2-70D8-4D48-B8DE-F5D22CB29174}" destId="{9479AF84-FE2A-4285-845C-F541F2E1022A}" srcOrd="1" destOrd="0" presId="urn:microsoft.com/office/officeart/2005/8/layout/orgChart1"/>
    <dgm:cxn modelId="{A09D9287-1010-40E2-9F47-CE10E99FD083}" type="presParOf" srcId="{0959E6F2-70D8-4D48-B8DE-F5D22CB29174}" destId="{5D1F7EE8-5641-4E92-A009-90F9FA2F5656}" srcOrd="2" destOrd="0" presId="urn:microsoft.com/office/officeart/2005/8/layout/orgChart1"/>
    <dgm:cxn modelId="{A226C8B3-2DAB-492A-AF3F-D197F2AF331E}" type="presParOf" srcId="{C0052902-DEC6-4DB4-A40C-66535B715334}" destId="{8D74F35C-0271-45EB-8220-E02673447317}" srcOrd="2" destOrd="0" presId="urn:microsoft.com/office/officeart/2005/8/layout/orgChart1"/>
    <dgm:cxn modelId="{39732155-4ED6-47C8-93BE-077674A6B5E5}" type="presParOf" srcId="{C0052902-DEC6-4DB4-A40C-66535B715334}" destId="{55006A3C-FDCC-45F1-914D-885B7171C5DC}" srcOrd="3" destOrd="0" presId="urn:microsoft.com/office/officeart/2005/8/layout/orgChart1"/>
    <dgm:cxn modelId="{9B2DBF64-335B-4613-920B-AA8706E7D49E}" type="presParOf" srcId="{55006A3C-FDCC-45F1-914D-885B7171C5DC}" destId="{B1C41CE7-5200-430B-8E16-D0A6E3CC67DA}" srcOrd="0" destOrd="0" presId="urn:microsoft.com/office/officeart/2005/8/layout/orgChart1"/>
    <dgm:cxn modelId="{3BBF414E-8E71-488F-BBC9-FE550174AE7F}" type="presParOf" srcId="{B1C41CE7-5200-430B-8E16-D0A6E3CC67DA}" destId="{61B2BDDD-0659-4CAA-9C74-1A6A5766AF03}" srcOrd="0" destOrd="0" presId="urn:microsoft.com/office/officeart/2005/8/layout/orgChart1"/>
    <dgm:cxn modelId="{11B4F6E1-2CC2-48B1-9AA7-1D7F6044F66F}" type="presParOf" srcId="{B1C41CE7-5200-430B-8E16-D0A6E3CC67DA}" destId="{46FEB2CF-20D0-4CBE-BA15-5AE9A7B6462B}" srcOrd="1" destOrd="0" presId="urn:microsoft.com/office/officeart/2005/8/layout/orgChart1"/>
    <dgm:cxn modelId="{2E984D29-E0C6-4E77-9062-ADF5EF703787}" type="presParOf" srcId="{55006A3C-FDCC-45F1-914D-885B7171C5DC}" destId="{93798275-BD4E-4FE7-A5AC-6BC98FD56855}" srcOrd="1" destOrd="0" presId="urn:microsoft.com/office/officeart/2005/8/layout/orgChart1"/>
    <dgm:cxn modelId="{D72CA549-15F8-4CE3-8A24-91D12D9238E1}" type="presParOf" srcId="{55006A3C-FDCC-45F1-914D-885B7171C5DC}" destId="{CEB05F4A-5130-4B70-854D-E5FEE5B73C23}" srcOrd="2" destOrd="0" presId="urn:microsoft.com/office/officeart/2005/8/layout/orgChart1"/>
    <dgm:cxn modelId="{E9AE0908-13C0-4D77-925B-4B4B0157A04D}" type="presParOf" srcId="{C0052902-DEC6-4DB4-A40C-66535B715334}" destId="{0AC09AF7-BD24-4FCB-ADAF-064F999BF29B}" srcOrd="4" destOrd="0" presId="urn:microsoft.com/office/officeart/2005/8/layout/orgChart1"/>
    <dgm:cxn modelId="{6AB302A5-0AB3-4ED2-8F45-B4B7CFFBC245}" type="presParOf" srcId="{C0052902-DEC6-4DB4-A40C-66535B715334}" destId="{78F12608-9B76-4FC8-90A7-9557C146E9DC}" srcOrd="5" destOrd="0" presId="urn:microsoft.com/office/officeart/2005/8/layout/orgChart1"/>
    <dgm:cxn modelId="{0CBD8C72-0C1B-43E0-9DC4-D46C077BB41F}" type="presParOf" srcId="{78F12608-9B76-4FC8-90A7-9557C146E9DC}" destId="{EFC7D4F0-9E78-4D1E-A96C-FE6E0D3C82F7}" srcOrd="0" destOrd="0" presId="urn:microsoft.com/office/officeart/2005/8/layout/orgChart1"/>
    <dgm:cxn modelId="{B1F1516A-82FF-499F-A80F-C1641D89E65F}" type="presParOf" srcId="{EFC7D4F0-9E78-4D1E-A96C-FE6E0D3C82F7}" destId="{95ADC3F3-D912-44F5-B539-2A3EEE975084}" srcOrd="0" destOrd="0" presId="urn:microsoft.com/office/officeart/2005/8/layout/orgChart1"/>
    <dgm:cxn modelId="{150493DA-98DE-413F-87A4-D3158C92C0D0}" type="presParOf" srcId="{EFC7D4F0-9E78-4D1E-A96C-FE6E0D3C82F7}" destId="{4653EFCD-D57F-45E6-9CEC-06B73BE794F3}" srcOrd="1" destOrd="0" presId="urn:microsoft.com/office/officeart/2005/8/layout/orgChart1"/>
    <dgm:cxn modelId="{CB77C95A-91F4-4EBF-BBD4-DEFA1A10C1C5}" type="presParOf" srcId="{78F12608-9B76-4FC8-90A7-9557C146E9DC}" destId="{A88CB342-C2E5-4709-9631-DBB90CBF8D37}" srcOrd="1" destOrd="0" presId="urn:microsoft.com/office/officeart/2005/8/layout/orgChart1"/>
    <dgm:cxn modelId="{025EB31A-C7B2-4305-823F-695A962F08A1}" type="presParOf" srcId="{78F12608-9B76-4FC8-90A7-9557C146E9DC}" destId="{1E51A8EB-1456-42D3-8427-D88E54B9BD0E}" srcOrd="2" destOrd="0" presId="urn:microsoft.com/office/officeart/2005/8/layout/orgChart1"/>
    <dgm:cxn modelId="{A5E9520A-9E5F-4831-BB08-9E9A74A299B1}" type="presParOf" srcId="{496059DD-9F68-4FB9-A1DD-4E2839BFD32A}" destId="{19EDAA82-7979-4789-A26E-616A89DDC8E2}"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4532E-8CF2-4709-AA26-F2BE03D124F9}" type="datetimeFigureOut">
              <a:rPr lang="es-ES" smtClean="0"/>
              <a:pPr/>
              <a:t>14/08/2019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76BD8-B216-490C-8A36-8F58CA902EA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moriachilena.gob.cl/602/w3-article-7682.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memoriachilena.gob.cl/602/w3-article-562.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s.wikipedia.org/wiki/Combate_naval_de_Iquique" TargetMode="External"/><Relationship Id="rId7" Type="http://schemas.openxmlformats.org/officeDocument/2006/relationships/hyperlink" Target="https://es.wikipedia.org/wiki/188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s.wikipedia.org/wiki/1879" TargetMode="External"/><Relationship Id="rId5" Type="http://schemas.openxmlformats.org/officeDocument/2006/relationships/hyperlink" Target="https://es.wikipedia.org/wiki/21_de_mayo" TargetMode="External"/><Relationship Id="rId4" Type="http://schemas.openxmlformats.org/officeDocument/2006/relationships/hyperlink" Target="https://es.wikipedia.org/wiki/Combate_naval_de_Punta_Grues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Puerto: </a:t>
            </a:r>
          </a:p>
          <a:p>
            <a:endParaRPr lang="es-ES" dirty="0" smtClean="0"/>
          </a:p>
          <a:p>
            <a:r>
              <a:rPr lang="es-ES" dirty="0" err="1" smtClean="0"/>
              <a:t>Interactuan</a:t>
            </a:r>
            <a:r>
              <a:rPr lang="es-ES" dirty="0" smtClean="0"/>
              <a:t> diversas actividades en su entorno.</a:t>
            </a:r>
          </a:p>
          <a:p>
            <a:endParaRPr lang="es-ES" dirty="0" smtClean="0"/>
          </a:p>
          <a:p>
            <a:r>
              <a:rPr lang="es-ES" dirty="0" smtClean="0"/>
              <a:t>Pesca artesanal, industrial, deportiva</a:t>
            </a:r>
          </a:p>
          <a:p>
            <a:r>
              <a:rPr lang="es-ES" dirty="0" smtClean="0"/>
              <a:t>Deportes Náuticos</a:t>
            </a:r>
          </a:p>
          <a:p>
            <a:r>
              <a:rPr lang="es-ES" dirty="0" smtClean="0"/>
              <a:t>Marina mercante y Transporte </a:t>
            </a:r>
            <a:r>
              <a:rPr lang="es-ES" dirty="0" err="1" smtClean="0"/>
              <a:t>maritimo</a:t>
            </a:r>
            <a:endParaRPr lang="es-ES" dirty="0" smtClean="0"/>
          </a:p>
          <a:p>
            <a:r>
              <a:rPr lang="es-ES" dirty="0" smtClean="0"/>
              <a:t>Transporte Ferroviario y Camionero</a:t>
            </a:r>
          </a:p>
          <a:p>
            <a:r>
              <a:rPr lang="es-ES" dirty="0" smtClean="0"/>
              <a:t>Ciudad y comunidades</a:t>
            </a:r>
          </a:p>
          <a:p>
            <a:endParaRPr lang="es-ES"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No podemos estar entregando tarjetas portuarias, licencias de pescador, </a:t>
            </a:r>
          </a:p>
          <a:p>
            <a:endParaRPr lang="es-ES" dirty="0" smtClean="0"/>
          </a:p>
          <a:p>
            <a:r>
              <a:rPr lang="es-ES" dirty="0" smtClean="0"/>
              <a:t>Permitir explicar a los trabajadores los planes de negocio e inversión, escuchar sus opiniones o sugerencias. Hacerlo sentir participes.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12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r>
              <a:rPr lang="es-ES" dirty="0" smtClean="0"/>
              <a:t>JOURNAL</a:t>
            </a:r>
            <a:r>
              <a:rPr lang="es-ES" baseline="0" dirty="0" smtClean="0"/>
              <a:t> OF RESIDENCE IN CHILE 1822.</a:t>
            </a:r>
            <a:endParaRPr lang="es-ES" dirty="0" smtClean="0"/>
          </a:p>
          <a:p>
            <a:endParaRPr lang="es-ES" dirty="0" smtClean="0"/>
          </a:p>
          <a:p>
            <a:r>
              <a:rPr lang="es-ES" dirty="0" smtClean="0"/>
              <a:t>Viajera y escritora inglesa, nació el 19 de julio de 1785 en Inglaterra. Era hija del vicealmirante Jorge Dundas, esposa(1808) del capitán de la marina real inglesa Thomas Graham. En 1822, ambos emprendieron viaje hacia América del Sur. Durante el viaje, a la altura del Cabo de Hornos, falleció el capitán Graham y fue enterrado en Valparaíso.</a:t>
            </a:r>
          </a:p>
          <a:p>
            <a:r>
              <a:rPr lang="es-ES" dirty="0" smtClean="0"/>
              <a:t>María Graham decidió quedarse en Valparaíso durante su </a:t>
            </a:r>
            <a:r>
              <a:rPr lang="es-ES" dirty="0" err="1" smtClean="0"/>
              <a:t>estadia</a:t>
            </a:r>
            <a:r>
              <a:rPr lang="es-ES" dirty="0" smtClean="0"/>
              <a:t> en nuestro país, se convirtió en cronista, pintora, dibujante e historiadora. Recorrió gran parte de la zona central, desde los alrededores de Valparaíso hasta </a:t>
            </a:r>
            <a:r>
              <a:rPr lang="es-ES" dirty="0" err="1" smtClean="0"/>
              <a:t>Quillota</a:t>
            </a:r>
            <a:r>
              <a:rPr lang="es-ES" dirty="0" smtClean="0"/>
              <a:t>; viajó a Quintero, </a:t>
            </a:r>
            <a:r>
              <a:rPr lang="es-ES" dirty="0" smtClean="0">
                <a:hlinkClick r:id="rId3"/>
              </a:rPr>
              <a:t>Viña del Mar</a:t>
            </a:r>
            <a:r>
              <a:rPr lang="es-ES" dirty="0" smtClean="0"/>
              <a:t>, </a:t>
            </a:r>
            <a:r>
              <a:rPr lang="es-ES" dirty="0" err="1" smtClean="0"/>
              <a:t>Reñaca</a:t>
            </a:r>
            <a:r>
              <a:rPr lang="es-ES" dirty="0" smtClean="0"/>
              <a:t> y Concón; fue a Santiago, Colina, </a:t>
            </a:r>
            <a:r>
              <a:rPr lang="es-ES" dirty="0" err="1" smtClean="0"/>
              <a:t>Melipilla</a:t>
            </a:r>
            <a:r>
              <a:rPr lang="es-ES" dirty="0" smtClean="0"/>
              <a:t> y San Francisco del Monte. Dedicó su tiempo a observar a la gente, las casas, paisajes, vestimentas y costumbres. Hizo amistad con importantes figuras del ámbito político como </a:t>
            </a:r>
            <a:r>
              <a:rPr lang="es-ES" dirty="0" smtClean="0">
                <a:hlinkClick r:id="rId4"/>
              </a:rPr>
              <a:t>Bernardo O'Higgins</a:t>
            </a:r>
            <a:r>
              <a:rPr lang="es-ES" dirty="0" smtClean="0"/>
              <a:t>, José Ignacio </a:t>
            </a:r>
            <a:r>
              <a:rPr lang="es-ES" dirty="0" err="1" smtClean="0"/>
              <a:t>Zenteno</a:t>
            </a:r>
            <a:r>
              <a:rPr lang="es-ES" dirty="0" smtClean="0"/>
              <a:t> y principalmente con Lord Cochrane.</a:t>
            </a:r>
          </a:p>
          <a:p>
            <a:endParaRPr lang="es-ES" dirty="0"/>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0" i="1" kern="1200" dirty="0" smtClean="0">
                <a:solidFill>
                  <a:schemeClr val="tx1"/>
                </a:solidFill>
                <a:latin typeface="+mn-lt"/>
                <a:ea typeface="+mn-ea"/>
                <a:cs typeface="+mn-cs"/>
              </a:rPr>
              <a:t>Escritor </a:t>
            </a:r>
            <a:r>
              <a:rPr lang="es-ES" sz="1200" b="0" i="1" kern="1200" dirty="0" err="1" smtClean="0">
                <a:solidFill>
                  <a:schemeClr val="tx1"/>
                </a:solidFill>
                <a:latin typeface="+mn-lt"/>
                <a:ea typeface="+mn-ea"/>
                <a:cs typeface="+mn-cs"/>
              </a:rPr>
              <a:t>Chileno.Tierra</a:t>
            </a:r>
            <a:r>
              <a:rPr lang="es-ES" sz="1200" b="0" i="1" kern="1200" dirty="0" smtClean="0">
                <a:solidFill>
                  <a:schemeClr val="tx1"/>
                </a:solidFill>
                <a:latin typeface="+mn-lt"/>
                <a:ea typeface="+mn-ea"/>
                <a:cs typeface="+mn-cs"/>
              </a:rPr>
              <a:t> de océano. La epopeya marítima de un pueblo terrestre</a:t>
            </a:r>
            <a:r>
              <a:rPr lang="es-ES" sz="1200" b="0" i="0" kern="1200" dirty="0" smtClean="0">
                <a:solidFill>
                  <a:schemeClr val="tx1"/>
                </a:solidFill>
                <a:latin typeface="+mn-lt"/>
                <a:ea typeface="+mn-ea"/>
                <a:cs typeface="+mn-cs"/>
              </a:rPr>
              <a:t> (1946) —"ensayo en el que hace una defensa ardorosa del significado del mar para los chilenos“ Palabras que utilizó el Presidente </a:t>
            </a:r>
            <a:r>
              <a:rPr lang="es-ES" sz="1200" b="0" i="0" kern="1200" dirty="0" err="1" smtClean="0">
                <a:solidFill>
                  <a:schemeClr val="tx1"/>
                </a:solidFill>
                <a:latin typeface="+mn-lt"/>
                <a:ea typeface="+mn-ea"/>
                <a:cs typeface="+mn-cs"/>
              </a:rPr>
              <a:t>Piñera</a:t>
            </a:r>
            <a:r>
              <a:rPr lang="es-ES" sz="1200" b="0" i="0" kern="1200" dirty="0" smtClean="0">
                <a:solidFill>
                  <a:schemeClr val="tx1"/>
                </a:solidFill>
                <a:latin typeface="+mn-lt"/>
                <a:ea typeface="+mn-ea"/>
                <a:cs typeface="+mn-cs"/>
              </a:rPr>
              <a:t> en mayo del 2018 para inaugurar el mes del Mar</a:t>
            </a:r>
            <a:r>
              <a:rPr lang="es-ES" sz="1200" b="0" i="0" kern="1200" baseline="0" dirty="0" smtClean="0">
                <a:solidFill>
                  <a:schemeClr val="tx1"/>
                </a:solidFill>
                <a:latin typeface="+mn-lt"/>
                <a:ea typeface="+mn-ea"/>
                <a:cs typeface="+mn-cs"/>
              </a:rPr>
              <a:t> en Talcahuano en el Bicentenario de la Armada Nacional.</a:t>
            </a:r>
            <a:endParaRPr lang="es-ES" dirty="0"/>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0" i="0" kern="1200" dirty="0" smtClean="0">
                <a:solidFill>
                  <a:schemeClr val="tx1"/>
                </a:solidFill>
                <a:latin typeface="+mn-lt"/>
                <a:ea typeface="+mn-ea"/>
                <a:cs typeface="+mn-cs"/>
              </a:rPr>
              <a:t>Funeral de Arturo Prat saliendo de Iglesia Espíritu Santo en </a:t>
            </a:r>
            <a:r>
              <a:rPr lang="es-ES" sz="1200" b="0" i="0" kern="1200" dirty="0" err="1" smtClean="0">
                <a:solidFill>
                  <a:schemeClr val="tx1"/>
                </a:solidFill>
                <a:latin typeface="+mn-lt"/>
                <a:ea typeface="+mn-ea"/>
                <a:cs typeface="+mn-cs"/>
              </a:rPr>
              <a:t>Condell</a:t>
            </a:r>
            <a:r>
              <a:rPr lang="es-ES" sz="1200" b="0" i="0" kern="1200" dirty="0" smtClean="0">
                <a:solidFill>
                  <a:schemeClr val="tx1"/>
                </a:solidFill>
                <a:latin typeface="+mn-lt"/>
                <a:ea typeface="+mn-ea"/>
                <a:cs typeface="+mn-cs"/>
              </a:rPr>
              <a:t> hacia la Pza. Sotomayor año 1888, Valparaíso.</a:t>
            </a:r>
          </a:p>
          <a:p>
            <a:endParaRPr lang="es-ES" sz="1200" b="0" i="0" kern="1200" dirty="0" smtClean="0">
              <a:solidFill>
                <a:schemeClr val="tx1"/>
              </a:solidFill>
              <a:latin typeface="+mn-lt"/>
              <a:ea typeface="+mn-ea"/>
              <a:cs typeface="+mn-cs"/>
            </a:endParaRPr>
          </a:p>
          <a:p>
            <a:r>
              <a:rPr lang="es-ES" sz="1200" b="0" i="0" kern="1200" dirty="0" smtClean="0">
                <a:solidFill>
                  <a:schemeClr val="tx1"/>
                </a:solidFill>
                <a:latin typeface="+mn-lt"/>
                <a:ea typeface="+mn-ea"/>
                <a:cs typeface="+mn-cs"/>
              </a:rPr>
              <a:t>Funeral de Estado de Arturo Prat Chacón, cortejo con sus restos pasando frente a la desaparecida iglesia del Espíritu Santo, que se ubicaba frente a la Plaza Victoria. Sería finalmente sepultado en el Monumento a Los Héroes de Iquique, levantado dos años antes. La primera casa de la derecha es donde vivió Prat </a:t>
            </a:r>
            <a:r>
              <a:rPr lang="es-ES" sz="1200" b="0" i="0" kern="1200" dirty="0" err="1" smtClean="0">
                <a:solidFill>
                  <a:schemeClr val="tx1"/>
                </a:solidFill>
                <a:latin typeface="+mn-lt"/>
                <a:ea typeface="+mn-ea"/>
                <a:cs typeface="+mn-cs"/>
              </a:rPr>
              <a:t>dEl</a:t>
            </a:r>
            <a:r>
              <a:rPr lang="es-ES" sz="1200" b="0" i="0" kern="1200" dirty="0" smtClean="0">
                <a:solidFill>
                  <a:schemeClr val="tx1"/>
                </a:solidFill>
                <a:latin typeface="+mn-lt"/>
                <a:ea typeface="+mn-ea"/>
                <a:cs typeface="+mn-cs"/>
              </a:rPr>
              <a:t> traslado de Prat y Serrano a la Quinta Región estuvo rodeado de solemnidad, contando con la presencia de la Escuadra comandada por el contraalmirante Luis Uribe.</a:t>
            </a:r>
          </a:p>
          <a:p>
            <a:r>
              <a:rPr lang="es-ES" sz="1200" b="0" i="0" kern="1200" dirty="0" smtClean="0">
                <a:solidFill>
                  <a:schemeClr val="tx1"/>
                </a:solidFill>
                <a:latin typeface="+mn-lt"/>
                <a:ea typeface="+mn-ea"/>
                <a:cs typeface="+mn-cs"/>
              </a:rPr>
              <a:t>De manera simbólica se levantó a bordo del Huáscar una capilla ardiente, a la que pudo acudir toda la comunidad. El mismo buque trasladó los féretros a Valparaíso. En la comitiva venía el hijo de el héroe, que sólo tenía 9 años de edad.</a:t>
            </a:r>
          </a:p>
          <a:p>
            <a:r>
              <a:rPr lang="es-ES" sz="1200" b="0" i="0" kern="1200" dirty="0" err="1" smtClean="0">
                <a:solidFill>
                  <a:schemeClr val="tx1"/>
                </a:solidFill>
                <a:latin typeface="+mn-lt"/>
                <a:ea typeface="+mn-ea"/>
                <a:cs typeface="+mn-cs"/>
              </a:rPr>
              <a:t>urante</a:t>
            </a:r>
            <a:r>
              <a:rPr lang="es-ES" sz="1200" b="0" i="0" kern="1200" dirty="0" smtClean="0">
                <a:solidFill>
                  <a:schemeClr val="tx1"/>
                </a:solidFill>
                <a:latin typeface="+mn-lt"/>
                <a:ea typeface="+mn-ea"/>
                <a:cs typeface="+mn-cs"/>
              </a:rPr>
              <a:t> su estancia en Valparaíso, hoy se levanta en ese lugar el Club Naval.</a:t>
            </a:r>
          </a:p>
          <a:p>
            <a:r>
              <a:rPr lang="es-ES" sz="1200" b="0" i="0" kern="1200" dirty="0" smtClean="0">
                <a:solidFill>
                  <a:schemeClr val="tx1"/>
                </a:solidFill>
                <a:latin typeface="+mn-lt"/>
                <a:ea typeface="+mn-ea"/>
                <a:cs typeface="+mn-cs"/>
              </a:rPr>
              <a:t>Este monumento fue erigido por suscripción popular en memoria de los héroes navales que lucharon en los combates de </a:t>
            </a:r>
            <a:r>
              <a:rPr lang="es-ES" sz="1200" b="0" i="0" u="none" strike="noStrike" kern="1200" dirty="0" smtClean="0">
                <a:solidFill>
                  <a:schemeClr val="tx1"/>
                </a:solidFill>
                <a:latin typeface="+mn-lt"/>
                <a:ea typeface="+mn-ea"/>
                <a:cs typeface="+mn-cs"/>
                <a:hlinkClick r:id="rId3" tooltip="Combate naval de Iquique"/>
              </a:rPr>
              <a:t>Iquique</a:t>
            </a:r>
            <a:r>
              <a:rPr lang="es-ES" sz="1200" b="0" i="0" kern="1200" dirty="0" smtClean="0">
                <a:solidFill>
                  <a:schemeClr val="tx1"/>
                </a:solidFill>
                <a:latin typeface="+mn-lt"/>
                <a:ea typeface="+mn-ea"/>
                <a:cs typeface="+mn-cs"/>
              </a:rPr>
              <a:t> y </a:t>
            </a:r>
            <a:r>
              <a:rPr lang="es-ES" sz="1200" b="0" i="0" u="none" strike="noStrike" kern="1200" dirty="0" smtClean="0">
                <a:solidFill>
                  <a:schemeClr val="tx1"/>
                </a:solidFill>
                <a:latin typeface="+mn-lt"/>
                <a:ea typeface="+mn-ea"/>
                <a:cs typeface="+mn-cs"/>
                <a:hlinkClick r:id="rId4" tooltip="Combate naval de Punta Gruesa"/>
              </a:rPr>
              <a:t>Punta Gruesa</a:t>
            </a:r>
            <a:r>
              <a:rPr lang="es-ES" sz="1200" b="0" i="0" kern="1200" dirty="0" smtClean="0">
                <a:solidFill>
                  <a:schemeClr val="tx1"/>
                </a:solidFill>
                <a:latin typeface="+mn-lt"/>
                <a:ea typeface="+mn-ea"/>
                <a:cs typeface="+mn-cs"/>
              </a:rPr>
              <a:t> el </a:t>
            </a:r>
            <a:r>
              <a:rPr lang="es-ES" sz="1200" b="0" i="0" u="none" strike="noStrike" kern="1200" dirty="0" smtClean="0">
                <a:solidFill>
                  <a:schemeClr val="tx1"/>
                </a:solidFill>
                <a:latin typeface="+mn-lt"/>
                <a:ea typeface="+mn-ea"/>
                <a:cs typeface="+mn-cs"/>
                <a:hlinkClick r:id="rId5" tooltip="21 de mayo"/>
              </a:rPr>
              <a:t>21 de mayo</a:t>
            </a:r>
            <a:r>
              <a:rPr lang="es-ES" sz="1200" b="0" i="0" kern="1200" dirty="0" smtClean="0">
                <a:solidFill>
                  <a:schemeClr val="tx1"/>
                </a:solidFill>
                <a:latin typeface="+mn-lt"/>
                <a:ea typeface="+mn-ea"/>
                <a:cs typeface="+mn-cs"/>
              </a:rPr>
              <a:t> de </a:t>
            </a:r>
            <a:r>
              <a:rPr lang="es-ES" sz="1200" b="0" i="0" u="none" strike="noStrike" kern="1200" dirty="0" smtClean="0">
                <a:solidFill>
                  <a:schemeClr val="tx1"/>
                </a:solidFill>
                <a:latin typeface="+mn-lt"/>
                <a:ea typeface="+mn-ea"/>
                <a:cs typeface="+mn-cs"/>
                <a:hlinkClick r:id="rId6" tooltip="1879"/>
              </a:rPr>
              <a:t>1879</a:t>
            </a:r>
            <a:r>
              <a:rPr lang="es-ES" sz="1200" b="0" i="0" kern="1200" dirty="0" smtClean="0">
                <a:solidFill>
                  <a:schemeClr val="tx1"/>
                </a:solidFill>
                <a:latin typeface="+mn-lt"/>
                <a:ea typeface="+mn-ea"/>
                <a:cs typeface="+mn-cs"/>
              </a:rPr>
              <a:t>. Fue inaugurado el 21 de mayo de </a:t>
            </a:r>
            <a:r>
              <a:rPr lang="es-ES" sz="1200" b="0" i="0" u="sng" kern="1200" dirty="0" smtClean="0">
                <a:solidFill>
                  <a:schemeClr val="tx1"/>
                </a:solidFill>
                <a:latin typeface="+mn-lt"/>
                <a:ea typeface="+mn-ea"/>
                <a:cs typeface="+mn-cs"/>
                <a:hlinkClick r:id="rId7"/>
              </a:rPr>
              <a:t>1886</a:t>
            </a:r>
            <a:r>
              <a:rPr lang="es-ES" sz="1200" b="0" i="0" kern="1200" dirty="0" smtClean="0">
                <a:solidFill>
                  <a:schemeClr val="tx1"/>
                </a:solidFill>
                <a:latin typeface="+mn-lt"/>
                <a:ea typeface="+mn-ea"/>
                <a:cs typeface="+mn-cs"/>
              </a:rPr>
              <a:t>.</a:t>
            </a:r>
          </a:p>
          <a:p>
            <a:endParaRPr lang="es-ES" sz="1200" b="0" i="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ES" dirty="0" smtClean="0"/>
              <a:t>Tenemos una mal llamada ley portuaria, que el común de las personas asocian a una ley general de puertos.</a:t>
            </a:r>
          </a:p>
          <a:p>
            <a:r>
              <a:rPr lang="es-ES" dirty="0" smtClean="0"/>
              <a:t>Ley de Pesca en disputa de buscar su anulación desde el gobierno anterior del </a:t>
            </a:r>
            <a:r>
              <a:rPr lang="es-ES" dirty="0" err="1" smtClean="0"/>
              <a:t>Pdte</a:t>
            </a:r>
            <a:r>
              <a:rPr lang="es-ES" dirty="0" smtClean="0"/>
              <a:t> </a:t>
            </a:r>
            <a:r>
              <a:rPr lang="es-ES" dirty="0" err="1" smtClean="0"/>
              <a:t>Piñera</a:t>
            </a:r>
            <a:endParaRPr lang="es-ES" dirty="0" smtClean="0"/>
          </a:p>
          <a:p>
            <a:r>
              <a:rPr lang="es-ES" dirty="0" smtClean="0"/>
              <a:t>Ley de Fomento de la marina mercante que en nada favorece a la actividad</a:t>
            </a:r>
            <a:r>
              <a:rPr lang="es-ES" baseline="0" dirty="0" smtClean="0"/>
              <a:t> y una actividad permanentemente en amenaza por situaciones como la apertura del cabotaje a naves extranjeras.</a:t>
            </a:r>
          </a:p>
          <a:p>
            <a:r>
              <a:rPr lang="es-ES" baseline="0" dirty="0" smtClean="0"/>
              <a:t>Educación Marítima en manos de la autoridad marítima que no genera un reconocimiento a nivel del Ministerio de Educación, licencias de pesador, de buzo, de tripulantes y tarjetas portuarias sin un marco regulatorio.</a:t>
            </a:r>
          </a:p>
          <a:p>
            <a:r>
              <a:rPr lang="es-ES" baseline="0" dirty="0" smtClean="0"/>
              <a:t>Deportes náuticos con un puerto deportivo publico único en Chile como es Puerto deportivo de Valparaíso. Todo el resto exige membrecías. CLUBES.</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Borde Costero: </a:t>
            </a:r>
            <a:r>
              <a:rPr lang="es-ES" sz="1200" b="0" i="0" kern="1200" dirty="0" smtClean="0">
                <a:solidFill>
                  <a:schemeClr val="tx1"/>
                </a:solidFill>
                <a:latin typeface="+mn-lt"/>
                <a:ea typeface="+mn-ea"/>
                <a:cs typeface="+mn-cs"/>
              </a:rPr>
              <a:t>Política Nacional Uso del Borde Costero PNUBC, CNUBC,</a:t>
            </a:r>
            <a:r>
              <a:rPr lang="es-ES" sz="1200" b="0" i="0" kern="1200" baseline="0" dirty="0" smtClean="0">
                <a:solidFill>
                  <a:schemeClr val="tx1"/>
                </a:solidFill>
                <a:latin typeface="+mn-lt"/>
                <a:ea typeface="+mn-ea"/>
                <a:cs typeface="+mn-cs"/>
              </a:rPr>
              <a:t> CRUBC</a:t>
            </a:r>
            <a:endParaRPr lang="es-ES" sz="1200" b="0" i="0" kern="1200" dirty="0" smtClean="0">
              <a:solidFill>
                <a:schemeClr val="tx1"/>
              </a:solidFill>
              <a:latin typeface="+mn-lt"/>
              <a:ea typeface="+mn-ea"/>
              <a:cs typeface="+mn-cs"/>
            </a:endParaRPr>
          </a:p>
          <a:p>
            <a:endParaRPr lang="es-ES" baseline="0" dirty="0" smtClean="0"/>
          </a:p>
          <a:p>
            <a:r>
              <a:rPr lang="es-ES" sz="1200" b="0" i="0" kern="1200" dirty="0" smtClean="0">
                <a:solidFill>
                  <a:schemeClr val="tx1"/>
                </a:solidFill>
                <a:latin typeface="+mn-lt"/>
                <a:ea typeface="+mn-ea"/>
                <a:cs typeface="+mn-cs"/>
              </a:rPr>
              <a:t>Dos han sido las ocasiones que las autoridades han formado una comisión nacional para</a:t>
            </a:r>
            <a:r>
              <a:rPr lang="es-ES" dirty="0" smtClean="0"/>
              <a:t/>
            </a:r>
            <a:br>
              <a:rPr lang="es-ES" dirty="0" smtClean="0"/>
            </a:br>
            <a:r>
              <a:rPr lang="es-ES" sz="1200" b="0" i="0" kern="1200" dirty="0" smtClean="0">
                <a:solidFill>
                  <a:schemeClr val="tx1"/>
                </a:solidFill>
                <a:latin typeface="+mn-lt"/>
                <a:ea typeface="+mn-ea"/>
                <a:cs typeface="+mn-cs"/>
              </a:rPr>
              <a:t>elaborar e implementar una Política Oceánica Nacional (PON); la primera ocasión fue el año 1976 y la segunda 40 años después, el año 2016. Sin embargo, el año 1994 la Armada, como un aporte y contribución al desarrollo  nacional, hizo entrega al gobierno de la época, de las bases para la formulación de una PON, trabajo académico</a:t>
            </a:r>
            <a:r>
              <a:rPr lang="es-ES" dirty="0" smtClean="0"/>
              <a:t/>
            </a:r>
            <a:br>
              <a:rPr lang="es-ES" dirty="0" smtClean="0"/>
            </a:br>
            <a:r>
              <a:rPr lang="es-ES" sz="1200" b="0" i="0" kern="1200" dirty="0" smtClean="0">
                <a:solidFill>
                  <a:schemeClr val="tx1"/>
                </a:solidFill>
                <a:latin typeface="+mn-lt"/>
                <a:ea typeface="+mn-ea"/>
                <a:cs typeface="+mn-cs"/>
              </a:rPr>
              <a:t>En 1976 por primera vez se publicó una PON, la cual sirvió de base para la elaboración de una serie de leyes, que eran necesarias para introducir cambios al ineficiente sistema portuario de la época, además impulsó la promulgación de leyes como la de ley de Navegación, ley de Fomento de la Marina Mercante y cumplir para que el país pudiera adoptar la Convención del Mar. </a:t>
            </a:r>
          </a:p>
          <a:p>
            <a:r>
              <a:rPr lang="es-ES" sz="1200" b="0" i="0" kern="1200" dirty="0" smtClean="0">
                <a:solidFill>
                  <a:schemeClr val="tx1"/>
                </a:solidFill>
                <a:latin typeface="+mn-lt"/>
                <a:ea typeface="+mn-ea"/>
                <a:cs typeface="+mn-cs"/>
              </a:rPr>
              <a:t>Conforme al cumplimiento del compromiso internacional asumido por Chile el año 2015 en la conferencia Nuestro Océano, en agosto de 2016 se creó el consejo de ministros para la elaboración de una política oceánica nacional.</a:t>
            </a:r>
          </a:p>
          <a:p>
            <a:r>
              <a:rPr lang="es-ES" sz="1200" b="0" i="0" kern="1200" dirty="0" smtClean="0">
                <a:solidFill>
                  <a:schemeClr val="tx1"/>
                </a:solidFill>
                <a:latin typeface="+mn-lt"/>
                <a:ea typeface="+mn-ea"/>
                <a:cs typeface="+mn-cs"/>
              </a:rPr>
              <a:t>Marzo 2018 promulgación y en mayo su publicación.</a:t>
            </a:r>
          </a:p>
          <a:p>
            <a:endParaRPr lang="es-ES" sz="1200" b="0" i="0" kern="1200" dirty="0" smtClean="0">
              <a:solidFill>
                <a:schemeClr val="tx1"/>
              </a:solidFill>
              <a:latin typeface="+mn-lt"/>
              <a:ea typeface="+mn-ea"/>
              <a:cs typeface="+mn-cs"/>
            </a:endParaRPr>
          </a:p>
          <a:p>
            <a:endParaRPr lang="es-ES" sz="1200" b="0" i="0" kern="1200" dirty="0" smtClean="0">
              <a:solidFill>
                <a:schemeClr val="tx1"/>
              </a:solidFill>
              <a:latin typeface="+mn-lt"/>
              <a:ea typeface="+mn-ea"/>
              <a:cs typeface="+mn-cs"/>
            </a:endParaRPr>
          </a:p>
          <a:p>
            <a:endParaRPr lang="es-ES" sz="1200" b="0" i="0" kern="1200" dirty="0" smtClean="0">
              <a:solidFill>
                <a:schemeClr val="tx1"/>
              </a:solidFill>
              <a:latin typeface="+mn-lt"/>
              <a:ea typeface="+mn-ea"/>
              <a:cs typeface="+mn-cs"/>
            </a:endParaRPr>
          </a:p>
          <a:p>
            <a:endParaRPr lang="es-ES" sz="1200" b="0" i="0" kern="1200" baseline="0" dirty="0" smtClean="0">
              <a:solidFill>
                <a:schemeClr val="tx1"/>
              </a:solidFill>
              <a:latin typeface="+mn-lt"/>
              <a:ea typeface="+mn-ea"/>
              <a:cs typeface="+mn-cs"/>
            </a:endParaRPr>
          </a:p>
          <a:p>
            <a:endParaRPr lang="es-ES" baseline="0" dirty="0" smtClean="0"/>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marL="147917" indent="-147917">
              <a:buClr>
                <a:srgbClr val="BEBEBE"/>
              </a:buClr>
              <a:buSzPct val="125000"/>
              <a:buChar char="•"/>
              <a:defRPr sz="1200"/>
            </a:pPr>
            <a:r>
              <a:rPr dirty="0"/>
              <a:t>Chile </a:t>
            </a:r>
            <a:r>
              <a:rPr dirty="0" err="1"/>
              <a:t>es</a:t>
            </a:r>
            <a:r>
              <a:rPr dirty="0"/>
              <a:t> un </a:t>
            </a:r>
            <a:r>
              <a:rPr dirty="0" err="1"/>
              <a:t>país</a:t>
            </a:r>
            <a:r>
              <a:rPr dirty="0"/>
              <a:t> </a:t>
            </a:r>
            <a:r>
              <a:rPr dirty="0" err="1"/>
              <a:t>vinculado</a:t>
            </a:r>
            <a:r>
              <a:rPr dirty="0"/>
              <a:t> </a:t>
            </a:r>
            <a:r>
              <a:rPr dirty="0" err="1"/>
              <a:t>naturalmente</a:t>
            </a:r>
            <a:r>
              <a:rPr dirty="0"/>
              <a:t> al mar. Con </a:t>
            </a:r>
            <a:r>
              <a:rPr dirty="0" err="1"/>
              <a:t>una</a:t>
            </a:r>
            <a:r>
              <a:rPr dirty="0"/>
              <a:t> </a:t>
            </a:r>
            <a:r>
              <a:rPr dirty="0" err="1"/>
              <a:t>geografía</a:t>
            </a:r>
            <a:r>
              <a:rPr dirty="0"/>
              <a:t> que </a:t>
            </a:r>
            <a:r>
              <a:rPr dirty="0" err="1"/>
              <a:t>habla</a:t>
            </a:r>
            <a:r>
              <a:rPr dirty="0"/>
              <a:t> </a:t>
            </a:r>
            <a:r>
              <a:rPr dirty="0" err="1"/>
              <a:t>por</a:t>
            </a:r>
            <a:r>
              <a:rPr dirty="0"/>
              <a:t> </a:t>
            </a:r>
            <a:r>
              <a:rPr dirty="0" err="1"/>
              <a:t>sí</a:t>
            </a:r>
            <a:r>
              <a:rPr dirty="0"/>
              <a:t> sola y que </a:t>
            </a:r>
            <a:r>
              <a:rPr dirty="0" err="1"/>
              <a:t>incluye</a:t>
            </a:r>
            <a:r>
              <a:rPr dirty="0"/>
              <a:t> </a:t>
            </a:r>
            <a:r>
              <a:rPr dirty="0" err="1"/>
              <a:t>más</a:t>
            </a:r>
            <a:r>
              <a:rPr dirty="0"/>
              <a:t> de 83.000 </a:t>
            </a:r>
            <a:r>
              <a:rPr dirty="0" err="1"/>
              <a:t>kilómetros</a:t>
            </a:r>
            <a:r>
              <a:rPr dirty="0"/>
              <a:t> de costa lineal, y con </a:t>
            </a:r>
            <a:r>
              <a:rPr dirty="0" err="1"/>
              <a:t>una</a:t>
            </a:r>
            <a:r>
              <a:rPr dirty="0"/>
              <a:t> de las zonas </a:t>
            </a:r>
            <a:r>
              <a:rPr dirty="0" err="1"/>
              <a:t>económicas</a:t>
            </a:r>
            <a:r>
              <a:rPr dirty="0"/>
              <a:t> </a:t>
            </a:r>
            <a:r>
              <a:rPr dirty="0" err="1"/>
              <a:t>exclusivas</a:t>
            </a:r>
            <a:r>
              <a:rPr dirty="0"/>
              <a:t> </a:t>
            </a:r>
            <a:r>
              <a:rPr dirty="0" err="1"/>
              <a:t>más</a:t>
            </a:r>
            <a:r>
              <a:rPr dirty="0"/>
              <a:t> </a:t>
            </a:r>
            <a:r>
              <a:rPr dirty="0" err="1"/>
              <a:t>grandes</a:t>
            </a:r>
            <a:r>
              <a:rPr dirty="0"/>
              <a:t> del </a:t>
            </a:r>
            <a:r>
              <a:rPr dirty="0" err="1"/>
              <a:t>mundo</a:t>
            </a:r>
            <a:r>
              <a:rPr dirty="0"/>
              <a:t>, la </a:t>
            </a:r>
            <a:r>
              <a:rPr dirty="0" err="1"/>
              <a:t>porción</a:t>
            </a:r>
            <a:r>
              <a:rPr dirty="0"/>
              <a:t> de mar y </a:t>
            </a:r>
            <a:r>
              <a:rPr dirty="0" err="1"/>
              <a:t>borde</a:t>
            </a:r>
            <a:r>
              <a:rPr dirty="0"/>
              <a:t> </a:t>
            </a:r>
            <a:r>
              <a:rPr dirty="0" err="1"/>
              <a:t>costero</a:t>
            </a:r>
            <a:r>
              <a:rPr dirty="0"/>
              <a:t> que se </a:t>
            </a:r>
            <a:r>
              <a:rPr dirty="0" err="1"/>
              <a:t>encuentran</a:t>
            </a:r>
            <a:r>
              <a:rPr dirty="0"/>
              <a:t> </a:t>
            </a:r>
            <a:r>
              <a:rPr dirty="0" err="1"/>
              <a:t>bajo</a:t>
            </a:r>
            <a:r>
              <a:rPr dirty="0"/>
              <a:t> </a:t>
            </a:r>
            <a:r>
              <a:rPr dirty="0" err="1"/>
              <a:t>su</a:t>
            </a:r>
            <a:r>
              <a:rPr dirty="0"/>
              <a:t> </a:t>
            </a:r>
            <a:r>
              <a:rPr dirty="0" err="1"/>
              <a:t>soberanía</a:t>
            </a:r>
            <a:r>
              <a:rPr dirty="0"/>
              <a:t> y derechos </a:t>
            </a:r>
            <a:r>
              <a:rPr dirty="0" err="1"/>
              <a:t>jurisdiccionales</a:t>
            </a:r>
            <a:r>
              <a:rPr dirty="0"/>
              <a:t> </a:t>
            </a:r>
            <a:r>
              <a:rPr dirty="0" err="1"/>
              <a:t>es</a:t>
            </a:r>
            <a:r>
              <a:rPr dirty="0"/>
              <a:t> </a:t>
            </a:r>
            <a:r>
              <a:rPr dirty="0" err="1"/>
              <a:t>enorme</a:t>
            </a:r>
            <a:r>
              <a:rPr dirty="0"/>
              <a:t>. </a:t>
            </a:r>
          </a:p>
          <a:p>
            <a:pPr marL="147917" indent="-147917">
              <a:buClr>
                <a:srgbClr val="BEBEBE"/>
              </a:buClr>
              <a:buSzPct val="125000"/>
              <a:buChar char="•"/>
              <a:defRPr sz="1200"/>
            </a:pPr>
            <a:r>
              <a:rPr dirty="0" err="1"/>
              <a:t>Esto</a:t>
            </a:r>
            <a:r>
              <a:rPr dirty="0"/>
              <a:t> se </a:t>
            </a:r>
            <a:r>
              <a:rPr dirty="0" err="1"/>
              <a:t>refleja</a:t>
            </a:r>
            <a:r>
              <a:rPr dirty="0"/>
              <a:t> </a:t>
            </a:r>
            <a:r>
              <a:rPr dirty="0" err="1"/>
              <a:t>también</a:t>
            </a:r>
            <a:r>
              <a:rPr dirty="0"/>
              <a:t> </a:t>
            </a:r>
            <a:r>
              <a:rPr dirty="0" err="1"/>
              <a:t>en</a:t>
            </a:r>
            <a:r>
              <a:rPr dirty="0"/>
              <a:t> </a:t>
            </a:r>
            <a:r>
              <a:rPr dirty="0" err="1"/>
              <a:t>su</a:t>
            </a:r>
            <a:r>
              <a:rPr dirty="0"/>
              <a:t> </a:t>
            </a:r>
            <a:r>
              <a:rPr dirty="0" err="1"/>
              <a:t>estructura</a:t>
            </a:r>
            <a:r>
              <a:rPr dirty="0"/>
              <a:t>, </a:t>
            </a:r>
            <a:r>
              <a:rPr dirty="0" err="1"/>
              <a:t>en</a:t>
            </a:r>
            <a:r>
              <a:rPr dirty="0"/>
              <a:t> </a:t>
            </a:r>
            <a:r>
              <a:rPr dirty="0" err="1"/>
              <a:t>donde</a:t>
            </a:r>
            <a:r>
              <a:rPr dirty="0"/>
              <a:t> 14 de </a:t>
            </a:r>
            <a:r>
              <a:rPr dirty="0" err="1"/>
              <a:t>sus</a:t>
            </a:r>
            <a:r>
              <a:rPr dirty="0"/>
              <a:t> 15 </a:t>
            </a:r>
            <a:r>
              <a:rPr dirty="0" err="1"/>
              <a:t>regiones</a:t>
            </a:r>
            <a:r>
              <a:rPr dirty="0"/>
              <a:t>, 33 de </a:t>
            </a:r>
            <a:r>
              <a:rPr dirty="0" err="1"/>
              <a:t>sus</a:t>
            </a:r>
            <a:r>
              <a:rPr dirty="0"/>
              <a:t> 54 </a:t>
            </a:r>
            <a:r>
              <a:rPr dirty="0" err="1"/>
              <a:t>provincias</a:t>
            </a:r>
            <a:r>
              <a:rPr dirty="0"/>
              <a:t> y 102 de </a:t>
            </a:r>
            <a:r>
              <a:rPr dirty="0" err="1"/>
              <a:t>sus</a:t>
            </a:r>
            <a:r>
              <a:rPr dirty="0"/>
              <a:t> 346 </a:t>
            </a:r>
            <a:r>
              <a:rPr dirty="0" err="1"/>
              <a:t>municipios</a:t>
            </a:r>
            <a:r>
              <a:rPr dirty="0"/>
              <a:t> son </a:t>
            </a:r>
            <a:r>
              <a:rPr dirty="0" err="1"/>
              <a:t>costeros</a:t>
            </a:r>
            <a:r>
              <a:rPr dirty="0"/>
              <a:t>. </a:t>
            </a:r>
          </a:p>
        </p:txBody>
      </p:sp>
    </p:spTree>
    <p:extLst>
      <p:ext uri="{BB962C8B-B14F-4D97-AF65-F5344CB8AC3E}">
        <p14:creationId xmlns="" xmlns:p14="http://schemas.microsoft.com/office/powerpoint/2010/main" val="15195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Argumentar:</a:t>
            </a:r>
          </a:p>
          <a:p>
            <a:endParaRPr lang="es-ES" dirty="0" smtClean="0"/>
          </a:p>
          <a:p>
            <a:r>
              <a:rPr lang="es-ES" dirty="0" smtClean="0"/>
              <a:t>Liga </a:t>
            </a:r>
            <a:r>
              <a:rPr lang="es-ES" dirty="0" err="1" smtClean="0"/>
              <a:t>maritima</a:t>
            </a:r>
            <a:r>
              <a:rPr lang="es-ES" dirty="0" smtClean="0"/>
              <a:t>, ANA, CAMPORT.</a:t>
            </a:r>
          </a:p>
          <a:p>
            <a:endParaRPr lang="es-ES" dirty="0" smtClean="0"/>
          </a:p>
          <a:p>
            <a:r>
              <a:rPr lang="es-ES" dirty="0" smtClean="0"/>
              <a:t>No es otro Ministerio, chile posee 23 en tierra, pero en el Mar nada. No tenemos representante del</a:t>
            </a:r>
            <a:r>
              <a:rPr lang="es-ES" baseline="0" dirty="0" smtClean="0"/>
              <a:t> Estado de Chile en temas </a:t>
            </a:r>
            <a:r>
              <a:rPr lang="es-ES" baseline="0" dirty="0" err="1" smtClean="0"/>
              <a:t>maritimos</a:t>
            </a:r>
            <a:r>
              <a:rPr lang="es-ES" baseline="0" dirty="0" smtClean="0"/>
              <a:t>.</a:t>
            </a:r>
          </a:p>
          <a:p>
            <a:endParaRPr lang="es-ES" baseline="0" dirty="0" smtClean="0"/>
          </a:p>
          <a:p>
            <a:r>
              <a:rPr lang="es-ES" baseline="0" dirty="0" smtClean="0"/>
              <a:t>La Armada le hemos delegado la responsabilidad total de la representación estatal del Mar y sus actividades y a los empresarios les hemos delegado la responsabilidad de desarrollar y fomentar las actividades. </a:t>
            </a:r>
          </a:p>
          <a:p>
            <a:endParaRPr lang="es-ES" baseline="0" dirty="0" smtClean="0"/>
          </a:p>
          <a:p>
            <a:r>
              <a:rPr lang="es-ES" baseline="0" dirty="0" smtClean="0"/>
              <a:t>La Armada es una </a:t>
            </a:r>
            <a:r>
              <a:rPr lang="es-ES" baseline="0" dirty="0" err="1" smtClean="0"/>
              <a:t>organizacíón</a:t>
            </a:r>
            <a:r>
              <a:rPr lang="es-ES" baseline="0" dirty="0" smtClean="0"/>
              <a:t> al igual que las demás organizaciones de las FFAA que tienen como misión la defensa de la </a:t>
            </a:r>
            <a:r>
              <a:rPr lang="es-ES" baseline="0" dirty="0" err="1" smtClean="0"/>
              <a:t>soberania</a:t>
            </a:r>
            <a:r>
              <a:rPr lang="es-ES" baseline="0" dirty="0" smtClean="0"/>
              <a:t> y la integridad territorial, </a:t>
            </a:r>
            <a:r>
              <a:rPr lang="es-ES" baseline="0" dirty="0" err="1" smtClean="0"/>
              <a:t>Directemar</a:t>
            </a:r>
            <a:r>
              <a:rPr lang="es-ES" baseline="0" dirty="0" smtClean="0"/>
              <a:t> es un </a:t>
            </a:r>
            <a:r>
              <a:rPr lang="es-ES" baseline="0" dirty="0" err="1" smtClean="0"/>
              <a:t>organo</a:t>
            </a:r>
            <a:r>
              <a:rPr lang="es-ES" baseline="0" dirty="0" smtClean="0"/>
              <a:t> del estado mediante el cual se cautela el cumplimiento de las leyes y acuerdos internacionales vigentes en relación al territorio </a:t>
            </a:r>
            <a:r>
              <a:rPr lang="es-ES" baseline="0" dirty="0" err="1" smtClean="0"/>
              <a:t>maritimo</a:t>
            </a:r>
            <a:r>
              <a:rPr lang="es-ES" baseline="0" dirty="0" smtClean="0"/>
              <a:t> y con esa labor contribuir al desarrollo. </a:t>
            </a:r>
          </a:p>
          <a:p>
            <a:endParaRPr lang="es-ES" baseline="0" dirty="0" smtClean="0"/>
          </a:p>
          <a:p>
            <a:r>
              <a:rPr lang="es-ES" baseline="0" dirty="0" smtClean="0"/>
              <a:t>Ministerio de agricultura, innovación, emprendimiento, financiamiento, información </a:t>
            </a:r>
            <a:r>
              <a:rPr lang="es-ES" baseline="0" dirty="0" err="1" smtClean="0"/>
              <a:t>tecnica</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Obtuvimos conversaciones con ambos comandos presidenciales y acuerdos escritos referentes al desarrollo del proyecto.</a:t>
            </a:r>
            <a:endParaRPr lang="es-ES" dirty="0"/>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10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Gobernanza: El termino se utiliza desde el año 1990 para designar la eficacia, calidad y buena orientación de la intervención del Estado, tomando decisiones</a:t>
            </a:r>
            <a:r>
              <a:rPr lang="es-ES" baseline="0" dirty="0" smtClean="0"/>
              <a:t> desde una manera colectiva, involucrando a todos los sectores.</a:t>
            </a:r>
            <a:endParaRPr lang="es-ES" dirty="0" smtClean="0"/>
          </a:p>
          <a:p>
            <a:endParaRPr lang="es-ES" dirty="0" smtClean="0"/>
          </a:p>
          <a:p>
            <a:r>
              <a:rPr lang="es-ES" dirty="0" smtClean="0"/>
              <a:t>Mejorar el concepto de Desarrollo: </a:t>
            </a:r>
          </a:p>
          <a:p>
            <a:endParaRPr lang="es-ES" dirty="0" smtClean="0"/>
          </a:p>
          <a:p>
            <a:r>
              <a:rPr lang="es-ES" dirty="0" smtClean="0"/>
              <a:t>Siempre tomamos este concepto y lo explicamos o manejamos desde la mirada de un impulso económico, ligado a una actividad, medido en cifras y ligado muchas veces solo al actuar empresarial o de inversión publica.</a:t>
            </a:r>
          </a:p>
          <a:p>
            <a:endParaRPr lang="es-ES" dirty="0" smtClean="0"/>
          </a:p>
          <a:p>
            <a:r>
              <a:rPr lang="es-ES" dirty="0" smtClean="0"/>
              <a:t>Y el desarrollo social?. En</a:t>
            </a:r>
            <a:r>
              <a:rPr lang="es-ES" baseline="0" dirty="0" smtClean="0"/>
              <a:t> </a:t>
            </a:r>
            <a:r>
              <a:rPr lang="es-ES" dirty="0" smtClean="0"/>
              <a:t>nuestras políticas publicas o empresariales están siempre incluidas las sociales.</a:t>
            </a:r>
          </a:p>
          <a:p>
            <a:endParaRPr lang="es-ES" dirty="0" smtClean="0"/>
          </a:p>
          <a:p>
            <a:r>
              <a:rPr lang="es-ES" dirty="0" smtClean="0"/>
              <a:t>Los dos grupos de poder son el Estado y las</a:t>
            </a:r>
            <a:r>
              <a:rPr lang="es-ES" baseline="0" dirty="0" smtClean="0"/>
              <a:t> grandes empresas. Pero tenemos que definir de una buena vez quien lidera. La solución a los portuarios en Valparaíso la dio el estado.</a:t>
            </a:r>
            <a:endParaRPr lang="es-ES" dirty="0"/>
          </a:p>
        </p:txBody>
      </p:sp>
      <p:sp>
        <p:nvSpPr>
          <p:cNvPr id="4" name="3 Marcador de número de diapositiva"/>
          <p:cNvSpPr>
            <a:spLocks noGrp="1"/>
          </p:cNvSpPr>
          <p:nvPr>
            <p:ph type="sldNum" sz="quarter" idx="10"/>
          </p:nvPr>
        </p:nvSpPr>
        <p:spPr/>
        <p:txBody>
          <a:bodyPr/>
          <a:lstStyle/>
          <a:p>
            <a:fld id="{DF176BD8-B216-490C-8A36-8F58CA902EAC}"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E1AA0F0A-8626-4A26-9903-6E42616F3EDB}" type="datetime1">
              <a:rPr lang="es-ES" smtClean="0"/>
              <a:pPr/>
              <a:t>14/08/2019</a:t>
            </a:fld>
            <a:endParaRPr lang="es-ES"/>
          </a:p>
        </p:txBody>
      </p:sp>
      <p:sp>
        <p:nvSpPr>
          <p:cNvPr id="19" name="18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27" name="26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744C5D6-1AA1-43EB-BCAA-1D55AE442720}" type="datetime1">
              <a:rPr lang="es-ES" smtClean="0"/>
              <a:pPr/>
              <a:t>14/08/2019</a:t>
            </a:fld>
            <a:endParaRPr lang="es-ES"/>
          </a:p>
        </p:txBody>
      </p:sp>
      <p:sp>
        <p:nvSpPr>
          <p:cNvPr id="5" name="4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6" name="5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B4D1603-2F76-4ED4-9839-DD074024A19C}" type="datetime1">
              <a:rPr lang="es-ES" smtClean="0"/>
              <a:pPr/>
              <a:t>14/08/2019</a:t>
            </a:fld>
            <a:endParaRPr lang="es-ES"/>
          </a:p>
        </p:txBody>
      </p:sp>
      <p:sp>
        <p:nvSpPr>
          <p:cNvPr id="5" name="4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6" name="5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9144000" cy="6858000"/>
          </a:xfrm>
          <a:prstGeom prst="rect">
            <a:avLst/>
          </a:prstGeom>
        </p:spPr>
        <p:txBody>
          <a:bodyPr lIns="64291" tIns="32145" rIns="64291" bIns="32145"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 xmlns:p14="http://schemas.microsoft.com/office/powerpoint/2010/main" val="41663399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F4B1D26-21A1-4812-98F7-85F11B730429}" type="datetime1">
              <a:rPr lang="es-ES" smtClean="0"/>
              <a:pPr/>
              <a:t>14/08/2019</a:t>
            </a:fld>
            <a:endParaRPr lang="es-ES"/>
          </a:p>
        </p:txBody>
      </p:sp>
      <p:sp>
        <p:nvSpPr>
          <p:cNvPr id="5" name="4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6" name="5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D6B838D-5C8A-4852-AF95-F5C5D8F9E6D6}" type="datetime1">
              <a:rPr lang="es-ES" smtClean="0"/>
              <a:pPr/>
              <a:t>14/08/2019</a:t>
            </a:fld>
            <a:endParaRPr lang="es-ES"/>
          </a:p>
        </p:txBody>
      </p:sp>
      <p:sp>
        <p:nvSpPr>
          <p:cNvPr id="5" name="4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6" name="5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11EEBA7-4A82-4935-A4E2-767E52967E53}" type="datetime1">
              <a:rPr lang="es-ES" smtClean="0"/>
              <a:pPr/>
              <a:t>14/08/2019</a:t>
            </a:fld>
            <a:endParaRPr lang="es-ES"/>
          </a:p>
        </p:txBody>
      </p:sp>
      <p:sp>
        <p:nvSpPr>
          <p:cNvPr id="6" name="5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7" name="6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0F9F0B50-FF68-403D-A3BD-576A634EA392}" type="datetime1">
              <a:rPr lang="es-ES" smtClean="0"/>
              <a:pPr/>
              <a:t>14/08/2019</a:t>
            </a:fld>
            <a:endParaRPr lang="es-ES"/>
          </a:p>
        </p:txBody>
      </p:sp>
      <p:sp>
        <p:nvSpPr>
          <p:cNvPr id="8" name="7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9" name="8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9E7D2E3-AAF1-4824-9911-EC7083F57884}" type="datetime1">
              <a:rPr lang="es-ES" smtClean="0"/>
              <a:pPr/>
              <a:t>14/08/2019</a:t>
            </a:fld>
            <a:endParaRPr lang="es-ES"/>
          </a:p>
        </p:txBody>
      </p:sp>
      <p:sp>
        <p:nvSpPr>
          <p:cNvPr id="4" name="3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5" name="4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47B948-3419-48BE-9344-89082368C18B}" type="datetime1">
              <a:rPr lang="es-ES" smtClean="0"/>
              <a:pPr/>
              <a:t>14/08/2019</a:t>
            </a:fld>
            <a:endParaRPr lang="es-ES"/>
          </a:p>
        </p:txBody>
      </p:sp>
      <p:sp>
        <p:nvSpPr>
          <p:cNvPr id="3" name="2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4" name="3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0D2C37E-94F2-4F85-8572-D1B50191262D}" type="datetime1">
              <a:rPr lang="es-ES" smtClean="0"/>
              <a:pPr/>
              <a:t>14/08/2019</a:t>
            </a:fld>
            <a:endParaRPr lang="es-ES"/>
          </a:p>
        </p:txBody>
      </p:sp>
      <p:sp>
        <p:nvSpPr>
          <p:cNvPr id="6" name="5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7" name="6 Marcador de número de diapositiva"/>
          <p:cNvSpPr>
            <a:spLocks noGrp="1"/>
          </p:cNvSpPr>
          <p:nvPr>
            <p:ph type="sldNum" sz="quarter" idx="12"/>
          </p:nvPr>
        </p:nvSpPr>
        <p:spPr/>
        <p:txBody>
          <a:bodyPr/>
          <a:lstStyle/>
          <a:p>
            <a:fld id="{4B5ED94E-061B-4EFF-AA66-3C653AA5457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24F5A2E-CBEA-4C3F-AFF6-EB679B1DEBE9}" type="datetime1">
              <a:rPr lang="es-ES" smtClean="0"/>
              <a:pPr/>
              <a:t>14/08/2019</a:t>
            </a:fld>
            <a:endParaRPr lang="es-ES"/>
          </a:p>
        </p:txBody>
      </p:sp>
      <p:sp>
        <p:nvSpPr>
          <p:cNvPr id="6" name="5 Marcador de pie de página"/>
          <p:cNvSpPr>
            <a:spLocks noGrp="1"/>
          </p:cNvSpPr>
          <p:nvPr>
            <p:ph type="ftr" sz="quarter" idx="11"/>
          </p:nvPr>
        </p:nvSpPr>
        <p:spPr/>
        <p:txBody>
          <a:bodyPr/>
          <a:lstStyle/>
          <a:p>
            <a:r>
              <a:rPr lang="es-ES" smtClean="0"/>
              <a:t>Alianza Marítima de Chile A.G.       Rodolfo Ponce V Presidente/ Fundador 2019.</a:t>
            </a:r>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4B5ED94E-061B-4EFF-AA66-3C653AA54571}"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93CEF1-A688-42EB-999A-4A606D4FE358}" type="datetime1">
              <a:rPr lang="es-ES" smtClean="0"/>
              <a:pPr/>
              <a:t>14/08/2019</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 smtClean="0"/>
              <a:t>Alianza Marítima de Chile A.G.       Rodolfo Ponce V Presidente/ Fundador 2019.</a:t>
            </a: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5ED94E-061B-4EFF-AA66-3C653AA54571}"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ianzamaritima.cl/"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clustermaritimonacional.c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revistamarina.cl/escenarios-de-actualidad/una-politica-oceanica-para-chil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28596" y="785794"/>
            <a:ext cx="8429652" cy="2143140"/>
          </a:xfrm>
        </p:spPr>
        <p:txBody>
          <a:bodyPr>
            <a:normAutofit fontScale="90000"/>
          </a:bodyPr>
          <a:lstStyle/>
          <a:p>
            <a:pPr algn="ctr"/>
            <a:r>
              <a:rPr lang="es-ES" sz="4400" dirty="0" smtClean="0">
                <a:solidFill>
                  <a:schemeClr val="tx1"/>
                </a:solidFill>
                <a:latin typeface="Constantia" pitchFamily="18" charset="0"/>
              </a:rPr>
              <a:t>Alianza Marítima de Chile A.G</a:t>
            </a:r>
            <a:br>
              <a:rPr lang="es-ES" sz="4400" dirty="0" smtClean="0">
                <a:solidFill>
                  <a:schemeClr val="tx1"/>
                </a:solidFill>
                <a:latin typeface="Constantia" pitchFamily="18" charset="0"/>
              </a:rPr>
            </a:br>
            <a:r>
              <a:rPr lang="es-ES" sz="4400" dirty="0" smtClean="0">
                <a:solidFill>
                  <a:schemeClr val="tx1"/>
                </a:solidFill>
                <a:latin typeface="Constantia" pitchFamily="18" charset="0"/>
              </a:rPr>
              <a:t>Clúster Marítimo Nacional</a:t>
            </a:r>
            <a:r>
              <a:rPr lang="es-ES" dirty="0" smtClean="0">
                <a:latin typeface="Constantia" pitchFamily="18" charset="0"/>
              </a:rPr>
              <a:t/>
            </a:r>
            <a:br>
              <a:rPr lang="es-ES" dirty="0" smtClean="0">
                <a:latin typeface="Constantia" pitchFamily="18" charset="0"/>
              </a:rPr>
            </a:br>
            <a:endParaRPr lang="es-ES" dirty="0">
              <a:latin typeface="Constantia" pitchFamily="18" charset="0"/>
            </a:endParaRPr>
          </a:p>
        </p:txBody>
      </p:sp>
      <p:pic>
        <p:nvPicPr>
          <p:cNvPr id="6" name="5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14612" y="2285992"/>
            <a:ext cx="3624398" cy="2571768"/>
          </a:xfrm>
          <a:prstGeom prst="rect">
            <a:avLst/>
          </a:prstGeom>
        </p:spPr>
      </p:pic>
      <p:sp>
        <p:nvSpPr>
          <p:cNvPr id="7" name="6 CuadroTexto"/>
          <p:cNvSpPr txBox="1"/>
          <p:nvPr/>
        </p:nvSpPr>
        <p:spPr>
          <a:xfrm>
            <a:off x="642910" y="6119336"/>
            <a:ext cx="8031429" cy="738664"/>
          </a:xfrm>
          <a:prstGeom prst="rect">
            <a:avLst/>
          </a:prstGeom>
          <a:noFill/>
        </p:spPr>
        <p:txBody>
          <a:bodyPr wrap="none" rtlCol="0">
            <a:spAutoFit/>
          </a:bodyPr>
          <a:lstStyle/>
          <a:p>
            <a:r>
              <a:rPr lang="es-ES" sz="2400" dirty="0" smtClean="0">
                <a:hlinkClick r:id="rId3"/>
              </a:rPr>
              <a:t>www.alianzamaritima.cl</a:t>
            </a:r>
            <a:r>
              <a:rPr lang="es-ES" sz="2400" dirty="0" smtClean="0"/>
              <a:t> – </a:t>
            </a:r>
            <a:r>
              <a:rPr lang="es-ES" sz="2400" dirty="0" smtClean="0">
                <a:hlinkClick r:id="rId4"/>
              </a:rPr>
              <a:t>www.clustermaritimonacional.cl</a:t>
            </a:r>
            <a:endParaRPr lang="es-ES" dirty="0" smtClean="0"/>
          </a:p>
          <a:p>
            <a:endParaRPr lang="es-ES" dirty="0">
              <a:solidFill>
                <a:srgbClr val="002060"/>
              </a:solidFill>
            </a:endParaRPr>
          </a:p>
        </p:txBody>
      </p:sp>
      <p:sp>
        <p:nvSpPr>
          <p:cNvPr id="5" name="4 CuadroTexto"/>
          <p:cNvSpPr txBox="1"/>
          <p:nvPr/>
        </p:nvSpPr>
        <p:spPr>
          <a:xfrm>
            <a:off x="571472" y="4857760"/>
            <a:ext cx="8177239" cy="646331"/>
          </a:xfrm>
          <a:prstGeom prst="rect">
            <a:avLst/>
          </a:prstGeom>
          <a:noFill/>
        </p:spPr>
        <p:txBody>
          <a:bodyPr wrap="none" rtlCol="0">
            <a:spAutoFit/>
          </a:bodyPr>
          <a:lstStyle/>
          <a:p>
            <a:r>
              <a:rPr lang="es-ES" sz="3600" dirty="0" smtClean="0">
                <a:latin typeface="Impact" pitchFamily="34" charset="0"/>
              </a:rPr>
              <a:t>“Chile marítimo, escenario actual y futuro</a:t>
            </a:r>
            <a:r>
              <a:rPr lang="es-ES" sz="3200" dirty="0" smtClean="0">
                <a:latin typeface="Impact" pitchFamily="34" charset="0"/>
              </a:rPr>
              <a:t>”</a:t>
            </a:r>
            <a:endParaRPr lang="es-ES" sz="3200" dirty="0">
              <a:latin typeface="Impact" pitchFamily="34" charset="0"/>
            </a:endParaRPr>
          </a:p>
        </p:txBody>
      </p:sp>
      <p:sp>
        <p:nvSpPr>
          <p:cNvPr id="8" name="7 CuadroTexto"/>
          <p:cNvSpPr txBox="1"/>
          <p:nvPr/>
        </p:nvSpPr>
        <p:spPr>
          <a:xfrm>
            <a:off x="785786" y="5572140"/>
            <a:ext cx="7643866" cy="369332"/>
          </a:xfrm>
          <a:prstGeom prst="rect">
            <a:avLst/>
          </a:prstGeom>
          <a:noFill/>
        </p:spPr>
        <p:txBody>
          <a:bodyPr wrap="square" rtlCol="0">
            <a:spAutoFit/>
          </a:bodyPr>
          <a:lstStyle/>
          <a:p>
            <a:r>
              <a:rPr lang="es-ES" dirty="0" smtClean="0"/>
              <a:t>Rodolfo Ponce Vargas , Capitán de Alta Mar, Ing. en </a:t>
            </a:r>
            <a:r>
              <a:rPr lang="es-ES" dirty="0" err="1" smtClean="0"/>
              <a:t>Transp</a:t>
            </a:r>
            <a:r>
              <a:rPr lang="es-ES" dirty="0" smtClean="0"/>
              <a:t> </a:t>
            </a:r>
            <a:r>
              <a:rPr lang="es-ES" dirty="0" err="1" smtClean="0"/>
              <a:t>marit</a:t>
            </a:r>
            <a:r>
              <a:rPr lang="es-ES" dirty="0" smtClean="0"/>
              <a:t> y Puertos. </a:t>
            </a:r>
            <a:endParaRPr lang="es-ES" dirty="0"/>
          </a:p>
        </p:txBody>
      </p:sp>
    </p:spTree>
    <p:extLst>
      <p:ext uri="{BB962C8B-B14F-4D97-AF65-F5344CB8AC3E}">
        <p14:creationId xmlns="" xmlns:p14="http://schemas.microsoft.com/office/powerpoint/2010/main" val="391236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00108"/>
            <a:ext cx="3571900" cy="1143000"/>
          </a:xfrm>
        </p:spPr>
        <p:txBody>
          <a:bodyPr>
            <a:normAutofit fontScale="90000"/>
          </a:bodyPr>
          <a:lstStyle/>
          <a:p>
            <a:r>
              <a:rPr lang="es-ES" dirty="0" smtClean="0">
                <a:latin typeface="Constantia" pitchFamily="18" charset="0"/>
              </a:rPr>
              <a:t>Objetivo Final</a:t>
            </a:r>
            <a:endParaRPr lang="es-ES" dirty="0">
              <a:latin typeface="Constantia" pitchFamily="18" charset="0"/>
            </a:endParaRPr>
          </a:p>
        </p:txBody>
      </p:sp>
      <p:pic>
        <p:nvPicPr>
          <p:cNvPr id="7" name="6 Imagen" descr="Carta A.G. 1.jpg"/>
          <p:cNvPicPr>
            <a:picLocks noChangeAspect="1"/>
          </p:cNvPicPr>
          <p:nvPr/>
        </p:nvPicPr>
        <p:blipFill>
          <a:blip r:embed="rId3"/>
          <a:stretch>
            <a:fillRect/>
          </a:stretch>
        </p:blipFill>
        <p:spPr>
          <a:xfrm>
            <a:off x="357158" y="3643314"/>
            <a:ext cx="2496188" cy="2700337"/>
          </a:xfrm>
          <a:prstGeom prst="rect">
            <a:avLst/>
          </a:prstGeom>
        </p:spPr>
      </p:pic>
      <p:pic>
        <p:nvPicPr>
          <p:cNvPr id="8" name="7 Imagen" descr="Carta A.G. 2.jpg"/>
          <p:cNvPicPr>
            <a:picLocks noChangeAspect="1"/>
          </p:cNvPicPr>
          <p:nvPr/>
        </p:nvPicPr>
        <p:blipFill>
          <a:blip r:embed="rId4"/>
          <a:stretch>
            <a:fillRect/>
          </a:stretch>
        </p:blipFill>
        <p:spPr>
          <a:xfrm>
            <a:off x="3057536" y="3643314"/>
            <a:ext cx="3086100" cy="2705100"/>
          </a:xfrm>
          <a:prstGeom prst="rect">
            <a:avLst/>
          </a:prstGeom>
        </p:spPr>
      </p:pic>
      <p:pic>
        <p:nvPicPr>
          <p:cNvPr id="9" name="8 Imagen" descr="16174964_10211898284994985_6246134107572693816_n.jpg"/>
          <p:cNvPicPr>
            <a:picLocks noChangeAspect="1"/>
          </p:cNvPicPr>
          <p:nvPr/>
        </p:nvPicPr>
        <p:blipFill>
          <a:blip r:embed="rId5"/>
          <a:stretch>
            <a:fillRect/>
          </a:stretch>
        </p:blipFill>
        <p:spPr>
          <a:xfrm>
            <a:off x="4429124" y="214290"/>
            <a:ext cx="4357718" cy="3273402"/>
          </a:xfrm>
          <a:prstGeom prst="rect">
            <a:avLst/>
          </a:prstGeom>
        </p:spPr>
      </p:pic>
      <p:pic>
        <p:nvPicPr>
          <p:cNvPr id="11" name="10 Imagen" descr="carta Blumel.jpg"/>
          <p:cNvPicPr>
            <a:picLocks noChangeAspect="1"/>
          </p:cNvPicPr>
          <p:nvPr/>
        </p:nvPicPr>
        <p:blipFill>
          <a:blip r:embed="rId6" cstate="print"/>
          <a:stretch>
            <a:fillRect/>
          </a:stretch>
        </p:blipFill>
        <p:spPr>
          <a:xfrm>
            <a:off x="6374162" y="3643315"/>
            <a:ext cx="2484118" cy="2714644"/>
          </a:xfrm>
          <a:prstGeom prst="rect">
            <a:avLst/>
          </a:prstGeom>
        </p:spPr>
      </p:pic>
      <p:sp>
        <p:nvSpPr>
          <p:cNvPr id="12" name="11 CuadroTexto"/>
          <p:cNvSpPr txBox="1"/>
          <p:nvPr/>
        </p:nvSpPr>
        <p:spPr>
          <a:xfrm>
            <a:off x="214282" y="2143116"/>
            <a:ext cx="4143404" cy="400110"/>
          </a:xfrm>
          <a:prstGeom prst="rect">
            <a:avLst/>
          </a:prstGeom>
          <a:noFill/>
        </p:spPr>
        <p:txBody>
          <a:bodyPr wrap="square" rtlCol="0">
            <a:spAutoFit/>
          </a:bodyPr>
          <a:lstStyle/>
          <a:p>
            <a:r>
              <a:rPr lang="es-ES" sz="2000" dirty="0" smtClean="0">
                <a:latin typeface="Arial" pitchFamily="34" charset="0"/>
                <a:cs typeface="Arial" pitchFamily="34" charset="0"/>
              </a:rPr>
              <a:t>Candidaturas Presidenciales 2017.</a:t>
            </a:r>
            <a:endParaRPr lang="es-ES" sz="2000" dirty="0">
              <a:latin typeface="Arial" pitchFamily="34" charset="0"/>
              <a:cs typeface="Arial" pitchFamily="34" charset="0"/>
            </a:endParaRPr>
          </a:p>
        </p:txBody>
      </p:sp>
      <p:sp>
        <p:nvSpPr>
          <p:cNvPr id="10" name="2 Marcador de pie de página"/>
          <p:cNvSpPr>
            <a:spLocks noGrp="1"/>
          </p:cNvSpPr>
          <p:nvPr>
            <p:ph type="ftr" sz="quarter" idx="11"/>
          </p:nvPr>
        </p:nvSpPr>
        <p:spPr>
          <a:xfrm>
            <a:off x="2714612" y="6143644"/>
            <a:ext cx="4071966" cy="428604"/>
          </a:xfrm>
        </p:spPr>
        <p:txBody>
          <a:bodyPr/>
          <a:lstStyle/>
          <a:p>
            <a:r>
              <a:rPr lang="es-ES" sz="1400" dirty="0" smtClean="0"/>
              <a:t>Alianza Marítima de Chile A.G.   Rodolfo Ponce V </a:t>
            </a:r>
            <a:endParaRPr lang="es-E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229600" cy="714372"/>
          </a:xfrm>
        </p:spPr>
        <p:txBody>
          <a:bodyPr>
            <a:noAutofit/>
          </a:bodyPr>
          <a:lstStyle/>
          <a:p>
            <a:r>
              <a:rPr lang="es-ES" sz="3600" dirty="0" smtClean="0">
                <a:latin typeface="+mn-lt"/>
              </a:rPr>
              <a:t>Sugerencias para una institucionalidad</a:t>
            </a:r>
            <a:endParaRPr lang="es-ES" sz="3600" dirty="0">
              <a:latin typeface="+mn-lt"/>
            </a:endParaRPr>
          </a:p>
        </p:txBody>
      </p:sp>
      <p:sp>
        <p:nvSpPr>
          <p:cNvPr id="3" name="2 Marcador de contenido"/>
          <p:cNvSpPr>
            <a:spLocks noGrp="1"/>
          </p:cNvSpPr>
          <p:nvPr>
            <p:ph idx="1"/>
          </p:nvPr>
        </p:nvSpPr>
        <p:spPr>
          <a:xfrm>
            <a:off x="285720" y="1214422"/>
            <a:ext cx="8229600" cy="4983179"/>
          </a:xfrm>
        </p:spPr>
        <p:txBody>
          <a:bodyPr>
            <a:normAutofit fontScale="85000" lnSpcReduction="10000"/>
          </a:bodyPr>
          <a:lstStyle/>
          <a:p>
            <a:endParaRPr lang="es-ES" dirty="0" smtClean="0">
              <a:latin typeface="Arial" pitchFamily="34" charset="0"/>
              <a:cs typeface="Arial" pitchFamily="34" charset="0"/>
            </a:endParaRPr>
          </a:p>
          <a:p>
            <a:r>
              <a:rPr lang="es-ES" dirty="0" smtClean="0">
                <a:latin typeface="Arial" pitchFamily="34" charset="0"/>
                <a:cs typeface="Arial" pitchFamily="34" charset="0"/>
              </a:rPr>
              <a:t>Generar la creación de un Ministerio, evitar la fragmentación.</a:t>
            </a:r>
          </a:p>
          <a:p>
            <a:r>
              <a:rPr lang="es-ES" dirty="0" smtClean="0">
                <a:latin typeface="Arial" pitchFamily="34" charset="0"/>
                <a:cs typeface="Arial" pitchFamily="34" charset="0"/>
              </a:rPr>
              <a:t>Reconocer que la problemática portuaria es una realidad multisectorial.</a:t>
            </a:r>
          </a:p>
          <a:p>
            <a:r>
              <a:rPr lang="es-ES" dirty="0" smtClean="0">
                <a:latin typeface="Arial" pitchFamily="34" charset="0"/>
                <a:cs typeface="Arial" pitchFamily="34" charset="0"/>
              </a:rPr>
              <a:t>Generar una estrategia, visión y objetivo marítimo para el país para los próximos 50 años.</a:t>
            </a:r>
          </a:p>
          <a:p>
            <a:r>
              <a:rPr lang="es-ES" dirty="0" smtClean="0">
                <a:latin typeface="Arial" pitchFamily="34" charset="0"/>
                <a:cs typeface="Arial" pitchFamily="34" charset="0"/>
              </a:rPr>
              <a:t>Mejorar la política oceánica nacional,  e incluir otros aspectos de relevancia.</a:t>
            </a:r>
          </a:p>
          <a:p>
            <a:r>
              <a:rPr lang="es-ES" dirty="0" smtClean="0">
                <a:latin typeface="Arial" pitchFamily="34" charset="0"/>
                <a:cs typeface="Arial" pitchFamily="34" charset="0"/>
              </a:rPr>
              <a:t>Una autoridad con presencia nacional. Oficinas regionales.</a:t>
            </a:r>
          </a:p>
          <a:p>
            <a:pPr algn="just"/>
            <a:r>
              <a:rPr lang="es-ES" dirty="0" smtClean="0">
                <a:latin typeface="Arial" pitchFamily="34" charset="0"/>
                <a:cs typeface="Arial" pitchFamily="34" charset="0"/>
              </a:rPr>
              <a:t>Que colabore al  desarrolle del ámbito de inversión empresarial y sepa también incluir en el proceso la necesidad y realidad social. Liderar el concepto de gobernanza.</a:t>
            </a:r>
          </a:p>
          <a:p>
            <a:r>
              <a:rPr lang="es-ES" dirty="0" smtClean="0">
                <a:latin typeface="Arial" pitchFamily="34" charset="0"/>
                <a:cs typeface="Arial" pitchFamily="34" charset="0"/>
              </a:rPr>
              <a:t>Debe ser eficiente y diligente. Proactivo y dinámico.</a:t>
            </a:r>
          </a:p>
          <a:p>
            <a:r>
              <a:rPr lang="es-ES" dirty="0" smtClean="0">
                <a:latin typeface="Arial" pitchFamily="34" charset="0"/>
                <a:cs typeface="Arial" pitchFamily="34" charset="0"/>
              </a:rPr>
              <a:t>Representar al Estado de Chile con propiedad  e imagen.</a:t>
            </a:r>
            <a:endParaRPr lang="es-ES" dirty="0" smtClean="0"/>
          </a:p>
          <a:p>
            <a:endParaRPr lang="es-ES" dirty="0"/>
          </a:p>
        </p:txBody>
      </p:sp>
      <p:sp>
        <p:nvSpPr>
          <p:cNvPr id="5" name="2 Marcador de pie de página"/>
          <p:cNvSpPr>
            <a:spLocks noGrp="1"/>
          </p:cNvSpPr>
          <p:nvPr>
            <p:ph type="ftr" sz="quarter" idx="11"/>
          </p:nvPr>
        </p:nvSpPr>
        <p:spPr>
          <a:xfrm>
            <a:off x="2643174" y="6215082"/>
            <a:ext cx="4071966" cy="428604"/>
          </a:xfrm>
        </p:spPr>
        <p:txBody>
          <a:bodyPr/>
          <a:lstStyle/>
          <a:p>
            <a:r>
              <a:rPr lang="es-ES" sz="1400" dirty="0" smtClean="0"/>
              <a:t>Alianza Marítima de Chile A.G.   Rodolfo Ponce V </a:t>
            </a:r>
            <a:endParaRPr lang="es-E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642918"/>
            <a:ext cx="8229600" cy="5697559"/>
          </a:xfrm>
        </p:spPr>
        <p:txBody>
          <a:bodyPr>
            <a:normAutofit/>
          </a:bodyPr>
          <a:lstStyle/>
          <a:p>
            <a:endParaRPr lang="es-ES" dirty="0" smtClean="0">
              <a:latin typeface="Arial" pitchFamily="34" charset="0"/>
              <a:cs typeface="Arial" pitchFamily="34" charset="0"/>
            </a:endParaRPr>
          </a:p>
          <a:p>
            <a:r>
              <a:rPr lang="es-ES" dirty="0" smtClean="0">
                <a:latin typeface="Arial" pitchFamily="34" charset="0"/>
                <a:cs typeface="Arial" pitchFamily="34" charset="0"/>
              </a:rPr>
              <a:t>El empresario debe ocupar el lugar importante que le corresponde en el desarrollo y economía pero con limitantes y responsabilidades. </a:t>
            </a:r>
          </a:p>
          <a:p>
            <a:pPr algn="just"/>
            <a:r>
              <a:rPr lang="es-ES" dirty="0" smtClean="0">
                <a:latin typeface="Arial" pitchFamily="34" charset="0"/>
                <a:cs typeface="Arial" pitchFamily="34" charset="0"/>
              </a:rPr>
              <a:t>Generar un marco regulatorio de las reales necesidades laborales del sector portuario y marítimo, a fin de permitir que los trabajadores tengan la posibilidad de realizar su labor con tranquilidad y estabilidad.</a:t>
            </a:r>
          </a:p>
          <a:p>
            <a:pPr algn="just"/>
            <a:r>
              <a:rPr lang="es-ES" dirty="0" smtClean="0">
                <a:latin typeface="Arial" pitchFamily="34" charset="0"/>
                <a:cs typeface="Arial" pitchFamily="34" charset="0"/>
              </a:rPr>
              <a:t>Involucrar a los trabajadores dentro del modelo de inversión y desarrollo.</a:t>
            </a:r>
          </a:p>
          <a:p>
            <a:pPr algn="just"/>
            <a:r>
              <a:rPr lang="es-ES" dirty="0" smtClean="0">
                <a:latin typeface="Arial" pitchFamily="34" charset="0"/>
                <a:cs typeface="Arial" pitchFamily="34" charset="0"/>
              </a:rPr>
              <a:t>Mejorar los mecanismos de negociación y contrato laboral.</a:t>
            </a:r>
            <a:endParaRPr lang="es-ES" dirty="0">
              <a:latin typeface="Arial" pitchFamily="34" charset="0"/>
              <a:cs typeface="Arial" pitchFamily="34" charset="0"/>
            </a:endParaRPr>
          </a:p>
        </p:txBody>
      </p:sp>
      <p:sp>
        <p:nvSpPr>
          <p:cNvPr id="5" name="2 Marcador de pie de página"/>
          <p:cNvSpPr>
            <a:spLocks noGrp="1"/>
          </p:cNvSpPr>
          <p:nvPr>
            <p:ph type="ftr" sz="quarter" idx="11"/>
          </p:nvPr>
        </p:nvSpPr>
        <p:spPr>
          <a:xfrm>
            <a:off x="2643174" y="6143644"/>
            <a:ext cx="4071966" cy="428604"/>
          </a:xfrm>
        </p:spPr>
        <p:txBody>
          <a:bodyPr/>
          <a:lstStyle/>
          <a:p>
            <a:r>
              <a:rPr lang="es-ES" sz="1400" dirty="0" smtClean="0"/>
              <a:t>Alianza Marítima de Chile A.G.   Rodolfo Ponce V </a:t>
            </a:r>
            <a:endParaRPr lang="es-E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0166" y="5072074"/>
            <a:ext cx="6051850"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effectLst>
                <a:latin typeface="Constantia" pitchFamily="18" charset="0"/>
              </a:rPr>
              <a:t>Muchas Gracias.</a:t>
            </a:r>
            <a:endParaRPr lang="es-ES" sz="5400" b="1" cap="none"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effectLst>
              <a:latin typeface="Constantia" pitchFamily="18" charset="0"/>
            </a:endParaRPr>
          </a:p>
        </p:txBody>
      </p:sp>
      <p:sp>
        <p:nvSpPr>
          <p:cNvPr id="3" name="2 Marcador de pie de página"/>
          <p:cNvSpPr>
            <a:spLocks noGrp="1"/>
          </p:cNvSpPr>
          <p:nvPr>
            <p:ph type="ftr" sz="quarter" idx="11"/>
          </p:nvPr>
        </p:nvSpPr>
        <p:spPr>
          <a:xfrm>
            <a:off x="2714612" y="6143644"/>
            <a:ext cx="4071966" cy="428604"/>
          </a:xfrm>
        </p:spPr>
        <p:txBody>
          <a:bodyPr/>
          <a:lstStyle/>
          <a:p>
            <a:r>
              <a:rPr lang="es-ES" sz="1400" dirty="0" smtClean="0"/>
              <a:t>Alianza Marítima de Chile A.G.   Rodolfo Ponce V </a:t>
            </a:r>
            <a:endParaRPr lang="es-ES" sz="1400" dirty="0"/>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71604" y="2000240"/>
            <a:ext cx="5470377" cy="2661446"/>
          </a:xfrm>
          <a:prstGeom prst="rect">
            <a:avLst/>
          </a:prstGeom>
        </p:spPr>
      </p:pic>
      <p:pic>
        <p:nvPicPr>
          <p:cNvPr id="6" name="Picture 2" descr="C:\Users\hp\Pictures\10703590_938008299561823_1442604548870007257_n.jpg"/>
          <p:cNvPicPr>
            <a:picLocks noChangeAspect="1" noChangeArrowheads="1"/>
          </p:cNvPicPr>
          <p:nvPr/>
        </p:nvPicPr>
        <p:blipFill>
          <a:blip r:embed="rId3"/>
          <a:srcRect/>
          <a:stretch>
            <a:fillRect/>
          </a:stretch>
        </p:blipFill>
        <p:spPr bwMode="auto">
          <a:xfrm>
            <a:off x="5643570" y="785794"/>
            <a:ext cx="2292421" cy="2171204"/>
          </a:xfrm>
          <a:prstGeom prst="rect">
            <a:avLst/>
          </a:prstGeom>
          <a:noFill/>
        </p:spPr>
      </p:pic>
    </p:spTree>
    <p:extLst>
      <p:ext uri="{BB962C8B-B14F-4D97-AF65-F5344CB8AC3E}">
        <p14:creationId xmlns="" xmlns:p14="http://schemas.microsoft.com/office/powerpoint/2010/main" val="30601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71480"/>
            <a:ext cx="8305800" cy="1143000"/>
          </a:xfrm>
        </p:spPr>
        <p:txBody>
          <a:bodyPr>
            <a:normAutofit/>
          </a:bodyPr>
          <a:lstStyle/>
          <a:p>
            <a:r>
              <a:rPr lang="es-ES" sz="4000" dirty="0" smtClean="0">
                <a:latin typeface="Constantia" pitchFamily="18" charset="0"/>
              </a:rPr>
              <a:t>Índice:</a:t>
            </a:r>
            <a:endParaRPr lang="es-ES" sz="4000" dirty="0">
              <a:latin typeface="+mn-lt"/>
            </a:endParaRPr>
          </a:p>
        </p:txBody>
      </p:sp>
      <p:sp>
        <p:nvSpPr>
          <p:cNvPr id="3" name="2 Rectángulo"/>
          <p:cNvSpPr/>
          <p:nvPr/>
        </p:nvSpPr>
        <p:spPr>
          <a:xfrm>
            <a:off x="714348" y="1857364"/>
            <a:ext cx="7128792" cy="5632311"/>
          </a:xfrm>
          <a:prstGeom prst="rect">
            <a:avLst/>
          </a:prstGeom>
        </p:spPr>
        <p:txBody>
          <a:bodyPr wrap="square">
            <a:spAutoFit/>
          </a:bodyPr>
          <a:lstStyle/>
          <a:p>
            <a:endParaRPr lang="es-ES" sz="2200" dirty="0" smtClean="0">
              <a:latin typeface="Arial" pitchFamily="34" charset="0"/>
              <a:cs typeface="Arial" pitchFamily="34" charset="0"/>
            </a:endParaRPr>
          </a:p>
          <a:p>
            <a:pPr marL="457200" indent="-457200">
              <a:buAutoNum type="arabicParenR"/>
            </a:pPr>
            <a:r>
              <a:rPr lang="es-ES" sz="2200" u="sng" dirty="0" smtClean="0">
                <a:latin typeface="Arial" pitchFamily="34" charset="0"/>
                <a:cs typeface="Arial" pitchFamily="34" charset="0"/>
              </a:rPr>
              <a:t>Problemáticas:</a:t>
            </a:r>
          </a:p>
          <a:p>
            <a:pPr marL="457200" indent="-457200">
              <a:buFont typeface="Arial" pitchFamily="34" charset="0"/>
              <a:buChar char="•"/>
            </a:pPr>
            <a:endParaRPr lang="es-ES" sz="2200" dirty="0" smtClean="0">
              <a:latin typeface="Arial" pitchFamily="34" charset="0"/>
              <a:cs typeface="Arial" pitchFamily="34" charset="0"/>
            </a:endParaRPr>
          </a:p>
          <a:p>
            <a:pPr>
              <a:buFont typeface="Arial" pitchFamily="34" charset="0"/>
              <a:buChar char="•"/>
            </a:pPr>
            <a:r>
              <a:rPr lang="es-ES" sz="2200" dirty="0" smtClean="0">
                <a:latin typeface="Arial" pitchFamily="34" charset="0"/>
                <a:cs typeface="Arial" pitchFamily="34" charset="0"/>
              </a:rPr>
              <a:t>Conciencia marítima  e identidad país</a:t>
            </a:r>
          </a:p>
          <a:p>
            <a:pPr>
              <a:buFont typeface="Arial" pitchFamily="34" charset="0"/>
              <a:buChar char="•"/>
            </a:pPr>
            <a:endParaRPr lang="es-ES" sz="2200" dirty="0" smtClean="0">
              <a:latin typeface="Arial" pitchFamily="34" charset="0"/>
              <a:cs typeface="Arial" pitchFamily="34" charset="0"/>
            </a:endParaRPr>
          </a:p>
          <a:p>
            <a:pPr>
              <a:buFont typeface="Arial" pitchFamily="34" charset="0"/>
              <a:buChar char="•"/>
            </a:pPr>
            <a:r>
              <a:rPr lang="es-ES" sz="2200" dirty="0" smtClean="0">
                <a:latin typeface="Arial" pitchFamily="34" charset="0"/>
                <a:cs typeface="Arial" pitchFamily="34" charset="0"/>
              </a:rPr>
              <a:t>Realidad país</a:t>
            </a:r>
          </a:p>
          <a:p>
            <a:pPr>
              <a:buFont typeface="Arial" pitchFamily="34" charset="0"/>
              <a:buChar char="•"/>
            </a:pPr>
            <a:endParaRPr lang="es-ES" sz="2200" dirty="0" smtClean="0">
              <a:latin typeface="Arial" pitchFamily="34" charset="0"/>
              <a:cs typeface="Arial" pitchFamily="34" charset="0"/>
            </a:endParaRPr>
          </a:p>
          <a:p>
            <a:pPr>
              <a:buFont typeface="Arial" pitchFamily="34" charset="0"/>
              <a:buChar char="•"/>
            </a:pPr>
            <a:r>
              <a:rPr lang="es-ES" sz="2200" dirty="0" smtClean="0">
                <a:latin typeface="Arial" pitchFamily="34" charset="0"/>
                <a:cs typeface="Arial" pitchFamily="34" charset="0"/>
              </a:rPr>
              <a:t>Institucionalidad.</a:t>
            </a:r>
          </a:p>
          <a:p>
            <a:endParaRPr lang="es-ES" sz="2200" dirty="0" smtClean="0">
              <a:latin typeface="Arial" pitchFamily="34" charset="0"/>
              <a:cs typeface="Arial" pitchFamily="34" charset="0"/>
            </a:endParaRPr>
          </a:p>
          <a:p>
            <a:endParaRPr lang="es-ES" sz="2200" dirty="0" smtClean="0">
              <a:latin typeface="Arial" pitchFamily="34" charset="0"/>
              <a:cs typeface="Arial" pitchFamily="34" charset="0"/>
            </a:endParaRPr>
          </a:p>
          <a:p>
            <a:r>
              <a:rPr lang="es-ES" sz="2200" dirty="0" smtClean="0">
                <a:latin typeface="Arial" pitchFamily="34" charset="0"/>
                <a:cs typeface="Arial" pitchFamily="34" charset="0"/>
              </a:rPr>
              <a:t>2) </a:t>
            </a:r>
            <a:r>
              <a:rPr lang="es-ES" sz="2200" u="sng" dirty="0" smtClean="0">
                <a:latin typeface="Arial" pitchFamily="34" charset="0"/>
                <a:cs typeface="Arial" pitchFamily="34" charset="0"/>
              </a:rPr>
              <a:t>Sugerencias para una institucionalidad.</a:t>
            </a:r>
          </a:p>
          <a:p>
            <a:endParaRPr lang="es-ES" sz="2200" dirty="0" smtClean="0">
              <a:latin typeface="Constantia" pitchFamily="18" charset="0"/>
            </a:endParaRPr>
          </a:p>
          <a:p>
            <a:endParaRPr lang="es-ES" sz="2200" dirty="0" smtClean="0">
              <a:latin typeface="Constantia" pitchFamily="18" charset="0"/>
            </a:endParaRPr>
          </a:p>
          <a:p>
            <a:endParaRPr lang="es-ES" sz="2800" dirty="0" smtClean="0">
              <a:latin typeface="Constantia" pitchFamily="18" charset="0"/>
            </a:endParaRPr>
          </a:p>
          <a:p>
            <a:endParaRPr lang="es-ES" sz="2800" dirty="0" smtClean="0"/>
          </a:p>
          <a:p>
            <a:endParaRPr lang="es-ES" dirty="0"/>
          </a:p>
        </p:txBody>
      </p:sp>
      <p:sp>
        <p:nvSpPr>
          <p:cNvPr id="5" name="2 Marcador de pie de página"/>
          <p:cNvSpPr txBox="1">
            <a:spLocks/>
          </p:cNvSpPr>
          <p:nvPr/>
        </p:nvSpPr>
        <p:spPr>
          <a:xfrm>
            <a:off x="2571736" y="6429396"/>
            <a:ext cx="4071966" cy="4286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Alianza Marítima de Chile A.G.   Rodolfo Ponce V </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619123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4643446"/>
            <a:ext cx="8192884" cy="1323439"/>
          </a:xfrm>
          <a:prstGeom prst="rect">
            <a:avLst/>
          </a:prstGeom>
          <a:noFill/>
        </p:spPr>
        <p:txBody>
          <a:bodyPr wrap="none" rtlCol="0">
            <a:spAutoFit/>
          </a:bodyPr>
          <a:lstStyle/>
          <a:p>
            <a:pPr algn="ctr"/>
            <a:r>
              <a:rPr lang="es-ES" sz="2000" i="1" dirty="0" smtClean="0"/>
              <a:t>“Chile es un país tan esencialmente marítimo…, que si yo fuera legislador, </a:t>
            </a:r>
          </a:p>
          <a:p>
            <a:pPr algn="ctr"/>
            <a:r>
              <a:rPr lang="es-ES" sz="2000" i="1" dirty="0" smtClean="0"/>
              <a:t>dirigiría toda mi atención y todo mi interés hacia el mar”</a:t>
            </a:r>
          </a:p>
          <a:p>
            <a:pPr algn="ctr"/>
            <a:endParaRPr lang="es-ES" sz="2000" i="1" dirty="0" smtClean="0"/>
          </a:p>
          <a:p>
            <a:pPr algn="ctr"/>
            <a:r>
              <a:rPr lang="es-ES" sz="2000" i="1" dirty="0" smtClean="0"/>
              <a:t>“Chile será un país marítimo…, o no será nada”</a:t>
            </a:r>
            <a:endParaRPr lang="es-ES" sz="2000" i="1" dirty="0"/>
          </a:p>
        </p:txBody>
      </p:sp>
      <p:pic>
        <p:nvPicPr>
          <p:cNvPr id="6" name="5 Imagen" descr="journal.jpg"/>
          <p:cNvPicPr>
            <a:picLocks noChangeAspect="1"/>
          </p:cNvPicPr>
          <p:nvPr/>
        </p:nvPicPr>
        <p:blipFill>
          <a:blip r:embed="rId3"/>
          <a:stretch>
            <a:fillRect/>
          </a:stretch>
        </p:blipFill>
        <p:spPr>
          <a:xfrm>
            <a:off x="1071538" y="1571612"/>
            <a:ext cx="2857520" cy="2870277"/>
          </a:xfrm>
          <a:prstGeom prst="rect">
            <a:avLst/>
          </a:prstGeom>
        </p:spPr>
      </p:pic>
      <p:pic>
        <p:nvPicPr>
          <p:cNvPr id="7" name="6 Imagen" descr="articles-98258_thumbnail.jpg"/>
          <p:cNvPicPr>
            <a:picLocks noChangeAspect="1"/>
          </p:cNvPicPr>
          <p:nvPr/>
        </p:nvPicPr>
        <p:blipFill>
          <a:blip r:embed="rId4"/>
          <a:srcRect t="2143" r="2381" b="5714"/>
          <a:stretch>
            <a:fillRect/>
          </a:stretch>
        </p:blipFill>
        <p:spPr>
          <a:xfrm>
            <a:off x="5000628" y="1428736"/>
            <a:ext cx="2928958" cy="3071834"/>
          </a:xfrm>
          <a:prstGeom prst="rect">
            <a:avLst/>
          </a:prstGeom>
        </p:spPr>
      </p:pic>
      <p:sp>
        <p:nvSpPr>
          <p:cNvPr id="10" name="9 Rectángulo"/>
          <p:cNvSpPr/>
          <p:nvPr/>
        </p:nvSpPr>
        <p:spPr>
          <a:xfrm>
            <a:off x="714348" y="785794"/>
            <a:ext cx="4856394" cy="646331"/>
          </a:xfrm>
          <a:prstGeom prst="rect">
            <a:avLst/>
          </a:prstGeom>
        </p:spPr>
        <p:txBody>
          <a:bodyPr wrap="none">
            <a:spAutoFit/>
          </a:bodyPr>
          <a:lstStyle/>
          <a:p>
            <a:r>
              <a:rPr lang="es-ES" sz="3600" dirty="0" smtClean="0">
                <a:solidFill>
                  <a:srgbClr val="002060"/>
                </a:solidFill>
              </a:rPr>
              <a:t>Conciencia e identidad </a:t>
            </a:r>
            <a:endParaRPr lang="es-ES" sz="3600" dirty="0">
              <a:solidFill>
                <a:srgbClr val="002060"/>
              </a:solidFill>
            </a:endParaRPr>
          </a:p>
        </p:txBody>
      </p:sp>
      <p:sp>
        <p:nvSpPr>
          <p:cNvPr id="11" name="2 Marcador de pie de página"/>
          <p:cNvSpPr txBox="1">
            <a:spLocks/>
          </p:cNvSpPr>
          <p:nvPr/>
        </p:nvSpPr>
        <p:spPr>
          <a:xfrm>
            <a:off x="2571736" y="6429396"/>
            <a:ext cx="4071966" cy="4286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Alianza Marítima de Chile A.G.   Rodolfo Ponce V </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428736"/>
            <a:ext cx="4857752" cy="984885"/>
          </a:xfrm>
          <a:prstGeom prst="rect">
            <a:avLst/>
          </a:prstGeom>
        </p:spPr>
        <p:txBody>
          <a:bodyPr wrap="square">
            <a:spAutoFit/>
          </a:bodyPr>
          <a:lstStyle/>
          <a:p>
            <a:r>
              <a:rPr lang="es-ES" sz="2000" i="1" dirty="0" smtClean="0"/>
              <a:t>“Este triunfo y cien más se harán insignificantes si no dominamos el mar”.</a:t>
            </a:r>
          </a:p>
          <a:p>
            <a:r>
              <a:rPr lang="es-ES" dirty="0" smtClean="0"/>
              <a:t>-( Triunfo de </a:t>
            </a:r>
            <a:r>
              <a:rPr lang="es-ES" dirty="0" err="1" smtClean="0"/>
              <a:t>Chacabuco</a:t>
            </a:r>
            <a:r>
              <a:rPr lang="es-ES" dirty="0" smtClean="0"/>
              <a:t>)</a:t>
            </a:r>
            <a:endParaRPr lang="es-ES" dirty="0"/>
          </a:p>
        </p:txBody>
      </p:sp>
      <p:pic>
        <p:nvPicPr>
          <p:cNvPr id="5" name="4 Imagen" descr="Ohiggins.jpg"/>
          <p:cNvPicPr>
            <a:picLocks noChangeAspect="1"/>
          </p:cNvPicPr>
          <p:nvPr/>
        </p:nvPicPr>
        <p:blipFill>
          <a:blip r:embed="rId3"/>
          <a:stretch>
            <a:fillRect/>
          </a:stretch>
        </p:blipFill>
        <p:spPr>
          <a:xfrm>
            <a:off x="5857884" y="214290"/>
            <a:ext cx="2428892" cy="3096837"/>
          </a:xfrm>
          <a:prstGeom prst="rect">
            <a:avLst/>
          </a:prstGeom>
        </p:spPr>
      </p:pic>
      <p:sp>
        <p:nvSpPr>
          <p:cNvPr id="6" name="5 Rectángulo"/>
          <p:cNvSpPr/>
          <p:nvPr/>
        </p:nvSpPr>
        <p:spPr>
          <a:xfrm>
            <a:off x="2857488" y="3429000"/>
            <a:ext cx="6000792" cy="2862322"/>
          </a:xfrm>
          <a:prstGeom prst="rect">
            <a:avLst/>
          </a:prstGeom>
        </p:spPr>
        <p:txBody>
          <a:bodyPr wrap="square">
            <a:spAutoFit/>
          </a:bodyPr>
          <a:lstStyle/>
          <a:p>
            <a:r>
              <a:rPr lang="es-ES" sz="2000" i="1" dirty="0" smtClean="0"/>
              <a:t>“Chile es una tierra de océano. O sea, un país que por su estructura y su posición geográfica no tiene mejor objetivo, ni mejor riqueza, ni mejor destino, ni otra salvación que el mar. Para el mar nació; del mar se alimentaron sus aborígenes y por el mar consolidó su independencia.  Por el mar afianzó también su independencia y del mar deberá extraer su sustento, porque sin el mar no tiene sentido su comercio”.  </a:t>
            </a:r>
          </a:p>
          <a:p>
            <a:r>
              <a:rPr lang="es-ES" sz="2000" i="1" dirty="0" smtClean="0"/>
              <a:t>-Benjamín </a:t>
            </a:r>
            <a:r>
              <a:rPr lang="es-ES" sz="2000" i="1" dirty="0" err="1" smtClean="0"/>
              <a:t>Subercaseaux</a:t>
            </a:r>
            <a:r>
              <a:rPr lang="es-ES" sz="2000" i="1" dirty="0" smtClean="0"/>
              <a:t>.</a:t>
            </a:r>
            <a:endParaRPr lang="es-ES" sz="2000" i="1" dirty="0"/>
          </a:p>
        </p:txBody>
      </p:sp>
      <p:pic>
        <p:nvPicPr>
          <p:cNvPr id="7" name="6 Imagen" descr="articles-100133_thumbnail.thumb.jpg"/>
          <p:cNvPicPr>
            <a:picLocks noChangeAspect="1"/>
          </p:cNvPicPr>
          <p:nvPr/>
        </p:nvPicPr>
        <p:blipFill>
          <a:blip r:embed="rId4"/>
          <a:stretch>
            <a:fillRect/>
          </a:stretch>
        </p:blipFill>
        <p:spPr>
          <a:xfrm>
            <a:off x="214282" y="3071810"/>
            <a:ext cx="2428892" cy="3072550"/>
          </a:xfrm>
          <a:prstGeom prst="rect">
            <a:avLst/>
          </a:prstGeom>
        </p:spPr>
      </p:pic>
      <p:sp>
        <p:nvSpPr>
          <p:cNvPr id="8" name="2 Marcador de pie de página"/>
          <p:cNvSpPr txBox="1">
            <a:spLocks/>
          </p:cNvSpPr>
          <p:nvPr/>
        </p:nvSpPr>
        <p:spPr>
          <a:xfrm>
            <a:off x="2643174" y="6429396"/>
            <a:ext cx="4071966" cy="4286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Alianza Marítima de Chile A.G.   Rodolfo Ponce V </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642918"/>
            <a:ext cx="3328982" cy="582594"/>
          </a:xfrm>
        </p:spPr>
        <p:txBody>
          <a:bodyPr>
            <a:normAutofit fontScale="90000"/>
          </a:bodyPr>
          <a:lstStyle/>
          <a:p>
            <a:r>
              <a:rPr lang="es-ES" dirty="0" smtClean="0">
                <a:latin typeface="+mn-lt"/>
              </a:rPr>
              <a:t>Arturo Prat</a:t>
            </a:r>
            <a:endParaRPr lang="es-ES" dirty="0">
              <a:latin typeface="+mn-lt"/>
            </a:endParaRPr>
          </a:p>
        </p:txBody>
      </p:sp>
      <p:pic>
        <p:nvPicPr>
          <p:cNvPr id="4" name="3 Imagen" descr="Cortejo_funebre_de_Arturo_Prat_en_calle_Victoria_de_Valparaíso_en_1888.-001.jpg"/>
          <p:cNvPicPr>
            <a:picLocks noChangeAspect="1"/>
          </p:cNvPicPr>
          <p:nvPr/>
        </p:nvPicPr>
        <p:blipFill>
          <a:blip r:embed="rId3"/>
          <a:stretch>
            <a:fillRect/>
          </a:stretch>
        </p:blipFill>
        <p:spPr>
          <a:xfrm>
            <a:off x="4500562" y="4214818"/>
            <a:ext cx="4037827" cy="2404680"/>
          </a:xfrm>
          <a:prstGeom prst="rect">
            <a:avLst/>
          </a:prstGeom>
        </p:spPr>
      </p:pic>
      <p:pic>
        <p:nvPicPr>
          <p:cNvPr id="5" name="4 Imagen" descr="Chile_-_Inaguracion_Monumento_a_la_Marina.jpg"/>
          <p:cNvPicPr>
            <a:picLocks noChangeAspect="1"/>
          </p:cNvPicPr>
          <p:nvPr/>
        </p:nvPicPr>
        <p:blipFill>
          <a:blip r:embed="rId4"/>
          <a:stretch>
            <a:fillRect/>
          </a:stretch>
        </p:blipFill>
        <p:spPr>
          <a:xfrm>
            <a:off x="4500562" y="1332152"/>
            <a:ext cx="4000528" cy="2704358"/>
          </a:xfrm>
          <a:prstGeom prst="rect">
            <a:avLst/>
          </a:prstGeom>
        </p:spPr>
      </p:pic>
      <p:pic>
        <p:nvPicPr>
          <p:cNvPr id="6" name="5 Imagen" descr="800px-Monumento_a_los_Héroes_de_Iquique_(Plaza_Sotomayor).jpg"/>
          <p:cNvPicPr>
            <a:picLocks noChangeAspect="1"/>
          </p:cNvPicPr>
          <p:nvPr/>
        </p:nvPicPr>
        <p:blipFill>
          <a:blip r:embed="rId5"/>
          <a:stretch>
            <a:fillRect/>
          </a:stretch>
        </p:blipFill>
        <p:spPr>
          <a:xfrm>
            <a:off x="428596" y="1500174"/>
            <a:ext cx="3732719" cy="4978514"/>
          </a:xfrm>
          <a:prstGeom prst="rect">
            <a:avLst/>
          </a:prstGeom>
        </p:spPr>
      </p:pic>
      <p:sp>
        <p:nvSpPr>
          <p:cNvPr id="7" name="2 Marcador de pie de página"/>
          <p:cNvSpPr txBox="1">
            <a:spLocks/>
          </p:cNvSpPr>
          <p:nvPr/>
        </p:nvSpPr>
        <p:spPr>
          <a:xfrm>
            <a:off x="357158" y="6429396"/>
            <a:ext cx="4071966" cy="4286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Alianza Marítima de Chile A.G.   Rodolfo Ponce V </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00042"/>
            <a:ext cx="8305800" cy="1143000"/>
          </a:xfrm>
        </p:spPr>
        <p:txBody>
          <a:bodyPr>
            <a:normAutofit/>
          </a:bodyPr>
          <a:lstStyle/>
          <a:p>
            <a:r>
              <a:rPr lang="es-ES" sz="4800" dirty="0" smtClean="0">
                <a:latin typeface="+mn-lt"/>
              </a:rPr>
              <a:t>Realidad País</a:t>
            </a:r>
            <a:endParaRPr lang="es-ES" sz="4800" dirty="0">
              <a:latin typeface="+mn-lt"/>
            </a:endParaRPr>
          </a:p>
        </p:txBody>
      </p:sp>
      <p:sp>
        <p:nvSpPr>
          <p:cNvPr id="4" name="3 CuadroTexto"/>
          <p:cNvSpPr txBox="1"/>
          <p:nvPr/>
        </p:nvSpPr>
        <p:spPr>
          <a:xfrm>
            <a:off x="571472" y="1857364"/>
            <a:ext cx="8143932" cy="4770537"/>
          </a:xfrm>
          <a:prstGeom prst="rect">
            <a:avLst/>
          </a:prstGeom>
          <a:noFill/>
        </p:spPr>
        <p:txBody>
          <a:bodyPr wrap="square" rtlCol="0">
            <a:spAutoFit/>
          </a:bodyPr>
          <a:lstStyle/>
          <a:p>
            <a:pPr>
              <a:buFont typeface="Arial" pitchFamily="34" charset="0"/>
              <a:buChar char="•"/>
            </a:pPr>
            <a:r>
              <a:rPr lang="es-ES" b="1" dirty="0" smtClean="0">
                <a:latin typeface="Arial" pitchFamily="34" charset="0"/>
                <a:cs typeface="Arial" pitchFamily="34" charset="0"/>
              </a:rPr>
              <a:t>Ley Portuaria</a:t>
            </a:r>
          </a:p>
          <a:p>
            <a:pPr>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Ley de Pesca</a:t>
            </a:r>
          </a:p>
          <a:p>
            <a:pPr>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Ley de fomento de la marina mercante</a:t>
            </a:r>
          </a:p>
          <a:p>
            <a:pPr>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Educación marítima</a:t>
            </a:r>
          </a:p>
          <a:p>
            <a:pPr>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Deportes náuticos</a:t>
            </a:r>
          </a:p>
          <a:p>
            <a:pPr>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Uso del borde costero </a:t>
            </a:r>
          </a:p>
          <a:p>
            <a:pPr>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Política Oceánica Nacional (1976 – 2018 )</a:t>
            </a:r>
          </a:p>
          <a:p>
            <a:endParaRPr lang="es-ES" dirty="0" smtClean="0"/>
          </a:p>
          <a:p>
            <a:r>
              <a:rPr lang="es-ES" sz="1600" dirty="0" smtClean="0">
                <a:solidFill>
                  <a:srgbClr val="002060"/>
                </a:solidFill>
                <a:hlinkClick r:id="rId3"/>
              </a:rPr>
              <a:t>https://revistamarina.cl/escenarios-de-actualidad/una-politica-oceanica-para-chile/</a:t>
            </a:r>
            <a:endParaRPr lang="es-ES" sz="1600" dirty="0" smtClean="0">
              <a:solidFill>
                <a:srgbClr val="002060"/>
              </a:solidFill>
            </a:endParaRPr>
          </a:p>
          <a:p>
            <a:endParaRPr lang="es-ES" dirty="0" smtClean="0"/>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mapa_fisico_chile.jpg"/>
          <p:cNvPicPr>
            <a:picLocks noChangeAspect="1"/>
          </p:cNvPicPr>
          <p:nvPr/>
        </p:nvPicPr>
        <p:blipFill>
          <a:blip r:embed="rId3">
            <a:extLst/>
          </a:blip>
          <a:stretch>
            <a:fillRect/>
          </a:stretch>
        </p:blipFill>
        <p:spPr>
          <a:xfrm>
            <a:off x="608219" y="250505"/>
            <a:ext cx="2037332" cy="6356991"/>
          </a:xfrm>
          <a:prstGeom prst="rect">
            <a:avLst/>
          </a:prstGeom>
          <a:ln w="12700">
            <a:miter lim="400000"/>
          </a:ln>
        </p:spPr>
      </p:pic>
      <p:grpSp>
        <p:nvGrpSpPr>
          <p:cNvPr id="3" name="Group 137"/>
          <p:cNvGrpSpPr/>
          <p:nvPr/>
        </p:nvGrpSpPr>
        <p:grpSpPr>
          <a:xfrm>
            <a:off x="4871694" y="149738"/>
            <a:ext cx="4205884" cy="2768204"/>
            <a:chOff x="0" y="0"/>
            <a:chExt cx="5981700" cy="3937000"/>
          </a:xfrm>
        </p:grpSpPr>
        <p:pic>
          <p:nvPicPr>
            <p:cNvPr id="136" name="antofagasta.jpg"/>
            <p:cNvPicPr>
              <a:picLocks noChangeAspect="1"/>
            </p:cNvPicPr>
            <p:nvPr/>
          </p:nvPicPr>
          <p:blipFill>
            <a:blip r:embed="rId4">
              <a:extLst/>
            </a:blip>
            <a:srcRect t="4243" b="4243"/>
            <a:stretch>
              <a:fillRect/>
            </a:stretch>
          </p:blipFill>
          <p:spPr>
            <a:xfrm>
              <a:off x="127000" y="88900"/>
              <a:ext cx="5727700" cy="3606800"/>
            </a:xfrm>
            <a:prstGeom prst="rect">
              <a:avLst/>
            </a:prstGeom>
            <a:ln>
              <a:noFill/>
            </a:ln>
            <a:effectLst/>
          </p:spPr>
        </p:pic>
        <p:pic>
          <p:nvPicPr>
            <p:cNvPr id="135" name="Imagen 134"/>
            <p:cNvPicPr>
              <a:picLocks/>
            </p:cNvPicPr>
            <p:nvPr/>
          </p:nvPicPr>
          <p:blipFill>
            <a:blip r:embed="rId5">
              <a:extLst/>
            </a:blip>
            <a:stretch>
              <a:fillRect/>
            </a:stretch>
          </p:blipFill>
          <p:spPr>
            <a:xfrm>
              <a:off x="0" y="0"/>
              <a:ext cx="5981700" cy="3937000"/>
            </a:xfrm>
            <a:prstGeom prst="rect">
              <a:avLst/>
            </a:prstGeom>
            <a:effectLst/>
          </p:spPr>
        </p:pic>
      </p:grpSp>
      <p:grpSp>
        <p:nvGrpSpPr>
          <p:cNvPr id="4" name="Group 140"/>
          <p:cNvGrpSpPr/>
          <p:nvPr/>
        </p:nvGrpSpPr>
        <p:grpSpPr>
          <a:xfrm>
            <a:off x="2957734" y="2170103"/>
            <a:ext cx="4205884" cy="2768204"/>
            <a:chOff x="0" y="0"/>
            <a:chExt cx="5981700" cy="3937000"/>
          </a:xfrm>
        </p:grpSpPr>
        <p:pic>
          <p:nvPicPr>
            <p:cNvPr id="139" name="vina-del-mar_playa_shutterstock-DST154-mpo66gox42oxtcmbq464m03gty1jxqwp7u55cdfxrk.jpg"/>
            <p:cNvPicPr>
              <a:picLocks noChangeAspect="1"/>
            </p:cNvPicPr>
            <p:nvPr/>
          </p:nvPicPr>
          <p:blipFill>
            <a:blip r:embed="rId6" cstate="print">
              <a:extLst/>
            </a:blip>
            <a:srcRect l="8093" r="8093"/>
            <a:stretch>
              <a:fillRect/>
            </a:stretch>
          </p:blipFill>
          <p:spPr>
            <a:xfrm>
              <a:off x="127000" y="88900"/>
              <a:ext cx="5727700" cy="3606800"/>
            </a:xfrm>
            <a:prstGeom prst="rect">
              <a:avLst/>
            </a:prstGeom>
            <a:ln>
              <a:noFill/>
            </a:ln>
            <a:effectLst/>
          </p:spPr>
        </p:pic>
        <p:pic>
          <p:nvPicPr>
            <p:cNvPr id="138" name="Imagen 137"/>
            <p:cNvPicPr>
              <a:picLocks/>
            </p:cNvPicPr>
            <p:nvPr/>
          </p:nvPicPr>
          <p:blipFill>
            <a:blip r:embed="rId5">
              <a:extLst/>
            </a:blip>
            <a:stretch>
              <a:fillRect/>
            </a:stretch>
          </p:blipFill>
          <p:spPr>
            <a:xfrm>
              <a:off x="0" y="0"/>
              <a:ext cx="5981700" cy="3937000"/>
            </a:xfrm>
            <a:prstGeom prst="rect">
              <a:avLst/>
            </a:prstGeom>
            <a:effectLst/>
          </p:spPr>
        </p:pic>
      </p:grpSp>
      <p:grpSp>
        <p:nvGrpSpPr>
          <p:cNvPr id="5" name="Group 143"/>
          <p:cNvGrpSpPr/>
          <p:nvPr/>
        </p:nvGrpSpPr>
        <p:grpSpPr>
          <a:xfrm>
            <a:off x="4871694" y="4009995"/>
            <a:ext cx="4205884" cy="2768204"/>
            <a:chOff x="0" y="0"/>
            <a:chExt cx="5981700" cy="3937000"/>
          </a:xfrm>
        </p:grpSpPr>
        <p:pic>
          <p:nvPicPr>
            <p:cNvPr id="142" name="ThinkstockPhotos-476553968.jpg"/>
            <p:cNvPicPr>
              <a:picLocks noChangeAspect="1"/>
            </p:cNvPicPr>
            <p:nvPr/>
          </p:nvPicPr>
          <p:blipFill>
            <a:blip r:embed="rId7" cstate="print">
              <a:extLst/>
            </a:blip>
            <a:srcRect l="13753" r="13753"/>
            <a:stretch>
              <a:fillRect/>
            </a:stretch>
          </p:blipFill>
          <p:spPr>
            <a:xfrm>
              <a:off x="127000" y="88900"/>
              <a:ext cx="5727700" cy="3606800"/>
            </a:xfrm>
            <a:prstGeom prst="rect">
              <a:avLst/>
            </a:prstGeom>
            <a:ln>
              <a:noFill/>
            </a:ln>
            <a:effectLst/>
          </p:spPr>
        </p:pic>
        <p:pic>
          <p:nvPicPr>
            <p:cNvPr id="141" name="Imagen 140"/>
            <p:cNvPicPr>
              <a:picLocks/>
            </p:cNvPicPr>
            <p:nvPr/>
          </p:nvPicPr>
          <p:blipFill>
            <a:blip r:embed="rId5">
              <a:extLst/>
            </a:blip>
            <a:stretch>
              <a:fillRect/>
            </a:stretch>
          </p:blipFill>
          <p:spPr>
            <a:xfrm>
              <a:off x="0" y="0"/>
              <a:ext cx="5981700" cy="3937000"/>
            </a:xfrm>
            <a:prstGeom prst="rect">
              <a:avLst/>
            </a:prstGeom>
            <a:effectLst/>
          </p:spPr>
        </p:pic>
      </p:grpSp>
      <p:sp>
        <p:nvSpPr>
          <p:cNvPr id="2" name="Rectángulo 1"/>
          <p:cNvSpPr/>
          <p:nvPr/>
        </p:nvSpPr>
        <p:spPr>
          <a:xfrm>
            <a:off x="1428729" y="2571744"/>
            <a:ext cx="6072230" cy="2003912"/>
          </a:xfrm>
          <a:prstGeom prst="rect">
            <a:avLst/>
          </a:prstGeom>
          <a:solidFill>
            <a:schemeClr val="accent4">
              <a:lumMod val="60000"/>
              <a:lumOff val="40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wrap="square" lIns="64291" tIns="32146" rIns="64291" bIns="32146">
            <a:spAutoFit/>
          </a:bodyPr>
          <a:lstStyle/>
          <a:p>
            <a:pPr lvl="0" algn="ctr"/>
            <a:endParaRPr lang="es-CL" dirty="0" smtClean="0"/>
          </a:p>
          <a:p>
            <a:pPr lvl="0" algn="ctr"/>
            <a:r>
              <a:rPr lang="es-CL" sz="2400" dirty="0" smtClean="0">
                <a:latin typeface="Arial" pitchFamily="34" charset="0"/>
                <a:cs typeface="Arial" pitchFamily="34" charset="0"/>
              </a:rPr>
              <a:t>Chile </a:t>
            </a:r>
            <a:r>
              <a:rPr lang="es-CL" sz="2400" dirty="0">
                <a:latin typeface="Arial" pitchFamily="34" charset="0"/>
                <a:cs typeface="Arial" pitchFamily="34" charset="0"/>
              </a:rPr>
              <a:t>es un país con una de las costas más extensas del mundo y con una vocación evidentemente marina y marítima</a:t>
            </a:r>
            <a:r>
              <a:rPr lang="es-CL" sz="2400" dirty="0" smtClean="0">
                <a:latin typeface="Arial" pitchFamily="34" charset="0"/>
                <a:cs typeface="Arial" pitchFamily="34" charset="0"/>
              </a:rPr>
              <a:t>.</a:t>
            </a:r>
          </a:p>
          <a:p>
            <a:pPr lvl="0"/>
            <a:endParaRPr lang="es-CL" dirty="0"/>
          </a:p>
          <a:p>
            <a:pPr lvl="0"/>
            <a:endParaRPr lang="es-CL" dirty="0"/>
          </a:p>
        </p:txBody>
      </p:sp>
      <p:sp>
        <p:nvSpPr>
          <p:cNvPr id="13" name="2 Marcador de pie de página"/>
          <p:cNvSpPr txBox="1">
            <a:spLocks/>
          </p:cNvSpPr>
          <p:nvPr/>
        </p:nvSpPr>
        <p:spPr>
          <a:xfrm>
            <a:off x="2643174" y="6143644"/>
            <a:ext cx="4071966" cy="4286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Alianza Marítima de Chile A.G.   Rodolfo Ponce V </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143000"/>
          </a:xfrm>
        </p:spPr>
        <p:txBody>
          <a:bodyPr/>
          <a:lstStyle/>
          <a:p>
            <a:r>
              <a:rPr lang="es-ES" dirty="0" smtClean="0">
                <a:latin typeface="+mn-lt"/>
              </a:rPr>
              <a:t>Institucionalidad</a:t>
            </a:r>
            <a:endParaRPr lang="es-ES" dirty="0">
              <a:latin typeface="+mn-lt"/>
            </a:endParaRPr>
          </a:p>
        </p:txBody>
      </p:sp>
      <p:sp>
        <p:nvSpPr>
          <p:cNvPr id="3" name="2 Marcador de contenido"/>
          <p:cNvSpPr>
            <a:spLocks noGrp="1"/>
          </p:cNvSpPr>
          <p:nvPr>
            <p:ph idx="1"/>
          </p:nvPr>
        </p:nvSpPr>
        <p:spPr>
          <a:xfrm>
            <a:off x="428596" y="1571612"/>
            <a:ext cx="8229600" cy="4389120"/>
          </a:xfrm>
        </p:spPr>
        <p:txBody>
          <a:bodyPr/>
          <a:lstStyle/>
          <a:p>
            <a:r>
              <a:rPr lang="es-ES" dirty="0" smtClean="0">
                <a:latin typeface="Arial" pitchFamily="34" charset="0"/>
                <a:cs typeface="Arial" pitchFamily="34" charset="0"/>
              </a:rPr>
              <a:t>MIDELMAR</a:t>
            </a:r>
          </a:p>
        </p:txBody>
      </p:sp>
      <p:sp>
        <p:nvSpPr>
          <p:cNvPr id="5" name="2 Marcador de pie de página"/>
          <p:cNvSpPr>
            <a:spLocks noGrp="1"/>
          </p:cNvSpPr>
          <p:nvPr>
            <p:ph type="ftr" sz="quarter" idx="11"/>
          </p:nvPr>
        </p:nvSpPr>
        <p:spPr>
          <a:xfrm>
            <a:off x="2714612" y="6143644"/>
            <a:ext cx="4071966" cy="428604"/>
          </a:xfrm>
        </p:spPr>
        <p:txBody>
          <a:bodyPr/>
          <a:lstStyle/>
          <a:p>
            <a:r>
              <a:rPr lang="es-ES" sz="1400" dirty="0" smtClean="0"/>
              <a:t>Alianza Marítima de Chile A.G.   Rodolfo Ponce V </a:t>
            </a:r>
            <a:endParaRPr lang="es-ES" sz="1400" dirty="0"/>
          </a:p>
        </p:txBody>
      </p:sp>
      <p:sp>
        <p:nvSpPr>
          <p:cNvPr id="6" name="5 Rectángulo"/>
          <p:cNvSpPr/>
          <p:nvPr/>
        </p:nvSpPr>
        <p:spPr>
          <a:xfrm>
            <a:off x="642910" y="2714620"/>
            <a:ext cx="7715288" cy="1569660"/>
          </a:xfrm>
          <a:prstGeom prst="rect">
            <a:avLst/>
          </a:prstGeom>
        </p:spPr>
        <p:txBody>
          <a:bodyPr wrap="square">
            <a:spAutoFit/>
          </a:bodyPr>
          <a:lstStyle/>
          <a:p>
            <a:endPar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endPar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RESOLUCIÓN MINISTERIO DEL MAR</a:t>
            </a:r>
            <a:b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b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Nº718/2016</a:t>
            </a:r>
            <a:endPar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7" name="4 Subtítulo"/>
          <p:cNvSpPr txBox="1">
            <a:spLocks/>
          </p:cNvSpPr>
          <p:nvPr/>
        </p:nvSpPr>
        <p:spPr>
          <a:xfrm>
            <a:off x="428596" y="4143380"/>
            <a:ext cx="6843737" cy="1752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Constantia" pitchFamily="18" charset="0"/>
                <a:ea typeface="+mn-ea"/>
                <a:cs typeface="+mn-cs"/>
              </a:rPr>
              <a:t>«El 02 de Noviembre del 2016 la Cámara de Diputados aprobó  solicitar a la Presidenta de la República la creación del Ministerio del Mar, proyecto de ley 718/16.»</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600" b="0" i="0" u="none" strike="noStrike" kern="1200" cap="none" spc="0" normalizeH="0" baseline="0" noProof="0" dirty="0">
              <a:ln>
                <a:noFill/>
              </a:ln>
              <a:solidFill>
                <a:schemeClr val="tx2">
                  <a:lumMod val="75000"/>
                </a:schemeClr>
              </a:solidFill>
              <a:effectLst/>
              <a:uLnTx/>
              <a:uFillTx/>
              <a:latin typeface="Constantia" pitchFamily="18" charset="0"/>
              <a:ea typeface="+mn-ea"/>
              <a:cs typeface="+mn-cs"/>
            </a:endParaRPr>
          </a:p>
        </p:txBody>
      </p:sp>
      <p:pic>
        <p:nvPicPr>
          <p:cNvPr id="8" name="7 Imagen" descr="ext.jpg"/>
          <p:cNvPicPr>
            <a:picLocks noChangeAspect="1"/>
          </p:cNvPicPr>
          <p:nvPr/>
        </p:nvPicPr>
        <p:blipFill>
          <a:blip r:embed="rId2" cstate="print"/>
          <a:stretch>
            <a:fillRect/>
          </a:stretch>
        </p:blipFill>
        <p:spPr>
          <a:xfrm>
            <a:off x="571472" y="2143116"/>
            <a:ext cx="1143008" cy="1143008"/>
          </a:xfrm>
          <a:prstGeom prst="rect">
            <a:avLst/>
          </a:prstGeom>
        </p:spPr>
      </p:pic>
      <p:pic>
        <p:nvPicPr>
          <p:cNvPr id="9" name="8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786710" y="214290"/>
            <a:ext cx="1095375" cy="1047750"/>
          </a:xfrm>
          <a:prstGeom prst="rect">
            <a:avLst/>
          </a:prstGeom>
        </p:spPr>
      </p:pic>
      <p:pic>
        <p:nvPicPr>
          <p:cNvPr id="10" name="9 Imagen" descr="bandera CONSEJO.jpg"/>
          <p:cNvPicPr>
            <a:picLocks noChangeAspect="1"/>
          </p:cNvPicPr>
          <p:nvPr/>
        </p:nvPicPr>
        <p:blipFill>
          <a:blip r:embed="rId4"/>
          <a:stretch>
            <a:fillRect/>
          </a:stretch>
        </p:blipFill>
        <p:spPr>
          <a:xfrm>
            <a:off x="4572000" y="1643050"/>
            <a:ext cx="3723706" cy="18054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3042" y="642918"/>
            <a:ext cx="8229600" cy="1143000"/>
          </a:xfrm>
        </p:spPr>
        <p:txBody>
          <a:bodyPr>
            <a:normAutofit/>
          </a:bodyPr>
          <a:lstStyle/>
          <a:p>
            <a:r>
              <a:rPr lang="es-ES" sz="4000" b="1" dirty="0" smtClean="0">
                <a:latin typeface="Constantia" pitchFamily="18" charset="0"/>
              </a:rPr>
              <a:t>Organigrama Sugerente</a:t>
            </a:r>
            <a:endParaRPr lang="es-ES" sz="4000" b="1" dirty="0">
              <a:latin typeface="Constantia" pitchFamily="18" charset="0"/>
            </a:endParaRPr>
          </a:p>
        </p:txBody>
      </p:sp>
      <p:graphicFrame>
        <p:nvGraphicFramePr>
          <p:cNvPr id="5" name="4 Marcador de contenido"/>
          <p:cNvGraphicFramePr>
            <a:graphicFrameLocks noGrp="1"/>
          </p:cNvGraphicFramePr>
          <p:nvPr>
            <p:ph idx="1"/>
            <p:extLst>
              <p:ext uri="{D42A27DB-BD31-4B8C-83A1-F6EECF244321}">
                <p14:modId xmlns="" xmlns:p14="http://schemas.microsoft.com/office/powerpoint/2010/main" val="1669500963"/>
              </p:ext>
            </p:extLst>
          </p:nvPr>
        </p:nvGraphicFramePr>
        <p:xfrm>
          <a:off x="301624" y="1527175"/>
          <a:ext cx="862809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2 Marcador de pie de página"/>
          <p:cNvSpPr>
            <a:spLocks noGrp="1"/>
          </p:cNvSpPr>
          <p:nvPr>
            <p:ph type="ftr" sz="quarter" idx="11"/>
          </p:nvPr>
        </p:nvSpPr>
        <p:spPr>
          <a:xfrm>
            <a:off x="2714612" y="6143644"/>
            <a:ext cx="4071966" cy="428604"/>
          </a:xfrm>
        </p:spPr>
        <p:txBody>
          <a:bodyPr/>
          <a:lstStyle/>
          <a:p>
            <a:r>
              <a:rPr lang="es-ES" sz="1400" dirty="0" smtClean="0"/>
              <a:t>Alianza Marítima de Chile A.G.   Rodolfo Ponce V </a:t>
            </a:r>
            <a:endParaRPr lang="es-ES" sz="1400" dirty="0"/>
          </a:p>
        </p:txBody>
      </p:sp>
    </p:spTree>
    <p:extLst>
      <p:ext uri="{BB962C8B-B14F-4D97-AF65-F5344CB8AC3E}">
        <p14:creationId xmlns="" xmlns:p14="http://schemas.microsoft.com/office/powerpoint/2010/main" val="12466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1213</TotalTime>
  <Words>1470</Words>
  <Application>Microsoft Office PowerPoint</Application>
  <PresentationFormat>Presentación en pantalla (4:3)</PresentationFormat>
  <Paragraphs>157</Paragraphs>
  <Slides>13</Slides>
  <Notes>10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Flujo</vt:lpstr>
      <vt:lpstr>Alianza Marítima de Chile A.G Clúster Marítimo Nacional </vt:lpstr>
      <vt:lpstr>Índice:</vt:lpstr>
      <vt:lpstr>Diapositiva 3</vt:lpstr>
      <vt:lpstr>Diapositiva 4</vt:lpstr>
      <vt:lpstr>Arturo Prat</vt:lpstr>
      <vt:lpstr>Realidad País</vt:lpstr>
      <vt:lpstr>Diapositiva 7</vt:lpstr>
      <vt:lpstr>Institucionalidad</vt:lpstr>
      <vt:lpstr>Organigrama Sugerente</vt:lpstr>
      <vt:lpstr>Objetivo Final</vt:lpstr>
      <vt:lpstr>Sugerencias para una institucionalidad</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Mes del Mar y Asamblea Inicial 2018.</dc:title>
  <dc:creator>hp</dc:creator>
  <cp:lastModifiedBy>hp</cp:lastModifiedBy>
  <cp:revision>85</cp:revision>
  <dcterms:created xsi:type="dcterms:W3CDTF">2018-05-27T16:41:04Z</dcterms:created>
  <dcterms:modified xsi:type="dcterms:W3CDTF">2019-08-14T19:38:50Z</dcterms:modified>
</cp:coreProperties>
</file>