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1"/>
  </p:notesMasterIdLst>
  <p:sldIdLst>
    <p:sldId id="256" r:id="rId5"/>
    <p:sldId id="257" r:id="rId6"/>
    <p:sldId id="258" r:id="rId7"/>
    <p:sldId id="259" r:id="rId8"/>
    <p:sldId id="260" r:id="rId9"/>
    <p:sldId id="262" r:id="rId10"/>
  </p:sldIdLst>
  <p:sldSz cx="9144000" cy="5143500" type="screen16x9"/>
  <p:notesSz cx="6858000" cy="9144000"/>
  <p:embeddedFontLst>
    <p:embeddedFont>
      <p:font typeface="Montserrat" panose="00000500000000000000" pitchFamily="2" charset="0"/>
      <p:regular r:id="rId12"/>
      <p:bold r:id="rId13"/>
      <p:italic r:id="rId14"/>
      <p:boldItalic r:id="rId15"/>
    </p:embeddedFont>
    <p:embeddedFont>
      <p:font typeface="Montserrat Medium" panose="00000600000000000000" pitchFamily="2"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B62CB6-080F-58DB-BDA1-3569ED3FF5A1}" name="Consuelo Fernández" initials="CF" userId="Consuelo Fernández"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4ad80e837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2" name="Google Shape;52;g34ad80e837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f5a8a14786_3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f5a8a14786_3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4c7394fa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4c7394fa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13a355b1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13a355b1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9b7f39e6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9b7f39e6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2ee7471ce9_0_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01" name="Google Shape;101;g32ee7471ce9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3336725" y="25"/>
            <a:ext cx="5514000" cy="5143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s-419" sz="2400" b="1">
                <a:solidFill>
                  <a:srgbClr val="213B78"/>
                </a:solidFill>
                <a:latin typeface="Montserrat"/>
                <a:ea typeface="Montserrat"/>
                <a:cs typeface="Montserrat"/>
                <a:sym typeface="Montserrat"/>
              </a:rPr>
              <a:t>Impacto en TGR</a:t>
            </a:r>
            <a:endParaRPr sz="2200">
              <a:solidFill>
                <a:srgbClr val="213B78"/>
              </a:solidFill>
              <a:latin typeface="Montserrat"/>
              <a:ea typeface="Montserrat"/>
              <a:cs typeface="Montserrat"/>
              <a:sym typeface="Montserrat"/>
            </a:endParaRPr>
          </a:p>
          <a:p>
            <a:pPr marL="0" marR="0" lvl="0" indent="0" algn="l" rtl="0">
              <a:lnSpc>
                <a:spcPct val="50000"/>
              </a:lnSpc>
              <a:spcBef>
                <a:spcPts val="0"/>
              </a:spcBef>
              <a:spcAft>
                <a:spcPts val="0"/>
              </a:spcAft>
              <a:buNone/>
            </a:pPr>
            <a:endParaRPr sz="1800">
              <a:solidFill>
                <a:srgbClr val="213B78"/>
              </a:solidFill>
              <a:latin typeface="Montserrat"/>
              <a:ea typeface="Montserrat"/>
              <a:cs typeface="Montserrat"/>
              <a:sym typeface="Montserrat"/>
            </a:endParaRPr>
          </a:p>
          <a:p>
            <a:pPr marL="0" lvl="0" indent="0" algn="l" rtl="0">
              <a:lnSpc>
                <a:spcPct val="100000"/>
              </a:lnSpc>
              <a:spcBef>
                <a:spcPts val="0"/>
              </a:spcBef>
              <a:spcAft>
                <a:spcPts val="0"/>
              </a:spcAft>
              <a:buNone/>
            </a:pPr>
            <a:r>
              <a:rPr lang="es-419" sz="2000" b="1">
                <a:solidFill>
                  <a:srgbClr val="42549E"/>
                </a:solidFill>
                <a:latin typeface="Montserrat"/>
                <a:ea typeface="Montserrat"/>
                <a:cs typeface="Montserrat"/>
                <a:sym typeface="Montserrat"/>
              </a:rPr>
              <a:t>PDL Crea Subsistema de Inteligencia Económica contra el delito</a:t>
            </a:r>
            <a:endParaRPr sz="2000" b="1">
              <a:solidFill>
                <a:srgbClr val="42549E"/>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s-419" sz="1000" b="1">
                <a:solidFill>
                  <a:srgbClr val="A6B1C9"/>
                </a:solidFill>
                <a:latin typeface="Montserrat"/>
                <a:ea typeface="Montserrat"/>
                <a:cs typeface="Montserrat"/>
                <a:sym typeface="Montserrat"/>
              </a:rPr>
              <a:t>____________________________________________________________________________</a:t>
            </a:r>
            <a:endParaRPr sz="1000" b="1">
              <a:solidFill>
                <a:srgbClr val="A6B1C9"/>
              </a:solidFill>
              <a:latin typeface="Montserrat"/>
              <a:ea typeface="Montserrat"/>
              <a:cs typeface="Montserrat"/>
              <a:sym typeface="Montserrat"/>
            </a:endParaRPr>
          </a:p>
          <a:p>
            <a:pPr marL="0" lvl="0" indent="0" algn="l" rtl="0">
              <a:lnSpc>
                <a:spcPct val="50000"/>
              </a:lnSpc>
              <a:spcBef>
                <a:spcPts val="0"/>
              </a:spcBef>
              <a:spcAft>
                <a:spcPts val="0"/>
              </a:spcAft>
              <a:buNone/>
            </a:pPr>
            <a:endParaRPr sz="1000" b="1">
              <a:solidFill>
                <a:srgbClr val="A6B1C9"/>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s-419">
                <a:solidFill>
                  <a:srgbClr val="42549E"/>
                </a:solidFill>
                <a:latin typeface="Montserrat Medium"/>
                <a:ea typeface="Montserrat Medium"/>
                <a:cs typeface="Montserrat Medium"/>
                <a:sym typeface="Montserrat Medium"/>
              </a:rPr>
              <a:t>Hernán Nobizelli Reyes</a:t>
            </a:r>
            <a:endParaRPr>
              <a:solidFill>
                <a:srgbClr val="42549E"/>
              </a:solidFill>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900"/>
              <a:buFont typeface="Arial"/>
              <a:buNone/>
            </a:pPr>
            <a:r>
              <a:rPr lang="es-419">
                <a:solidFill>
                  <a:srgbClr val="42549E"/>
                </a:solidFill>
                <a:latin typeface="Montserrat Medium"/>
                <a:ea typeface="Montserrat Medium"/>
                <a:cs typeface="Montserrat Medium"/>
                <a:sym typeface="Montserrat Medium"/>
              </a:rPr>
              <a:t>Tesorero General de la República</a:t>
            </a:r>
            <a:endParaRPr>
              <a:solidFill>
                <a:srgbClr val="42549E"/>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rgbClr val="000000"/>
              </a:buClr>
              <a:buSzPts val="1900"/>
              <a:buFont typeface="Arial"/>
              <a:buNone/>
            </a:pPr>
            <a:endParaRPr>
              <a:solidFill>
                <a:srgbClr val="42549E"/>
              </a:solidFill>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200"/>
              <a:buFont typeface="Arial"/>
              <a:buNone/>
            </a:pPr>
            <a:r>
              <a:rPr lang="es-419">
                <a:solidFill>
                  <a:srgbClr val="444444"/>
                </a:solidFill>
                <a:latin typeface="Montserrat"/>
                <a:ea typeface="Montserrat"/>
                <a:cs typeface="Montserrat"/>
                <a:sym typeface="Montserrat"/>
              </a:rPr>
              <a:t>Valparaíso, mayo de 2025</a:t>
            </a:r>
            <a:endParaRPr>
              <a:solidFill>
                <a:srgbClr val="42549E"/>
              </a:solidFill>
              <a:latin typeface="Montserrat Medium"/>
              <a:ea typeface="Montserrat Medium"/>
              <a:cs typeface="Montserrat Medium"/>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180000" y="180000"/>
            <a:ext cx="5040000" cy="221700"/>
          </a:xfrm>
          <a:prstGeom prst="rect">
            <a:avLst/>
          </a:prstGeom>
          <a:noFill/>
          <a:ln>
            <a:noFill/>
          </a:ln>
        </p:spPr>
        <p:txBody>
          <a:bodyPr spcFirstLastPara="1" wrap="square" lIns="0" tIns="0" rIns="0" bIns="0" anchor="ctr" anchorCtr="0">
            <a:spAutoFit/>
          </a:bodyPr>
          <a:lstStyle/>
          <a:p>
            <a:pPr marL="0" marR="0" lvl="0" indent="0" algn="l" rtl="0">
              <a:lnSpc>
                <a:spcPct val="80000"/>
              </a:lnSpc>
              <a:spcBef>
                <a:spcPts val="0"/>
              </a:spcBef>
              <a:spcAft>
                <a:spcPts val="0"/>
              </a:spcAft>
              <a:buNone/>
            </a:pPr>
            <a:r>
              <a:rPr lang="es-419" sz="1800" b="1">
                <a:solidFill>
                  <a:srgbClr val="213B78"/>
                </a:solidFill>
                <a:latin typeface="Montserrat"/>
                <a:ea typeface="Montserrat"/>
                <a:cs typeface="Montserrat"/>
                <a:sym typeface="Montserrat"/>
              </a:rPr>
              <a:t>Contexto</a:t>
            </a:r>
            <a:endParaRPr sz="1800" b="1" i="0" u="none" strike="noStrike" cap="none">
              <a:solidFill>
                <a:srgbClr val="213B78"/>
              </a:solidFill>
              <a:latin typeface="Montserrat"/>
              <a:ea typeface="Montserrat"/>
              <a:cs typeface="Montserrat"/>
              <a:sym typeface="Montserrat"/>
            </a:endParaRPr>
          </a:p>
        </p:txBody>
      </p:sp>
      <p:sp>
        <p:nvSpPr>
          <p:cNvPr id="60" name="Google Shape;60;p14"/>
          <p:cNvSpPr txBox="1"/>
          <p:nvPr/>
        </p:nvSpPr>
        <p:spPr>
          <a:xfrm>
            <a:off x="180000" y="694800"/>
            <a:ext cx="8543400" cy="4376700"/>
          </a:xfrm>
          <a:prstGeom prst="rect">
            <a:avLst/>
          </a:prstGeom>
          <a:noFill/>
          <a:ln>
            <a:noFill/>
          </a:ln>
        </p:spPr>
        <p:txBody>
          <a:bodyPr spcFirstLastPara="1" wrap="square" lIns="91425" tIns="91425" rIns="91425" bIns="91425" anchor="ctr" anchorCtr="0">
            <a:noAutofit/>
          </a:bodyPr>
          <a:lstStyle/>
          <a:p>
            <a:pPr marL="457200" lvl="0" indent="-304800" algn="just" rtl="0">
              <a:lnSpc>
                <a:spcPct val="115000"/>
              </a:lnSpc>
              <a:spcBef>
                <a:spcPts val="0"/>
              </a:spcBef>
              <a:spcAft>
                <a:spcPts val="0"/>
              </a:spcAft>
              <a:buClr>
                <a:srgbClr val="011C72"/>
              </a:buClr>
              <a:buSzPts val="1200"/>
              <a:buFont typeface="Roboto"/>
              <a:buChar char="●"/>
            </a:pPr>
            <a:r>
              <a:rPr lang="es-419" sz="1200" dirty="0">
                <a:solidFill>
                  <a:srgbClr val="011C72"/>
                </a:solidFill>
                <a:latin typeface="Roboto"/>
                <a:ea typeface="Roboto"/>
                <a:cs typeface="Roboto"/>
                <a:sym typeface="Roboto"/>
              </a:rPr>
              <a:t>Tesorería General de la República (TGR) es un actor relevante dentro del sistema nacional antilavado de activos y contra el financiamiento del terrorismo, pues por mandato de la Ley N° 19.913 le corresponde reportar las operaciones sospechosas de ilícitos que detecte en el ejercicio de sus funciones, para cuyos fines ha estructurado un Sistema de Prevención del Lavado de Activos (LA), Financiamiento del Terrorismo (FT) y Delitos Funcionarios (DF).</a:t>
            </a:r>
            <a:endParaRPr sz="1200" dirty="0">
              <a:solidFill>
                <a:srgbClr val="011C72"/>
              </a:solidFill>
              <a:latin typeface="Roboto"/>
              <a:ea typeface="Roboto"/>
              <a:cs typeface="Roboto"/>
              <a:sym typeface="Roboto"/>
            </a:endParaRPr>
          </a:p>
          <a:p>
            <a:pPr marL="457200" lvl="0" indent="0" algn="just" rtl="0">
              <a:lnSpc>
                <a:spcPct val="115000"/>
              </a:lnSpc>
              <a:spcBef>
                <a:spcPts val="0"/>
              </a:spcBef>
              <a:spcAft>
                <a:spcPts val="0"/>
              </a:spcAft>
              <a:buNone/>
            </a:pPr>
            <a:endParaRPr sz="1200" dirty="0">
              <a:solidFill>
                <a:srgbClr val="011C72"/>
              </a:solidFill>
              <a:latin typeface="Roboto"/>
              <a:ea typeface="Roboto"/>
              <a:cs typeface="Roboto"/>
              <a:sym typeface="Roboto"/>
            </a:endParaRPr>
          </a:p>
          <a:p>
            <a:pPr marL="457200" lvl="0" indent="-304800" algn="just" rtl="0">
              <a:lnSpc>
                <a:spcPct val="115000"/>
              </a:lnSpc>
              <a:spcBef>
                <a:spcPts val="0"/>
              </a:spcBef>
              <a:spcAft>
                <a:spcPts val="0"/>
              </a:spcAft>
              <a:buClr>
                <a:srgbClr val="011C72"/>
              </a:buClr>
              <a:buSzPts val="1200"/>
              <a:buFont typeface="Roboto"/>
              <a:buChar char="●"/>
            </a:pPr>
            <a:r>
              <a:rPr lang="es-419" sz="1200" dirty="0">
                <a:solidFill>
                  <a:srgbClr val="011C72"/>
                </a:solidFill>
                <a:latin typeface="Roboto"/>
                <a:ea typeface="Roboto"/>
                <a:cs typeface="Roboto"/>
                <a:sym typeface="Roboto"/>
              </a:rPr>
              <a:t>Cabe agregar que, desde el año 2023 TGR participa en la </a:t>
            </a:r>
            <a:r>
              <a:rPr lang="es-419" sz="1200" b="1" dirty="0">
                <a:solidFill>
                  <a:srgbClr val="011C72"/>
                </a:solidFill>
                <a:latin typeface="Roboto"/>
                <a:ea typeface="Roboto"/>
                <a:cs typeface="Roboto"/>
                <a:sym typeface="Roboto"/>
              </a:rPr>
              <a:t>Mesa Intersectorial sobre Prevención y Combate al Lavado de Activos y al Financiamiento del Terrorismo (MILAFT),</a:t>
            </a:r>
            <a:r>
              <a:rPr lang="es-419" sz="1200" dirty="0">
                <a:solidFill>
                  <a:srgbClr val="011C72"/>
                </a:solidFill>
                <a:latin typeface="Roboto"/>
                <a:ea typeface="Roboto"/>
                <a:cs typeface="Roboto"/>
                <a:sym typeface="Roboto"/>
              </a:rPr>
              <a:t> con el objeto de contribuir efectivamente a prevenir la corrupción y combatir el crimen organizado. </a:t>
            </a:r>
            <a:endParaRPr sz="1200" dirty="0">
              <a:solidFill>
                <a:srgbClr val="011C72"/>
              </a:solidFill>
              <a:latin typeface="Roboto"/>
              <a:ea typeface="Roboto"/>
              <a:cs typeface="Roboto"/>
              <a:sym typeface="Roboto"/>
            </a:endParaRPr>
          </a:p>
          <a:p>
            <a:pPr marL="457200" lvl="0" indent="0" algn="just" rtl="0">
              <a:lnSpc>
                <a:spcPct val="115000"/>
              </a:lnSpc>
              <a:spcBef>
                <a:spcPts val="0"/>
              </a:spcBef>
              <a:spcAft>
                <a:spcPts val="0"/>
              </a:spcAft>
              <a:buNone/>
            </a:pPr>
            <a:endParaRPr sz="1200" dirty="0">
              <a:solidFill>
                <a:srgbClr val="011C72"/>
              </a:solidFill>
              <a:latin typeface="Roboto"/>
              <a:ea typeface="Roboto"/>
              <a:cs typeface="Roboto"/>
              <a:sym typeface="Roboto"/>
            </a:endParaRPr>
          </a:p>
          <a:p>
            <a:pPr marL="457200" lvl="0" indent="-304800" algn="just" rtl="0">
              <a:lnSpc>
                <a:spcPct val="115000"/>
              </a:lnSpc>
              <a:spcBef>
                <a:spcPts val="0"/>
              </a:spcBef>
              <a:spcAft>
                <a:spcPts val="0"/>
              </a:spcAft>
              <a:buClr>
                <a:srgbClr val="011C72"/>
              </a:buClr>
              <a:buSzPts val="1200"/>
              <a:buFont typeface="Roboto"/>
              <a:buChar char="●"/>
            </a:pPr>
            <a:r>
              <a:rPr lang="es-419" sz="1200" dirty="0">
                <a:solidFill>
                  <a:srgbClr val="011C72"/>
                </a:solidFill>
                <a:latin typeface="Roboto"/>
                <a:ea typeface="Roboto"/>
                <a:cs typeface="Roboto"/>
                <a:sym typeface="Roboto"/>
              </a:rPr>
              <a:t>El PDL es de gran relevancia para nuestro Servicio no sólo en el ámbito preventivo sino también con miras a reforzar la detección temprana de operaciones eventualmente sospechosas y cautelar el buen uso de las finanzas públicas.</a:t>
            </a:r>
            <a:endParaRPr sz="1200" dirty="0">
              <a:solidFill>
                <a:srgbClr val="011C72"/>
              </a:solidFill>
              <a:latin typeface="Roboto"/>
              <a:ea typeface="Roboto"/>
              <a:cs typeface="Roboto"/>
              <a:sym typeface="Roboto"/>
            </a:endParaRPr>
          </a:p>
          <a:p>
            <a:pPr marL="457200" lvl="0" indent="0" algn="just" rtl="0">
              <a:lnSpc>
                <a:spcPct val="115000"/>
              </a:lnSpc>
              <a:spcBef>
                <a:spcPts val="0"/>
              </a:spcBef>
              <a:spcAft>
                <a:spcPts val="0"/>
              </a:spcAft>
              <a:buNone/>
            </a:pPr>
            <a:endParaRPr sz="1200" dirty="0">
              <a:solidFill>
                <a:srgbClr val="011C72"/>
              </a:solidFill>
              <a:latin typeface="Roboto"/>
              <a:ea typeface="Roboto"/>
              <a:cs typeface="Roboto"/>
              <a:sym typeface="Roboto"/>
            </a:endParaRPr>
          </a:p>
          <a:p>
            <a:pPr marL="457200" lvl="0" indent="-304800" algn="just" rtl="0">
              <a:lnSpc>
                <a:spcPct val="115000"/>
              </a:lnSpc>
              <a:spcBef>
                <a:spcPts val="0"/>
              </a:spcBef>
              <a:spcAft>
                <a:spcPts val="0"/>
              </a:spcAft>
              <a:buClr>
                <a:srgbClr val="011C72"/>
              </a:buClr>
              <a:buSzPts val="1200"/>
              <a:buFont typeface="Roboto"/>
              <a:buChar char="●"/>
            </a:pPr>
            <a:r>
              <a:rPr lang="es-419" sz="1200" dirty="0">
                <a:solidFill>
                  <a:srgbClr val="011C72"/>
                </a:solidFill>
                <a:latin typeface="Roboto"/>
                <a:ea typeface="Roboto"/>
                <a:cs typeface="Roboto"/>
                <a:sym typeface="Roboto"/>
              </a:rPr>
              <a:t>TGR en su </a:t>
            </a:r>
            <a:r>
              <a:rPr lang="es-419" sz="1200" b="1" dirty="0">
                <a:solidFill>
                  <a:srgbClr val="011C72"/>
                </a:solidFill>
                <a:latin typeface="Roboto"/>
                <a:ea typeface="Roboto"/>
                <a:cs typeface="Roboto"/>
                <a:sym typeface="Roboto"/>
              </a:rPr>
              <a:t>rol de recaudar, custodiar y distribuir los recursos del Tesoro Público</a:t>
            </a:r>
            <a:r>
              <a:rPr lang="es-419" sz="1200" dirty="0">
                <a:solidFill>
                  <a:srgbClr val="011C72"/>
                </a:solidFill>
                <a:latin typeface="Roboto"/>
                <a:ea typeface="Roboto"/>
                <a:cs typeface="Roboto"/>
                <a:sym typeface="Roboto"/>
              </a:rPr>
              <a:t>, es conocedor del negocio y por tanto, puede determinar ciertas </a:t>
            </a:r>
            <a:r>
              <a:rPr lang="es-419" sz="1200" dirty="0" err="1">
                <a:solidFill>
                  <a:srgbClr val="011C72"/>
                </a:solidFill>
                <a:latin typeface="Roboto"/>
                <a:ea typeface="Roboto"/>
                <a:cs typeface="Roboto"/>
                <a:sym typeface="Roboto"/>
              </a:rPr>
              <a:t>inusualidades</a:t>
            </a:r>
            <a:r>
              <a:rPr lang="es-419" sz="1200" dirty="0">
                <a:solidFill>
                  <a:srgbClr val="011C72"/>
                </a:solidFill>
                <a:latin typeface="Roboto"/>
                <a:ea typeface="Roboto"/>
                <a:cs typeface="Roboto"/>
                <a:sym typeface="Roboto"/>
              </a:rPr>
              <a:t>,  operaciones fuera de los parámetros normales, sea por su cantidad, frecuencia o tipo de contribuyente, en cuyo evento se gatilla un reporte de operación sospechosa, que será insumo para la función de inteligencia que realiza la Unidad de Análisis Financiero.</a:t>
            </a:r>
            <a:endParaRPr sz="1200" dirty="0">
              <a:solidFill>
                <a:srgbClr val="011C72"/>
              </a:solidFill>
              <a:latin typeface="Roboto"/>
              <a:ea typeface="Roboto"/>
              <a:cs typeface="Roboto"/>
              <a:sym typeface="Roboto"/>
            </a:endParaRPr>
          </a:p>
          <a:p>
            <a:pPr marL="0" lvl="0" indent="0" algn="just" rtl="0">
              <a:lnSpc>
                <a:spcPct val="115000"/>
              </a:lnSpc>
              <a:spcBef>
                <a:spcPts val="0"/>
              </a:spcBef>
              <a:spcAft>
                <a:spcPts val="0"/>
              </a:spcAft>
              <a:buNone/>
            </a:pPr>
            <a:endParaRPr sz="1200" dirty="0">
              <a:solidFill>
                <a:srgbClr val="011C72"/>
              </a:solidFill>
              <a:latin typeface="Roboto"/>
              <a:ea typeface="Roboto"/>
              <a:cs typeface="Roboto"/>
              <a:sym typeface="Roboto"/>
            </a:endParaRPr>
          </a:p>
          <a:p>
            <a:pPr marL="457200" lvl="0" indent="-304800" algn="just" rtl="0">
              <a:lnSpc>
                <a:spcPct val="115000"/>
              </a:lnSpc>
              <a:spcBef>
                <a:spcPts val="0"/>
              </a:spcBef>
              <a:spcAft>
                <a:spcPts val="0"/>
              </a:spcAft>
              <a:buClr>
                <a:srgbClr val="011C72"/>
              </a:buClr>
              <a:buSzPts val="1200"/>
              <a:buFont typeface="Roboto"/>
              <a:buChar char="●"/>
            </a:pPr>
            <a:r>
              <a:rPr lang="es-419" sz="1200" dirty="0">
                <a:solidFill>
                  <a:srgbClr val="011C72"/>
                </a:solidFill>
                <a:latin typeface="Roboto"/>
                <a:ea typeface="Roboto"/>
                <a:cs typeface="Roboto"/>
                <a:sym typeface="Roboto"/>
              </a:rPr>
              <a:t>La formación institucional en la línea de probidad y combate al crimen organizado durante el año 2024 abarcó un universo de 1.545 funcionarios/as, equivalentes al 78,11% de la dotación de TGR.</a:t>
            </a:r>
            <a:endParaRPr sz="1200" dirty="0">
              <a:solidFill>
                <a:srgbClr val="011C72"/>
              </a:solidFill>
              <a:latin typeface="Roboto"/>
              <a:ea typeface="Roboto"/>
              <a:cs typeface="Roboto"/>
              <a:sym typeface="Roboto"/>
            </a:endParaRPr>
          </a:p>
          <a:p>
            <a:pPr marL="457200" lvl="0" indent="0" algn="just" rtl="0">
              <a:lnSpc>
                <a:spcPct val="115000"/>
              </a:lnSpc>
              <a:spcBef>
                <a:spcPts val="0"/>
              </a:spcBef>
              <a:spcAft>
                <a:spcPts val="0"/>
              </a:spcAft>
              <a:buNone/>
            </a:pPr>
            <a:endParaRPr sz="1200" dirty="0">
              <a:solidFill>
                <a:srgbClr val="011C7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p:nvPr/>
        </p:nvSpPr>
        <p:spPr>
          <a:xfrm>
            <a:off x="0" y="2055500"/>
            <a:ext cx="9144000" cy="1531200"/>
          </a:xfrm>
          <a:prstGeom prst="roundRect">
            <a:avLst>
              <a:gd name="adj" fmla="val 3609"/>
            </a:avLst>
          </a:prstGeom>
          <a:solidFill>
            <a:srgbClr val="213B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 name="Google Shape;66;p15"/>
          <p:cNvSpPr txBox="1"/>
          <p:nvPr/>
        </p:nvSpPr>
        <p:spPr>
          <a:xfrm>
            <a:off x="409650" y="2105300"/>
            <a:ext cx="8682600" cy="1431600"/>
          </a:xfrm>
          <a:prstGeom prst="rect">
            <a:avLst/>
          </a:prstGeom>
          <a:noFill/>
          <a:ln>
            <a:noFill/>
          </a:ln>
        </p:spPr>
        <p:txBody>
          <a:bodyPr spcFirstLastPara="1" wrap="square" lIns="91425" tIns="91425" rIns="90000" bIns="91425" anchor="t" anchorCtr="0">
            <a:noAutofit/>
          </a:bodyPr>
          <a:lstStyle/>
          <a:p>
            <a:pPr marL="0" lvl="0" indent="0" algn="just" rtl="0">
              <a:spcBef>
                <a:spcPts val="0"/>
              </a:spcBef>
              <a:spcAft>
                <a:spcPts val="0"/>
              </a:spcAft>
              <a:buNone/>
            </a:pPr>
            <a:r>
              <a:rPr lang="es-419" sz="1200" dirty="0">
                <a:solidFill>
                  <a:schemeClr val="lt1"/>
                </a:solidFill>
                <a:latin typeface="Roboto"/>
                <a:ea typeface="Roboto"/>
                <a:cs typeface="Roboto"/>
                <a:sym typeface="Roboto"/>
              </a:rPr>
              <a:t>Este artículo es de gran relevancia pues facilitará el traspaso de información, </a:t>
            </a:r>
            <a:r>
              <a:rPr lang="es-419" sz="1200" b="1" dirty="0">
                <a:solidFill>
                  <a:schemeClr val="lt1"/>
                </a:solidFill>
                <a:latin typeface="Roboto"/>
                <a:ea typeface="Roboto"/>
                <a:cs typeface="Roboto"/>
                <a:sym typeface="Roboto"/>
              </a:rPr>
              <a:t>implementando un sistema integrado </a:t>
            </a:r>
            <a:r>
              <a:rPr lang="es-419" sz="1200" dirty="0">
                <a:solidFill>
                  <a:schemeClr val="lt1"/>
                </a:solidFill>
                <a:latin typeface="Roboto"/>
                <a:ea typeface="Roboto"/>
                <a:cs typeface="Roboto"/>
                <a:sym typeface="Roboto"/>
              </a:rPr>
              <a:t>de conectividad entre el SII, SNA, CMF, SCJ y TGR, que permitirá apoyar las funciones de fiscalización y generación de inteligencia, lo cual a su vez potencia la detección temprana de operaciones inusuales eventualmente sospechosas. </a:t>
            </a:r>
            <a:endParaRPr sz="1200" dirty="0">
              <a:solidFill>
                <a:schemeClr val="lt1"/>
              </a:solidFill>
              <a:latin typeface="Roboto"/>
              <a:ea typeface="Roboto"/>
              <a:cs typeface="Roboto"/>
              <a:sym typeface="Roboto"/>
            </a:endParaRPr>
          </a:p>
          <a:p>
            <a:pPr marL="0" lvl="0" indent="0" algn="just" rtl="0">
              <a:spcBef>
                <a:spcPts val="0"/>
              </a:spcBef>
              <a:spcAft>
                <a:spcPts val="0"/>
              </a:spcAft>
              <a:buNone/>
            </a:pPr>
            <a:endParaRPr sz="1200" dirty="0">
              <a:solidFill>
                <a:schemeClr val="lt1"/>
              </a:solidFill>
              <a:latin typeface="Roboto"/>
              <a:ea typeface="Roboto"/>
              <a:cs typeface="Roboto"/>
              <a:sym typeface="Roboto"/>
            </a:endParaRPr>
          </a:p>
          <a:p>
            <a:pPr marL="0" lvl="0" indent="0" algn="just" rtl="0">
              <a:spcBef>
                <a:spcPts val="0"/>
              </a:spcBef>
              <a:spcAft>
                <a:spcPts val="0"/>
              </a:spcAft>
              <a:buNone/>
            </a:pPr>
            <a:r>
              <a:rPr lang="es-419" sz="1200" dirty="0">
                <a:solidFill>
                  <a:schemeClr val="lt1"/>
                </a:solidFill>
                <a:latin typeface="Roboto"/>
                <a:ea typeface="Roboto"/>
                <a:cs typeface="Roboto"/>
                <a:sym typeface="Roboto"/>
              </a:rPr>
              <a:t>Esta facultad no incluye información sujeta a secreto bancario.</a:t>
            </a:r>
            <a:endParaRPr sz="1200" dirty="0">
              <a:solidFill>
                <a:schemeClr val="lt1"/>
              </a:solidFill>
              <a:latin typeface="Roboto"/>
              <a:ea typeface="Roboto"/>
              <a:cs typeface="Roboto"/>
              <a:sym typeface="Roboto"/>
            </a:endParaRPr>
          </a:p>
        </p:txBody>
      </p:sp>
      <p:sp>
        <p:nvSpPr>
          <p:cNvPr id="67" name="Google Shape;67;p15"/>
          <p:cNvSpPr txBox="1"/>
          <p:nvPr/>
        </p:nvSpPr>
        <p:spPr>
          <a:xfrm>
            <a:off x="180000" y="180000"/>
            <a:ext cx="5040000" cy="627900"/>
          </a:xfrm>
          <a:prstGeom prst="rect">
            <a:avLst/>
          </a:prstGeom>
          <a:noFill/>
          <a:ln>
            <a:noFill/>
          </a:ln>
        </p:spPr>
        <p:txBody>
          <a:bodyPr spcFirstLastPara="1" wrap="square" lIns="0" tIns="0" rIns="0" bIns="0" anchor="ctr" anchorCtr="0">
            <a:spAutoFit/>
          </a:bodyPr>
          <a:lstStyle/>
          <a:p>
            <a:pPr marL="0" marR="0" lvl="0" indent="0" algn="l" rtl="0">
              <a:lnSpc>
                <a:spcPct val="80000"/>
              </a:lnSpc>
              <a:spcBef>
                <a:spcPts val="0"/>
              </a:spcBef>
              <a:spcAft>
                <a:spcPts val="0"/>
              </a:spcAft>
              <a:buNone/>
            </a:pPr>
            <a:r>
              <a:rPr lang="es-419" sz="1800" b="1">
                <a:solidFill>
                  <a:srgbClr val="213B78"/>
                </a:solidFill>
                <a:latin typeface="Montserrat"/>
                <a:ea typeface="Montserrat"/>
                <a:cs typeface="Montserrat"/>
                <a:sym typeface="Montserrat"/>
              </a:rPr>
              <a:t>Impacto del PDL en TGR</a:t>
            </a:r>
            <a:endParaRPr sz="1800" b="1">
              <a:solidFill>
                <a:srgbClr val="213B78"/>
              </a:solidFill>
              <a:latin typeface="Montserrat"/>
              <a:ea typeface="Montserrat"/>
              <a:cs typeface="Montserrat"/>
              <a:sym typeface="Montserrat"/>
            </a:endParaRPr>
          </a:p>
          <a:p>
            <a:pPr marL="0" lvl="0" indent="0" algn="l" rtl="0">
              <a:spcBef>
                <a:spcPts val="0"/>
              </a:spcBef>
              <a:spcAft>
                <a:spcPts val="0"/>
              </a:spcAft>
              <a:buNone/>
            </a:pPr>
            <a:r>
              <a:rPr lang="es-419" sz="1200">
                <a:solidFill>
                  <a:srgbClr val="42549E"/>
                </a:solidFill>
                <a:latin typeface="Montserrat"/>
                <a:ea typeface="Montserrat"/>
                <a:cs typeface="Montserrat"/>
                <a:sym typeface="Montserrat"/>
              </a:rPr>
              <a:t>Crimen organizado y ruta del dinero</a:t>
            </a:r>
            <a:endParaRPr sz="1800" b="1">
              <a:solidFill>
                <a:srgbClr val="42549E"/>
              </a:solidFill>
              <a:latin typeface="Montserrat"/>
              <a:ea typeface="Montserrat"/>
              <a:cs typeface="Montserrat"/>
              <a:sym typeface="Montserrat"/>
            </a:endParaRPr>
          </a:p>
          <a:p>
            <a:pPr marL="0" marR="0" lvl="0" indent="0" algn="l" rtl="0">
              <a:lnSpc>
                <a:spcPct val="80000"/>
              </a:lnSpc>
              <a:spcBef>
                <a:spcPts val="0"/>
              </a:spcBef>
              <a:spcAft>
                <a:spcPts val="0"/>
              </a:spcAft>
              <a:buNone/>
            </a:pPr>
            <a:endParaRPr sz="1800" b="1">
              <a:solidFill>
                <a:srgbClr val="213B78"/>
              </a:solidFill>
              <a:latin typeface="Montserrat"/>
              <a:ea typeface="Montserrat"/>
              <a:cs typeface="Montserrat"/>
              <a:sym typeface="Montserrat"/>
            </a:endParaRPr>
          </a:p>
        </p:txBody>
      </p:sp>
      <p:sp>
        <p:nvSpPr>
          <p:cNvPr id="68" name="Google Shape;68;p15"/>
          <p:cNvSpPr txBox="1"/>
          <p:nvPr/>
        </p:nvSpPr>
        <p:spPr>
          <a:xfrm>
            <a:off x="395850" y="843625"/>
            <a:ext cx="8352300" cy="1046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419" sz="1000" b="1">
                <a:solidFill>
                  <a:schemeClr val="dk1"/>
                </a:solidFill>
              </a:rPr>
              <a:t>ARTÍCULO 3°.- </a:t>
            </a:r>
            <a:r>
              <a:rPr lang="es-419" sz="1000">
                <a:solidFill>
                  <a:schemeClr val="dk1"/>
                </a:solidFill>
              </a:rPr>
              <a:t>Habilítase al Servicio Nacional de Aduanas, al Servicio de Impuestos Internos, a la Superintendencia de Casinos de Juego, a la Comisión para el Mercado Financiero y a la </a:t>
            </a:r>
            <a:r>
              <a:rPr lang="es-419" sz="1000" b="1">
                <a:solidFill>
                  <a:schemeClr val="dk1"/>
                </a:solidFill>
              </a:rPr>
              <a:t>Tesorería General de la República </a:t>
            </a:r>
            <a:r>
              <a:rPr lang="es-419" sz="1000">
                <a:solidFill>
                  <a:schemeClr val="dk1"/>
                </a:solidFill>
              </a:rPr>
              <a:t>para intercambiar información o datos personales, de manera automatizada o no, que sea necesaria y conducente para el cumplimiento de sus funciones, de conformidad con los principios de interoperabilidad y coordinación. En caso de que dicha información o datos personales sean secretos o reservados, mantendrán dicho carácter sin perjuicio de su traspaso o intercambio.</a:t>
            </a:r>
            <a:endParaRPr sz="1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16"/>
          <p:cNvSpPr/>
          <p:nvPr/>
        </p:nvSpPr>
        <p:spPr>
          <a:xfrm>
            <a:off x="0" y="2474825"/>
            <a:ext cx="9144000" cy="883800"/>
          </a:xfrm>
          <a:prstGeom prst="roundRect">
            <a:avLst>
              <a:gd name="adj" fmla="val 3609"/>
            </a:avLst>
          </a:prstGeom>
          <a:solidFill>
            <a:srgbClr val="213B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74;p16"/>
          <p:cNvSpPr txBox="1"/>
          <p:nvPr/>
        </p:nvSpPr>
        <p:spPr>
          <a:xfrm>
            <a:off x="395850" y="2474825"/>
            <a:ext cx="8682600" cy="883800"/>
          </a:xfrm>
          <a:prstGeom prst="rect">
            <a:avLst/>
          </a:prstGeom>
          <a:noFill/>
          <a:ln>
            <a:noFill/>
          </a:ln>
        </p:spPr>
        <p:txBody>
          <a:bodyPr spcFirstLastPara="1" wrap="square" lIns="91425" tIns="91425" rIns="90000" bIns="91425" anchor="t" anchorCtr="0">
            <a:noAutofit/>
          </a:bodyPr>
          <a:lstStyle/>
          <a:p>
            <a:pPr marL="0" lvl="0" indent="0" algn="just" rtl="0">
              <a:spcBef>
                <a:spcPts val="0"/>
              </a:spcBef>
              <a:spcAft>
                <a:spcPts val="0"/>
              </a:spcAft>
              <a:buNone/>
            </a:pPr>
            <a:r>
              <a:rPr lang="es-419" sz="1200">
                <a:solidFill>
                  <a:schemeClr val="lt1"/>
                </a:solidFill>
                <a:latin typeface="Roboto"/>
                <a:ea typeface="Roboto"/>
                <a:cs typeface="Roboto"/>
                <a:sym typeface="Roboto"/>
              </a:rPr>
              <a:t>Esta norma entrega una atribución relevante para cautelar el interés fiscal; si bien es una suspensión temporal, fortalece la prevención, ya que, sumada a las nuevas facultades de traspaso de información, dará tiempo al Estado para afinar los análisis que se realizan en el marco de la detección de operaciones inusuales y sospechosas de ilícitos, para así poner en conocimiento los antecedentes necesarios a los organismos correspondientes. </a:t>
            </a:r>
            <a:endParaRPr sz="1200">
              <a:solidFill>
                <a:schemeClr val="lt1"/>
              </a:solidFill>
              <a:latin typeface="Roboto"/>
              <a:ea typeface="Roboto"/>
              <a:cs typeface="Roboto"/>
              <a:sym typeface="Roboto"/>
            </a:endParaRPr>
          </a:p>
        </p:txBody>
      </p:sp>
      <p:sp>
        <p:nvSpPr>
          <p:cNvPr id="75" name="Google Shape;75;p16"/>
          <p:cNvSpPr txBox="1"/>
          <p:nvPr/>
        </p:nvSpPr>
        <p:spPr>
          <a:xfrm>
            <a:off x="180000" y="180000"/>
            <a:ext cx="5040000" cy="665100"/>
          </a:xfrm>
          <a:prstGeom prst="rect">
            <a:avLst/>
          </a:prstGeom>
          <a:noFill/>
          <a:ln>
            <a:noFill/>
          </a:ln>
        </p:spPr>
        <p:txBody>
          <a:bodyPr spcFirstLastPara="1" wrap="square" lIns="0" tIns="0" rIns="0" bIns="0" anchor="ctr" anchorCtr="0">
            <a:spAutoFit/>
          </a:bodyPr>
          <a:lstStyle/>
          <a:p>
            <a:pPr marL="0" marR="0" lvl="0" indent="0" algn="l" rtl="0">
              <a:lnSpc>
                <a:spcPct val="80000"/>
              </a:lnSpc>
              <a:spcBef>
                <a:spcPts val="0"/>
              </a:spcBef>
              <a:spcAft>
                <a:spcPts val="0"/>
              </a:spcAft>
              <a:buNone/>
            </a:pPr>
            <a:r>
              <a:rPr lang="es-419" sz="1800" b="1">
                <a:solidFill>
                  <a:srgbClr val="213B78"/>
                </a:solidFill>
                <a:latin typeface="Montserrat"/>
                <a:ea typeface="Montserrat"/>
                <a:cs typeface="Montserrat"/>
                <a:sym typeface="Montserrat"/>
              </a:rPr>
              <a:t>Modificaciones a la Ley Orgánica de TGR</a:t>
            </a:r>
            <a:endParaRPr sz="1800" b="1">
              <a:solidFill>
                <a:srgbClr val="213B78"/>
              </a:solidFill>
              <a:latin typeface="Montserrat"/>
              <a:ea typeface="Montserrat"/>
              <a:cs typeface="Montserrat"/>
              <a:sym typeface="Montserrat"/>
            </a:endParaRPr>
          </a:p>
          <a:p>
            <a:pPr marL="0" marR="0" lvl="0" indent="0" algn="l" rtl="0">
              <a:lnSpc>
                <a:spcPct val="80000"/>
              </a:lnSpc>
              <a:spcBef>
                <a:spcPts val="0"/>
              </a:spcBef>
              <a:spcAft>
                <a:spcPts val="0"/>
              </a:spcAft>
              <a:buNone/>
            </a:pPr>
            <a:endParaRPr sz="1800" b="1">
              <a:solidFill>
                <a:srgbClr val="213B78"/>
              </a:solidFill>
              <a:latin typeface="Montserrat"/>
              <a:ea typeface="Montserrat"/>
              <a:cs typeface="Montserrat"/>
              <a:sym typeface="Montserrat"/>
            </a:endParaRPr>
          </a:p>
          <a:p>
            <a:pPr marL="0" marR="0" lvl="0" indent="0" algn="l" rtl="0">
              <a:lnSpc>
                <a:spcPct val="80000"/>
              </a:lnSpc>
              <a:spcBef>
                <a:spcPts val="0"/>
              </a:spcBef>
              <a:spcAft>
                <a:spcPts val="0"/>
              </a:spcAft>
              <a:buNone/>
            </a:pPr>
            <a:endParaRPr sz="1800" b="1">
              <a:solidFill>
                <a:srgbClr val="213B78"/>
              </a:solidFill>
              <a:latin typeface="Montserrat"/>
              <a:ea typeface="Montserrat"/>
              <a:cs typeface="Montserrat"/>
              <a:sym typeface="Montserrat"/>
            </a:endParaRPr>
          </a:p>
        </p:txBody>
      </p:sp>
      <p:sp>
        <p:nvSpPr>
          <p:cNvPr id="76" name="Google Shape;76;p16"/>
          <p:cNvSpPr txBox="1"/>
          <p:nvPr/>
        </p:nvSpPr>
        <p:spPr>
          <a:xfrm>
            <a:off x="241925" y="469600"/>
            <a:ext cx="8506200" cy="1911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419" sz="1100" b="1">
                <a:solidFill>
                  <a:schemeClr val="dk1"/>
                </a:solidFill>
              </a:rPr>
              <a:t>ARTÍCULO 26 (ex 24).- </a:t>
            </a:r>
            <a:r>
              <a:rPr lang="es-419" sz="1100">
                <a:solidFill>
                  <a:schemeClr val="dk1"/>
                </a:solidFill>
              </a:rPr>
              <a:t>Modifícase el decreto con fuerza de ley N° 1, de 1994, que fija el texto refundido, coordinado, sistematizado y actualizado del Estatuto Orgánico del Servicio de Tesorerías, de la siguiente forma:</a:t>
            </a:r>
            <a:endParaRPr sz="1100">
              <a:solidFill>
                <a:schemeClr val="dk1"/>
              </a:solidFill>
            </a:endParaRPr>
          </a:p>
          <a:p>
            <a:pPr marL="0" lvl="0" indent="0" algn="just" rtl="0">
              <a:lnSpc>
                <a:spcPct val="115000"/>
              </a:lnSpc>
              <a:spcBef>
                <a:spcPts val="0"/>
              </a:spcBef>
              <a:spcAft>
                <a:spcPts val="0"/>
              </a:spcAft>
              <a:buNone/>
            </a:pPr>
            <a:endParaRPr sz="1100">
              <a:solidFill>
                <a:schemeClr val="dk1"/>
              </a:solidFill>
            </a:endParaRPr>
          </a:p>
          <a:p>
            <a:pPr marL="0" lvl="0" indent="0" algn="just" rtl="0">
              <a:lnSpc>
                <a:spcPct val="115000"/>
              </a:lnSpc>
              <a:spcBef>
                <a:spcPts val="0"/>
              </a:spcBef>
              <a:spcAft>
                <a:spcPts val="0"/>
              </a:spcAft>
              <a:buNone/>
            </a:pPr>
            <a:r>
              <a:rPr lang="es-419" sz="1100">
                <a:solidFill>
                  <a:schemeClr val="dk1"/>
                </a:solidFill>
              </a:rPr>
              <a:t>1) Intercálase, en el artículo 2°, el siguiente numeral 15, nuevo, pasando el actual numeral 15 a ser numeral 16:</a:t>
            </a:r>
            <a:endParaRPr sz="1100">
              <a:solidFill>
                <a:schemeClr val="dk1"/>
              </a:solidFill>
            </a:endParaRPr>
          </a:p>
          <a:p>
            <a:pPr marL="0" lvl="0" indent="0" algn="just" rtl="0">
              <a:lnSpc>
                <a:spcPct val="115000"/>
              </a:lnSpc>
              <a:spcBef>
                <a:spcPts val="0"/>
              </a:spcBef>
              <a:spcAft>
                <a:spcPts val="0"/>
              </a:spcAft>
              <a:buNone/>
            </a:pPr>
            <a:r>
              <a:rPr lang="es-419" sz="1100">
                <a:solidFill>
                  <a:schemeClr val="dk1"/>
                </a:solidFill>
              </a:rPr>
              <a:t>“15.- </a:t>
            </a:r>
            <a:r>
              <a:rPr lang="es-419" sz="1100" b="1">
                <a:solidFill>
                  <a:schemeClr val="dk1"/>
                </a:solidFill>
              </a:rPr>
              <a:t>Suspender cualquier pago</a:t>
            </a:r>
            <a:r>
              <a:rPr lang="es-419" sz="1100">
                <a:solidFill>
                  <a:schemeClr val="dk1"/>
                </a:solidFill>
              </a:rPr>
              <a:t> o egreso que le haya sido solicitado u ordenado, cuando existan indicios suficientes de que hubo uso fraudulento de cheques, malversación de caudales públicos, o uso de fondos públicos que no se ajustare al fin para el cual se destinaron, sin perjuicio de lo que corresponda de conformidad a la ley N° 19.913. </a:t>
            </a:r>
            <a:r>
              <a:rPr lang="es-419" sz="1100" b="1">
                <a:solidFill>
                  <a:schemeClr val="dk1"/>
                </a:solidFill>
              </a:rPr>
              <a:t>Esta suspensión no podrá ser superior a quince días hábiles, prorrogables por igual período en casos justificados.</a:t>
            </a:r>
            <a:r>
              <a:rPr lang="es-419" sz="1100">
                <a:solidFill>
                  <a:schemeClr val="dk1"/>
                </a:solidFill>
              </a:rPr>
              <a:t> Transcurrido el plazo, deberá ordenar el pago o egreso correspondiente.”.</a:t>
            </a:r>
            <a:endParaRPr sz="1100" b="1">
              <a:solidFill>
                <a:schemeClr val="dk1"/>
              </a:solidFill>
            </a:endParaRPr>
          </a:p>
        </p:txBody>
      </p:sp>
      <p:sp>
        <p:nvSpPr>
          <p:cNvPr id="77" name="Google Shape;77;p16"/>
          <p:cNvSpPr txBox="1"/>
          <p:nvPr/>
        </p:nvSpPr>
        <p:spPr>
          <a:xfrm>
            <a:off x="241925" y="3445125"/>
            <a:ext cx="8646300" cy="11328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419" sz="1100">
                <a:solidFill>
                  <a:schemeClr val="dk1"/>
                </a:solidFill>
              </a:rPr>
              <a:t>2) Agrégase, a continuación del artículo 2°, el siguiente artículo 2° bis, nuevo:</a:t>
            </a:r>
            <a:endParaRPr sz="1100">
              <a:solidFill>
                <a:schemeClr val="dk1"/>
              </a:solidFill>
            </a:endParaRPr>
          </a:p>
          <a:p>
            <a:pPr marL="0" lvl="0" indent="0" algn="just" rtl="0">
              <a:lnSpc>
                <a:spcPct val="115000"/>
              </a:lnSpc>
              <a:spcBef>
                <a:spcPts val="0"/>
              </a:spcBef>
              <a:spcAft>
                <a:spcPts val="0"/>
              </a:spcAft>
              <a:buNone/>
            </a:pPr>
            <a:r>
              <a:rPr lang="es-419" sz="1100">
                <a:solidFill>
                  <a:schemeClr val="dk1"/>
                </a:solidFill>
              </a:rPr>
              <a:t>“</a:t>
            </a:r>
            <a:r>
              <a:rPr lang="es-419" sz="1100" b="1">
                <a:solidFill>
                  <a:schemeClr val="dk1"/>
                </a:solidFill>
              </a:rPr>
              <a:t>Artículo 2° bis</a:t>
            </a:r>
            <a:r>
              <a:rPr lang="es-419" sz="1100">
                <a:solidFill>
                  <a:schemeClr val="dk1"/>
                </a:solidFill>
              </a:rPr>
              <a:t>.- La Tesorería General de la República podrá solicitar a otros organismos la información que requiera para el ejercicio de sus funciones, de conformidad con lo establecido en el artículo 3° de la ley que crea el Subsistema de Inteligencia Económica y establece otras medidas para la prevención y alerta de actividades que digan relación con el crimen organizado, incluyendo la información referida a titulares de cuentas y tarjetas bancarias que requiera en el marco de su sistema de prevención de ilícitos.”.</a:t>
            </a:r>
            <a:endParaRPr sz="1100">
              <a:solidFill>
                <a:schemeClr val="dk1"/>
              </a:solidFill>
            </a:endParaRPr>
          </a:p>
        </p:txBody>
      </p:sp>
      <p:sp>
        <p:nvSpPr>
          <p:cNvPr id="78" name="Google Shape;78;p16"/>
          <p:cNvSpPr/>
          <p:nvPr/>
        </p:nvSpPr>
        <p:spPr>
          <a:xfrm>
            <a:off x="47075" y="4501725"/>
            <a:ext cx="9112800" cy="419700"/>
          </a:xfrm>
          <a:prstGeom prst="roundRect">
            <a:avLst>
              <a:gd name="adj" fmla="val 3609"/>
            </a:avLst>
          </a:prstGeom>
          <a:solidFill>
            <a:srgbClr val="213B78"/>
          </a:solid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Clr>
                <a:schemeClr val="dk1"/>
              </a:buClr>
              <a:buSzPts val="1100"/>
              <a:buFont typeface="Arial"/>
              <a:buNone/>
            </a:pPr>
            <a:r>
              <a:rPr lang="es-419" sz="1200">
                <a:solidFill>
                  <a:schemeClr val="lt1"/>
                </a:solidFill>
              </a:rPr>
              <a:t>       Este artículo potencia la prevención y detección temprana de operaciones inusuales eventualmente sospechosas. </a:t>
            </a:r>
            <a:endParaRPr sz="12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7"/>
          <p:cNvSpPr/>
          <p:nvPr/>
        </p:nvSpPr>
        <p:spPr>
          <a:xfrm>
            <a:off x="252000" y="214799"/>
            <a:ext cx="4320000" cy="1160100"/>
          </a:xfrm>
          <a:prstGeom prst="roundRect">
            <a:avLst>
              <a:gd name="adj" fmla="val 3609"/>
            </a:avLst>
          </a:prstGeom>
          <a:solidFill>
            <a:srgbClr val="213B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 name="Google Shape;84;p17"/>
          <p:cNvSpPr txBox="1"/>
          <p:nvPr/>
        </p:nvSpPr>
        <p:spPr>
          <a:xfrm>
            <a:off x="354250" y="924375"/>
            <a:ext cx="4037700" cy="184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s-419" sz="1200" b="1" dirty="0">
                <a:solidFill>
                  <a:schemeClr val="lt1"/>
                </a:solidFill>
                <a:latin typeface="Roboto"/>
                <a:ea typeface="Roboto"/>
                <a:cs typeface="Roboto"/>
                <a:sym typeface="Roboto"/>
              </a:rPr>
              <a:t>Normas que repercutirán en áreas de negocio de TGR</a:t>
            </a:r>
            <a:endParaRPr sz="1200" b="1" dirty="0">
              <a:solidFill>
                <a:schemeClr val="lt1"/>
              </a:solidFill>
              <a:latin typeface="Roboto"/>
              <a:ea typeface="Roboto"/>
              <a:cs typeface="Roboto"/>
              <a:sym typeface="Roboto"/>
            </a:endParaRPr>
          </a:p>
        </p:txBody>
      </p:sp>
      <p:sp>
        <p:nvSpPr>
          <p:cNvPr id="85" name="Google Shape;85;p17"/>
          <p:cNvSpPr txBox="1"/>
          <p:nvPr/>
        </p:nvSpPr>
        <p:spPr>
          <a:xfrm>
            <a:off x="220625" y="1961425"/>
            <a:ext cx="4320000" cy="2000517"/>
          </a:xfrm>
          <a:prstGeom prst="rect">
            <a:avLst/>
          </a:prstGeom>
          <a:noFill/>
          <a:ln>
            <a:noFill/>
          </a:ln>
        </p:spPr>
        <p:txBody>
          <a:bodyPr spcFirstLastPara="1" wrap="square" lIns="91425" tIns="91425" rIns="91425" bIns="91425" anchor="t" anchorCtr="0">
            <a:spAutoFit/>
          </a:bodyPr>
          <a:lstStyle/>
          <a:p>
            <a:pPr marL="457200" lvl="0" indent="-292100" algn="just">
              <a:buClr>
                <a:srgbClr val="213B78"/>
              </a:buClr>
              <a:buSzPts val="1000"/>
              <a:buFont typeface="Roboto"/>
              <a:buChar char="●"/>
            </a:pPr>
            <a:r>
              <a:rPr lang="es-419" sz="1000" dirty="0">
                <a:solidFill>
                  <a:srgbClr val="213B78"/>
                </a:solidFill>
                <a:latin typeface="Roboto"/>
                <a:ea typeface="Roboto"/>
                <a:cs typeface="Roboto"/>
                <a:sym typeface="Roboto"/>
              </a:rPr>
              <a:t>Modificaciones a la ley </a:t>
            </a:r>
            <a:r>
              <a:rPr lang="es-419" sz="1000" dirty="0" err="1">
                <a:solidFill>
                  <a:srgbClr val="213B78"/>
                </a:solidFill>
                <a:latin typeface="Roboto"/>
                <a:ea typeface="Roboto"/>
                <a:cs typeface="Roboto"/>
                <a:sym typeface="Roboto"/>
              </a:rPr>
              <a:t>N°</a:t>
            </a:r>
            <a:r>
              <a:rPr lang="es-419" sz="1000" dirty="0">
                <a:solidFill>
                  <a:srgbClr val="213B78"/>
                </a:solidFill>
                <a:latin typeface="Roboto"/>
                <a:ea typeface="Roboto"/>
                <a:cs typeface="Roboto"/>
                <a:sym typeface="Roboto"/>
              </a:rPr>
              <a:t> 18.010 (artículo 10 </a:t>
            </a:r>
            <a:r>
              <a:rPr lang="es-419" sz="1000" dirty="0" err="1">
                <a:solidFill>
                  <a:srgbClr val="213B78"/>
                </a:solidFill>
                <a:latin typeface="Roboto"/>
                <a:ea typeface="Roboto"/>
                <a:cs typeface="Roboto"/>
                <a:sym typeface="Roboto"/>
              </a:rPr>
              <a:t>PdL</a:t>
            </a:r>
            <a:r>
              <a:rPr lang="es-419" sz="1000" dirty="0">
                <a:solidFill>
                  <a:srgbClr val="213B78"/>
                </a:solidFill>
                <a:latin typeface="Roboto"/>
                <a:ea typeface="Roboto"/>
                <a:cs typeface="Roboto"/>
                <a:sym typeface="Roboto"/>
              </a:rPr>
              <a:t>) y al decreto ley </a:t>
            </a:r>
            <a:r>
              <a:rPr lang="es-419" sz="1000" dirty="0" err="1">
                <a:solidFill>
                  <a:srgbClr val="213B78"/>
                </a:solidFill>
                <a:latin typeface="Roboto"/>
                <a:ea typeface="Roboto"/>
                <a:cs typeface="Roboto"/>
                <a:sym typeface="Roboto"/>
              </a:rPr>
              <a:t>N°</a:t>
            </a:r>
            <a:r>
              <a:rPr lang="es-419" sz="1000" dirty="0">
                <a:solidFill>
                  <a:srgbClr val="213B78"/>
                </a:solidFill>
                <a:latin typeface="Roboto"/>
                <a:ea typeface="Roboto"/>
                <a:cs typeface="Roboto"/>
                <a:sym typeface="Roboto"/>
              </a:rPr>
              <a:t> 3.538, que crea la Comisión para el Mercado Financiero (artículo 9 </a:t>
            </a:r>
            <a:r>
              <a:rPr lang="es-419" sz="1000" dirty="0" err="1">
                <a:solidFill>
                  <a:srgbClr val="213B78"/>
                </a:solidFill>
                <a:latin typeface="Roboto"/>
                <a:ea typeface="Roboto"/>
                <a:cs typeface="Roboto"/>
                <a:sym typeface="Roboto"/>
              </a:rPr>
              <a:t>PdL</a:t>
            </a:r>
            <a:r>
              <a:rPr lang="es-419" sz="1000" dirty="0">
                <a:solidFill>
                  <a:srgbClr val="213B78"/>
                </a:solidFill>
                <a:latin typeface="Roboto"/>
                <a:ea typeface="Roboto"/>
                <a:cs typeface="Roboto"/>
                <a:sym typeface="Roboto"/>
              </a:rPr>
              <a:t>):: </a:t>
            </a:r>
            <a:endParaRPr sz="1000" dirty="0">
              <a:solidFill>
                <a:srgbClr val="213B78"/>
              </a:solidFill>
              <a:latin typeface="Roboto"/>
              <a:ea typeface="Roboto"/>
              <a:cs typeface="Roboto"/>
              <a:sym typeface="Roboto"/>
            </a:endParaRPr>
          </a:p>
          <a:p>
            <a:pPr marL="457200" lvl="0" indent="0" algn="just" rtl="0">
              <a:spcBef>
                <a:spcPts val="0"/>
              </a:spcBef>
              <a:spcAft>
                <a:spcPts val="0"/>
              </a:spcAft>
              <a:buNone/>
            </a:pPr>
            <a:endParaRPr sz="1100" dirty="0">
              <a:solidFill>
                <a:srgbClr val="213B78"/>
              </a:solidFill>
              <a:latin typeface="Roboto"/>
              <a:ea typeface="Roboto"/>
              <a:cs typeface="Roboto"/>
              <a:sym typeface="Roboto"/>
            </a:endParaRPr>
          </a:p>
          <a:p>
            <a:pPr marL="0" lvl="0" indent="0" algn="just" rtl="0">
              <a:spcBef>
                <a:spcPts val="0"/>
              </a:spcBef>
              <a:spcAft>
                <a:spcPts val="0"/>
              </a:spcAft>
              <a:buNone/>
            </a:pPr>
            <a:r>
              <a:rPr lang="es-CL" sz="1100" dirty="0">
                <a:solidFill>
                  <a:srgbClr val="213B78"/>
                </a:solidFill>
                <a:latin typeface="Roboto"/>
                <a:ea typeface="Roboto"/>
                <a:cs typeface="Roboto"/>
                <a:sym typeface="Roboto"/>
              </a:rPr>
              <a:t>A través de estos cambios normativos se perfeccionan las reglas para la cobranza por parte de TGR de las multas impuestas por la Comisión para el Mercado Financiero, </a:t>
            </a:r>
            <a:r>
              <a:rPr lang="es-CL" sz="1100" dirty="0" err="1">
                <a:solidFill>
                  <a:srgbClr val="213B78"/>
                </a:solidFill>
                <a:latin typeface="Roboto"/>
                <a:ea typeface="Roboto"/>
                <a:cs typeface="Roboto"/>
                <a:sym typeface="Roboto"/>
              </a:rPr>
              <a:t>eficientándose</a:t>
            </a:r>
            <a:r>
              <a:rPr lang="es-CL" sz="1100" dirty="0">
                <a:solidFill>
                  <a:srgbClr val="213B78"/>
                </a:solidFill>
                <a:latin typeface="Roboto"/>
                <a:ea typeface="Roboto"/>
                <a:cs typeface="Roboto"/>
                <a:sym typeface="Roboto"/>
              </a:rPr>
              <a:t> el proceso sancionatorio.</a:t>
            </a:r>
          </a:p>
          <a:p>
            <a:pPr marL="0" lvl="0" indent="0" algn="just" rtl="0">
              <a:spcBef>
                <a:spcPts val="0"/>
              </a:spcBef>
              <a:spcAft>
                <a:spcPts val="0"/>
              </a:spcAft>
              <a:buNone/>
            </a:pPr>
            <a:endParaRPr lang="es-CL" sz="1100" dirty="0">
              <a:solidFill>
                <a:srgbClr val="213B78"/>
              </a:solidFill>
              <a:latin typeface="Roboto"/>
              <a:ea typeface="Roboto"/>
              <a:cs typeface="Roboto"/>
              <a:sym typeface="Roboto"/>
            </a:endParaRPr>
          </a:p>
          <a:p>
            <a:pPr marL="0" lvl="0" indent="0" algn="just" rtl="0">
              <a:spcBef>
                <a:spcPts val="0"/>
              </a:spcBef>
              <a:spcAft>
                <a:spcPts val="0"/>
              </a:spcAft>
              <a:buNone/>
            </a:pPr>
            <a:r>
              <a:rPr lang="es-CL" sz="1100" dirty="0">
                <a:solidFill>
                  <a:srgbClr val="213B78"/>
                </a:solidFill>
                <a:latin typeface="Roboto"/>
                <a:ea typeface="Roboto"/>
                <a:cs typeface="Roboto"/>
                <a:sym typeface="Roboto"/>
              </a:rPr>
              <a:t>La cobranza de estas multas se tramitará bajo las normas del Código Tributario. </a:t>
            </a:r>
            <a:endParaRPr sz="1100" dirty="0">
              <a:solidFill>
                <a:srgbClr val="213B78"/>
              </a:solidFill>
              <a:latin typeface="Roboto"/>
              <a:ea typeface="Roboto"/>
              <a:cs typeface="Roboto"/>
              <a:sym typeface="Roboto"/>
            </a:endParaRPr>
          </a:p>
        </p:txBody>
      </p:sp>
      <p:cxnSp>
        <p:nvCxnSpPr>
          <p:cNvPr id="87" name="Google Shape;87;p17"/>
          <p:cNvCxnSpPr/>
          <p:nvPr/>
        </p:nvCxnSpPr>
        <p:spPr>
          <a:xfrm>
            <a:off x="4572000" y="2104985"/>
            <a:ext cx="0" cy="1401600"/>
          </a:xfrm>
          <a:prstGeom prst="straightConnector1">
            <a:avLst/>
          </a:prstGeom>
          <a:noFill/>
          <a:ln w="9525" cap="flat" cmpd="sng">
            <a:solidFill>
              <a:srgbClr val="A6B1C9"/>
            </a:solidFill>
            <a:prstDash val="solid"/>
            <a:round/>
            <a:headEnd type="none" w="med" len="med"/>
            <a:tailEnd type="none" w="med" len="med"/>
          </a:ln>
        </p:spPr>
      </p:cxnSp>
      <p:sp>
        <p:nvSpPr>
          <p:cNvPr id="88" name="Google Shape;88;p17"/>
          <p:cNvSpPr txBox="1"/>
          <p:nvPr/>
        </p:nvSpPr>
        <p:spPr>
          <a:xfrm>
            <a:off x="432000" y="436725"/>
            <a:ext cx="3960000" cy="221700"/>
          </a:xfrm>
          <a:prstGeom prst="rect">
            <a:avLst/>
          </a:prstGeom>
          <a:noFill/>
          <a:ln>
            <a:noFill/>
          </a:ln>
        </p:spPr>
        <p:txBody>
          <a:bodyPr spcFirstLastPara="1" wrap="square" lIns="0" tIns="0" rIns="0" bIns="0" anchor="ctr" anchorCtr="0">
            <a:spAutoFit/>
          </a:bodyPr>
          <a:lstStyle/>
          <a:p>
            <a:pPr marL="0" marR="0" lvl="0" indent="0" algn="l" rtl="0">
              <a:lnSpc>
                <a:spcPct val="80000"/>
              </a:lnSpc>
              <a:spcBef>
                <a:spcPts val="0"/>
              </a:spcBef>
              <a:spcAft>
                <a:spcPts val="0"/>
              </a:spcAft>
              <a:buNone/>
            </a:pPr>
            <a:r>
              <a:rPr lang="es-419" sz="1800" b="1">
                <a:solidFill>
                  <a:schemeClr val="lt1"/>
                </a:solidFill>
                <a:latin typeface="Montserrat"/>
                <a:ea typeface="Montserrat"/>
                <a:cs typeface="Montserrat"/>
                <a:sym typeface="Montserrat"/>
              </a:rPr>
              <a:t>Impacto PDL en TGR</a:t>
            </a:r>
            <a:endParaRPr sz="1800" b="1" i="0" u="none" strike="noStrike" cap="none">
              <a:solidFill>
                <a:schemeClr val="lt1"/>
              </a:solidFill>
              <a:latin typeface="Montserrat"/>
              <a:ea typeface="Montserrat"/>
              <a:cs typeface="Montserrat"/>
              <a:sym typeface="Montserrat"/>
            </a:endParaRPr>
          </a:p>
        </p:txBody>
      </p:sp>
      <p:sp>
        <p:nvSpPr>
          <p:cNvPr id="89" name="Google Shape;89;p17"/>
          <p:cNvSpPr txBox="1"/>
          <p:nvPr/>
        </p:nvSpPr>
        <p:spPr>
          <a:xfrm>
            <a:off x="5237025" y="1500400"/>
            <a:ext cx="3401700" cy="320100"/>
          </a:xfrm>
          <a:prstGeom prst="rect">
            <a:avLst/>
          </a:prstGeom>
          <a:noFill/>
          <a:ln>
            <a:noFill/>
          </a:ln>
        </p:spPr>
        <p:txBody>
          <a:bodyPr spcFirstLastPara="1" wrap="square" lIns="91425" tIns="91425" rIns="91425" bIns="91425" anchor="t" anchorCtr="0">
            <a:spAutoFit/>
          </a:bodyPr>
          <a:lstStyle/>
          <a:p>
            <a:pPr marL="0" lvl="0" indent="0" algn="just" rtl="0">
              <a:lnSpc>
                <a:spcPct val="80000"/>
              </a:lnSpc>
              <a:spcBef>
                <a:spcPts val="0"/>
              </a:spcBef>
              <a:spcAft>
                <a:spcPts val="0"/>
              </a:spcAft>
              <a:buNone/>
            </a:pPr>
            <a:r>
              <a:rPr lang="es-419" sz="1100" b="1">
                <a:solidFill>
                  <a:srgbClr val="213B78"/>
                </a:solidFill>
                <a:latin typeface="Montserrat"/>
                <a:ea typeface="Montserrat"/>
                <a:cs typeface="Montserrat"/>
                <a:sym typeface="Montserrat"/>
              </a:rPr>
              <a:t>Pago a denunciante anónimo por CMF</a:t>
            </a:r>
            <a:endParaRPr sz="1500"/>
          </a:p>
        </p:txBody>
      </p:sp>
      <p:sp>
        <p:nvSpPr>
          <p:cNvPr id="90" name="Google Shape;90;p17"/>
          <p:cNvSpPr txBox="1"/>
          <p:nvPr/>
        </p:nvSpPr>
        <p:spPr>
          <a:xfrm>
            <a:off x="4944532" y="1820500"/>
            <a:ext cx="3694191" cy="954077"/>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419" sz="1000" dirty="0">
                <a:solidFill>
                  <a:srgbClr val="213B78"/>
                </a:solidFill>
                <a:latin typeface="Roboto"/>
                <a:ea typeface="Roboto"/>
                <a:cs typeface="Roboto"/>
                <a:sym typeface="Roboto"/>
              </a:rPr>
              <a:t>10) </a:t>
            </a:r>
            <a:r>
              <a:rPr lang="es-419" sz="1000" dirty="0" err="1">
                <a:solidFill>
                  <a:srgbClr val="213B78"/>
                </a:solidFill>
                <a:latin typeface="Roboto"/>
                <a:ea typeface="Roboto"/>
                <a:cs typeface="Roboto"/>
                <a:sym typeface="Roboto"/>
              </a:rPr>
              <a:t>Sustitúyese</a:t>
            </a:r>
            <a:r>
              <a:rPr lang="es-419" sz="1000" dirty="0">
                <a:solidFill>
                  <a:srgbClr val="213B78"/>
                </a:solidFill>
                <a:latin typeface="Roboto"/>
                <a:ea typeface="Roboto"/>
                <a:cs typeface="Roboto"/>
                <a:sym typeface="Roboto"/>
              </a:rPr>
              <a:t>, en el inciso primero del artículo 85, el texto por el siguiente: “dicha institución transferirá el monto a que se refiere el artículo anterior a la Comisión tan pronto ello haya ocurrido, para que la Comisión entregue lo pertinente en el más breve plazo a cada denunciante anónimo”.</a:t>
            </a:r>
            <a:endParaRPr sz="1000" dirty="0">
              <a:solidFill>
                <a:srgbClr val="213B78"/>
              </a:solidFill>
              <a:latin typeface="Roboto"/>
              <a:ea typeface="Roboto"/>
              <a:cs typeface="Roboto"/>
              <a:sym typeface="Roboto"/>
            </a:endParaRPr>
          </a:p>
        </p:txBody>
      </p:sp>
      <p:sp>
        <p:nvSpPr>
          <p:cNvPr id="91" name="Google Shape;91;p17"/>
          <p:cNvSpPr txBox="1"/>
          <p:nvPr/>
        </p:nvSpPr>
        <p:spPr>
          <a:xfrm>
            <a:off x="354250" y="1468500"/>
            <a:ext cx="4217700" cy="452700"/>
          </a:xfrm>
          <a:prstGeom prst="rect">
            <a:avLst/>
          </a:prstGeom>
          <a:noFill/>
          <a:ln>
            <a:noFill/>
          </a:ln>
        </p:spPr>
        <p:txBody>
          <a:bodyPr spcFirstLastPara="1" wrap="square" lIns="90000" tIns="90000" rIns="90000" bIns="90000" anchor="ctr" anchorCtr="0">
            <a:spAutoFit/>
          </a:bodyPr>
          <a:lstStyle/>
          <a:p>
            <a:pPr marL="0" lvl="0" indent="0" algn="just" rtl="0">
              <a:lnSpc>
                <a:spcPct val="80000"/>
              </a:lnSpc>
              <a:spcBef>
                <a:spcPts val="0"/>
              </a:spcBef>
              <a:spcAft>
                <a:spcPts val="0"/>
              </a:spcAft>
              <a:buNone/>
            </a:pPr>
            <a:r>
              <a:rPr lang="es-419" sz="1100" b="1">
                <a:solidFill>
                  <a:srgbClr val="213B78"/>
                </a:solidFill>
                <a:latin typeface="Montserrat"/>
                <a:ea typeface="Montserrat"/>
                <a:cs typeface="Montserrat"/>
                <a:sym typeface="Montserrat"/>
              </a:rPr>
              <a:t>Cobro por parte de TGR de multas impuestas por la CMF, conforme a procedimiento del Código Tributario</a:t>
            </a:r>
            <a:endParaRPr sz="1300" b="1" i="0" u="none" strike="noStrike" cap="none">
              <a:solidFill>
                <a:srgbClr val="A6B1C9"/>
              </a:solidFill>
              <a:latin typeface="Montserrat"/>
              <a:ea typeface="Montserrat"/>
              <a:cs typeface="Montserrat"/>
              <a:sym typeface="Montserrat"/>
            </a:endParaRPr>
          </a:p>
        </p:txBody>
      </p:sp>
      <p:sp>
        <p:nvSpPr>
          <p:cNvPr id="11" name="Google Shape;90;p17">
            <a:extLst>
              <a:ext uri="{FF2B5EF4-FFF2-40B4-BE49-F238E27FC236}">
                <a16:creationId xmlns:a16="http://schemas.microsoft.com/office/drawing/2014/main" id="{C3FC8A73-36D6-4434-8E68-1E0F94C0001F}"/>
              </a:ext>
            </a:extLst>
          </p:cNvPr>
          <p:cNvSpPr txBox="1"/>
          <p:nvPr/>
        </p:nvSpPr>
        <p:spPr>
          <a:xfrm>
            <a:off x="4944532" y="3082600"/>
            <a:ext cx="3793066" cy="66938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CL" sz="1050" dirty="0">
                <a:solidFill>
                  <a:srgbClr val="213B78"/>
                </a:solidFill>
                <a:latin typeface="Roboto"/>
                <a:ea typeface="Roboto"/>
                <a:cs typeface="Roboto"/>
                <a:sym typeface="Roboto"/>
              </a:rPr>
              <a:t>A través de esta modificación, se perfeccionan los flujos entre TGR y CMF en esta materia, resguardando la reserva de datos en torno al denunciante anónimo.</a:t>
            </a:r>
            <a:endParaRPr sz="1050" dirty="0">
              <a:solidFill>
                <a:srgbClr val="213B78"/>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25e7233-98f9-4982-a6cf-ca31c4acbb8e" xsi:nil="true"/>
    <lcf76f155ced4ddcb4097134ff3c332f xmlns="7e355757-f59e-40ba-906b-35b0a67a62f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C151FF56FB5514C8037D9A22B4EAE51" ma:contentTypeVersion="16" ma:contentTypeDescription="Crear nuevo documento." ma:contentTypeScope="" ma:versionID="c0cb8370381b5cdb7138db0841a9db56">
  <xsd:schema xmlns:xsd="http://www.w3.org/2001/XMLSchema" xmlns:xs="http://www.w3.org/2001/XMLSchema" xmlns:p="http://schemas.microsoft.com/office/2006/metadata/properties" xmlns:ns2="7e355757-f59e-40ba-906b-35b0a67a62f5" xmlns:ns3="525e7233-98f9-4982-a6cf-ca31c4acbb8e" targetNamespace="http://schemas.microsoft.com/office/2006/metadata/properties" ma:root="true" ma:fieldsID="13031f45ac5c2980d4bf228e14e6cb31" ns2:_="" ns3:_="">
    <xsd:import namespace="7e355757-f59e-40ba-906b-35b0a67a62f5"/>
    <xsd:import namespace="525e7233-98f9-4982-a6cf-ca31c4acbb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55757-f59e-40ba-906b-35b0a67a6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321f36c6-ca41-4888-8052-3c22c036bdd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5e7233-98f9-4982-a6cf-ca31c4acbb8e"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04c1a62e-a622-4aae-8050-758ea0b9947d}" ma:internalName="TaxCatchAll" ma:showField="CatchAllData" ma:web="525e7233-98f9-4982-a6cf-ca31c4acbb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37D8D5-0C21-4AAB-A7B6-0011A7EC25F2}">
  <ds:schemaRefs>
    <ds:schemaRef ds:uri="http://schemas.microsoft.com/sharepoint/v3/contenttype/forms"/>
  </ds:schemaRefs>
</ds:datastoreItem>
</file>

<file path=customXml/itemProps2.xml><?xml version="1.0" encoding="utf-8"?>
<ds:datastoreItem xmlns:ds="http://schemas.openxmlformats.org/officeDocument/2006/customXml" ds:itemID="{C59C936D-075E-4597-9822-D6F3649A8955}">
  <ds:schemaRefs>
    <ds:schemaRef ds:uri="http://schemas.microsoft.com/office/2006/documentManagement/types"/>
    <ds:schemaRef ds:uri="http://purl.org/dc/dcmitype/"/>
    <ds:schemaRef ds:uri="http://schemas.microsoft.com/office/2006/metadata/properties"/>
    <ds:schemaRef ds:uri="525e7233-98f9-4982-a6cf-ca31c4acbb8e"/>
    <ds:schemaRef ds:uri="7e355757-f59e-40ba-906b-35b0a67a62f5"/>
    <ds:schemaRef ds:uri="http://schemas.openxmlformats.org/package/2006/metadata/core-properties"/>
    <ds:schemaRef ds:uri="http://www.w3.org/XML/1998/namespac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21D728D7-E8C5-4CF4-887B-5F078FC33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355757-f59e-40ba-906b-35b0a67a62f5"/>
    <ds:schemaRef ds:uri="525e7233-98f9-4982-a6cf-ca31c4acbb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TotalTime>
  <Words>1055</Words>
  <Application>Microsoft Office PowerPoint</Application>
  <PresentationFormat>Presentación en pantalla (16:9)</PresentationFormat>
  <Paragraphs>45</Paragraphs>
  <Slides>6</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Montserrat Medium</vt:lpstr>
      <vt:lpstr>Arial</vt:lpstr>
      <vt:lpstr>Roboto</vt:lpstr>
      <vt:lpstr>Montserrat</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Nobizelli Reyes, Hernan</dc:creator>
  <cp:lastModifiedBy>Claudia Andrea Mora Ramos</cp:lastModifiedBy>
  <cp:revision>6</cp:revision>
  <dcterms:modified xsi:type="dcterms:W3CDTF">2025-05-14T21:18:50Z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0x0101006C151FF56FB5514C8037D9A22B4EAE51</vt:lpwstr>
  </property>
</Properties>
</file>