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1"/>
  </p:sldMasterIdLst>
  <p:notesMasterIdLst>
    <p:notesMasterId r:id="rId9"/>
  </p:notesMasterIdLst>
  <p:handoutMasterIdLst>
    <p:handoutMasterId r:id="rId10"/>
  </p:handoutMasterIdLst>
  <p:sldIdLst>
    <p:sldId id="273" r:id="rId2"/>
    <p:sldId id="315" r:id="rId3"/>
    <p:sldId id="306" r:id="rId4"/>
    <p:sldId id="316" r:id="rId5"/>
    <p:sldId id="318" r:id="rId6"/>
    <p:sldId id="320" r:id="rId7"/>
    <p:sldId id="277" r:id="rId8"/>
  </p:sldIdLst>
  <p:sldSz cx="12192000" cy="6858000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I" initials="URI" lastIdx="2" clrIdx="0">
    <p:extLst>
      <p:ext uri="{19B8F6BF-5375-455C-9EA6-DF929625EA0E}">
        <p15:presenceInfo xmlns:p15="http://schemas.microsoft.com/office/powerpoint/2012/main" userId="U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40"/>
    <p:restoredTop sz="94689"/>
  </p:normalViewPr>
  <p:slideViewPr>
    <p:cSldViewPr snapToGrid="0">
      <p:cViewPr varScale="1">
        <p:scale>
          <a:sx n="68" d="100"/>
          <a:sy n="68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68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A8A0AC-860D-6787-CADE-0B72B4677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BB263-8012-AB3F-708A-1D887075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1BA9C-D0DB-0441-BA7A-9665F809294D}" type="datetimeFigureOut">
              <a:rPr lang="es-CL"/>
              <a:pPr>
                <a:defRPr/>
              </a:pPr>
              <a:t>14-07-2025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E4830D-8B7F-565E-F1F3-9BB9E3BF7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8BC6BC-8B35-DB55-8014-15508144D3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DD960-4988-0548-BC1C-4267867223C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E0091-8D61-4185-B795-ECD4556A56AB}" type="datetimeFigureOut">
              <a:rPr lang="es-CL" smtClean="0"/>
              <a:t>14-07-2025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A7318-3313-4ABE-A24E-63F7582B71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875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32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Haga clic para modificar los estilos de texto del patrón </a:t>
            </a:r>
          </a:p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3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AC17B51-1112-EBA5-7008-B8E53B0FD25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8715E8E8-EBF8-322B-D57B-C8BBB7C86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149DC9BA-E36E-B480-1DED-19266C0E3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F454279A-FB41-DDEE-90AD-23A93D666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87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55744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083C2F68-6964-3C8B-C094-22EBBD96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60D15-3417-47F6-F965-7789E500EE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07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0ACB8943-007C-33E5-CF14-C945CC700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F0B8119-FB90-2490-8112-1D4EEF42EF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8496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787F262-AA07-6FC4-4287-B4142226B22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991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D6255A5-5A3F-5538-429C-DB581F832C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4DB415EF-E6CF-1D34-E6EB-14DD19F69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E79EBB5-6B94-C65B-57BB-B6C49409F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C51C920-4CC8-14E1-3746-F2578D74C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3212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3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06" r:id="rId6"/>
    <p:sldLayoutId id="2147483708" r:id="rId7"/>
    <p:sldLayoutId id="2147483719" r:id="rId8"/>
    <p:sldLayoutId id="214748371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4360D064-FA42-47E7-3F22-BF6B327636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06475" y="1256057"/>
            <a:ext cx="10515600" cy="836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4000" u="sng" dirty="0"/>
              <a:t>Proyecto de Ley: Fortalecimiento de </a:t>
            </a:r>
            <a:r>
              <a:rPr lang="es-ES" sz="4000" u="sng" dirty="0" smtClean="0"/>
              <a:t>las facultades de fiscalización y sanción frente </a:t>
            </a:r>
            <a:r>
              <a:rPr lang="es-ES" sz="4000" u="sng" dirty="0"/>
              <a:t>al </a:t>
            </a:r>
            <a:r>
              <a:rPr lang="es-ES" sz="4000" u="sng" dirty="0" smtClean="0"/>
              <a:t>transporte ilegal </a:t>
            </a:r>
            <a:r>
              <a:rPr lang="es-ES" sz="4000" u="sng" dirty="0"/>
              <a:t>de p</a:t>
            </a:r>
            <a:r>
              <a:rPr lang="es-ES" sz="4000" u="sng" dirty="0" smtClean="0"/>
              <a:t>asajeros</a:t>
            </a:r>
            <a:br>
              <a:rPr lang="es-ES" sz="4000" u="sng" dirty="0" smtClean="0"/>
            </a:br>
            <a:r>
              <a:rPr lang="es-ES" sz="4000" i="1" dirty="0" smtClean="0"/>
              <a:t/>
            </a:r>
            <a:br>
              <a:rPr lang="es-ES" sz="4000" i="1" dirty="0" smtClean="0"/>
            </a:br>
            <a:endParaRPr lang="es-CL" altLang="es-CL" sz="3000" b="1" dirty="0">
              <a:solidFill>
                <a:schemeClr val="bg2"/>
              </a:solidFill>
            </a:endParaRPr>
          </a:p>
        </p:txBody>
      </p:sp>
      <p:pic>
        <p:nvPicPr>
          <p:cNvPr id="3077" name="Imagen 2">
            <a:extLst>
              <a:ext uri="{FF2B5EF4-FFF2-40B4-BE49-F238E27FC236}">
                <a16:creationId xmlns:a16="http://schemas.microsoft.com/office/drawing/2014/main" id="{5EA336C6-F244-2056-C0B0-7C50E8B0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4201520"/>
            <a:ext cx="3949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22300" y="47678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chemeClr val="bg2"/>
                </a:solidFill>
                <a:latin typeface="+mn-lt"/>
              </a:rPr>
              <a:t>📌 Boletín N° 17.553-15 </a:t>
            </a:r>
            <a:endParaRPr lang="es-ES" dirty="0" smtClean="0">
              <a:solidFill>
                <a:schemeClr val="bg2"/>
              </a:solidFill>
              <a:latin typeface="+mn-lt"/>
            </a:endParaRPr>
          </a:p>
          <a:p>
            <a:r>
              <a:rPr lang="es-ES" dirty="0" smtClean="0">
                <a:solidFill>
                  <a:schemeClr val="bg2"/>
                </a:solidFill>
                <a:latin typeface="+mn-lt"/>
              </a:rPr>
              <a:t>📌 Ingreso</a:t>
            </a:r>
            <a:r>
              <a:rPr lang="es-ES" dirty="0">
                <a:solidFill>
                  <a:schemeClr val="bg2"/>
                </a:solidFill>
                <a:latin typeface="+mn-lt"/>
              </a:rPr>
              <a:t>: 19 de mayo de </a:t>
            </a:r>
            <a:r>
              <a:rPr lang="es-ES" dirty="0" smtClean="0">
                <a:solidFill>
                  <a:schemeClr val="bg2"/>
                </a:solidFill>
                <a:latin typeface="+mn-lt"/>
              </a:rPr>
              <a:t>2025</a:t>
            </a:r>
          </a:p>
          <a:p>
            <a:r>
              <a:rPr lang="es-ES" dirty="0">
                <a:solidFill>
                  <a:schemeClr val="bg2"/>
                </a:solidFill>
                <a:latin typeface="+mn-lt"/>
              </a:rPr>
              <a:t>📌 </a:t>
            </a:r>
            <a:r>
              <a:rPr lang="es-ES" dirty="0" smtClean="0">
                <a:solidFill>
                  <a:schemeClr val="bg2"/>
                </a:solidFill>
                <a:latin typeface="+mn-lt"/>
              </a:rPr>
              <a:t>Urgencia</a:t>
            </a:r>
            <a:r>
              <a:rPr lang="es-ES" dirty="0">
                <a:solidFill>
                  <a:schemeClr val="bg2"/>
                </a:solidFill>
                <a:latin typeface="+mn-lt"/>
              </a:rPr>
              <a:t>: Suma</a:t>
            </a:r>
            <a:endParaRPr lang="es-CL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9EFE3BA-04F2-DA32-B5FE-EBE8D882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88160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chemeClr val="tx1"/>
                </a:solidFill>
              </a:rPr>
              <a:t>1</a:t>
            </a:r>
            <a:r>
              <a:rPr lang="es-CL" altLang="es-CL" b="1" dirty="0" smtClean="0">
                <a:solidFill>
                  <a:schemeClr val="tx1"/>
                </a:solidFill>
              </a:rPr>
              <a:t>. </a:t>
            </a:r>
            <a:r>
              <a:rPr lang="es-CL" altLang="es-CL" b="1" u="sng" dirty="0" smtClean="0">
                <a:solidFill>
                  <a:schemeClr val="tx1"/>
                </a:solidFill>
              </a:rPr>
              <a:t>Problemática actual</a:t>
            </a:r>
            <a:endParaRPr lang="es-CL" altLang="es-CL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622169" y="1405685"/>
            <a:ext cx="11010507" cy="5004542"/>
          </a:xfrm>
        </p:spPr>
        <p:txBody>
          <a:bodyPr/>
          <a:lstStyle/>
          <a:p>
            <a:pPr marL="0" indent="0" algn="just">
              <a:buNone/>
            </a:pPr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Alta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presencia de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transporte informal en zonas turísticas</a:t>
            </a:r>
          </a:p>
          <a:p>
            <a:pPr algn="just"/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Falta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de herramientas </a:t>
            </a:r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efectivas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para sancionar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este tipo de informalidad</a:t>
            </a:r>
          </a:p>
          <a:p>
            <a:pPr algn="just"/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bg2">
                    <a:lumMod val="25000"/>
                  </a:schemeClr>
                </a:solidFill>
              </a:rPr>
              <a:t>Riesgos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de seguridad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para los pasajeros y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competencia desleal</a:t>
            </a:r>
          </a:p>
          <a:p>
            <a:pPr algn="just"/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Cobros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excesivos y fraudulentos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a los usuarios</a:t>
            </a:r>
          </a:p>
          <a:p>
            <a:pPr algn="just"/>
            <a:endParaRPr lang="es-ES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Presencia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de </a:t>
            </a:r>
            <a:r>
              <a:rPr lang="es-ES" b="1" dirty="0">
                <a:solidFill>
                  <a:schemeClr val="bg2">
                    <a:lumMod val="25000"/>
                  </a:schemeClr>
                </a:solidFill>
              </a:rPr>
              <a:t>intermediarios y voceros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en la captación de usuarios para posibles estafas y fraudes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59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Marcador de texto 2">
            <a:extLst>
              <a:ext uri="{FF2B5EF4-FFF2-40B4-BE49-F238E27FC236}">
                <a16:creationId xmlns:a16="http://schemas.microsoft.com/office/drawing/2014/main" id="{F9E180A4-7B12-FEF2-BB76-F29C41F3BC3B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15309" y="1754477"/>
            <a:ext cx="10943291" cy="4662606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altLang="es-CL" sz="1800" dirty="0" smtClean="0">
              <a:solidFill>
                <a:srgbClr val="173277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CL" sz="1800" b="1" dirty="0">
                <a:solidFill>
                  <a:srgbClr val="173277"/>
                </a:solidFill>
              </a:rPr>
              <a:t>P</a:t>
            </a:r>
            <a:r>
              <a:rPr lang="es-ES" altLang="es-CL" sz="1800" b="1" dirty="0" smtClean="0">
                <a:solidFill>
                  <a:srgbClr val="173277"/>
                </a:solidFill>
              </a:rPr>
              <a:t>royecto de ley contenido en el Boletín N° 16.961-15 </a:t>
            </a:r>
            <a:r>
              <a:rPr lang="es-ES" altLang="es-CL" sz="1800" dirty="0" smtClean="0">
                <a:solidFill>
                  <a:srgbClr val="173277"/>
                </a:solidFill>
              </a:rPr>
              <a:t>(moción parlamentaria), cuyo objetivo es generar cambios menores al articulo 9° de la Ley N° 19.040.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s-CL" sz="1800" dirty="0">
              <a:solidFill>
                <a:srgbClr val="173277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CL" sz="1800" b="1" dirty="0" smtClean="0">
                <a:solidFill>
                  <a:srgbClr val="173277"/>
                </a:solidFill>
              </a:rPr>
              <a:t>Se conformó una mesa de trabajo </a:t>
            </a:r>
            <a:r>
              <a:rPr lang="es-ES" altLang="es-CL" sz="1800" dirty="0" smtClean="0">
                <a:solidFill>
                  <a:srgbClr val="173277"/>
                </a:solidFill>
              </a:rPr>
              <a:t>con la Subsecretaría de Prevención del Delito, la  Subsecretaría de Turismo y la Dirección General de Concesiones.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s-CL" sz="1800" dirty="0" smtClean="0">
              <a:solidFill>
                <a:srgbClr val="173277"/>
              </a:solidFill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altLang="es-CL" sz="1800" dirty="0" smtClean="0">
                <a:solidFill>
                  <a:srgbClr val="173277"/>
                </a:solidFill>
              </a:rPr>
              <a:t>Ministerio de Transportes y Telecomunicaciones propone modificar la normativa actual, incorporando mejoras regulatorias, fortaleciendo sus funciones, </a:t>
            </a:r>
            <a:r>
              <a:rPr lang="es-ES" altLang="es-CL" sz="1800" b="1" dirty="0" smtClean="0">
                <a:solidFill>
                  <a:srgbClr val="173277"/>
                </a:solidFill>
              </a:rPr>
              <a:t>capacidades de fiscalización y procedimientos sancionatorios respectivos. 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altLang="es-CL" sz="1600" dirty="0" smtClean="0">
              <a:solidFill>
                <a:srgbClr val="173277"/>
              </a:solidFill>
            </a:endParaRPr>
          </a:p>
        </p:txBody>
      </p:sp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9EFE3BA-04F2-DA32-B5FE-EBE8D882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88160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chemeClr val="tx1"/>
                </a:solidFill>
              </a:rPr>
              <a:t>2</a:t>
            </a:r>
            <a:r>
              <a:rPr lang="es-CL" altLang="es-CL" b="1" dirty="0" smtClean="0">
                <a:solidFill>
                  <a:schemeClr val="tx1"/>
                </a:solidFill>
              </a:rPr>
              <a:t>. </a:t>
            </a:r>
            <a:r>
              <a:rPr lang="es-CL" altLang="es-CL" b="1" u="sng" dirty="0" smtClean="0">
                <a:solidFill>
                  <a:schemeClr val="tx1"/>
                </a:solidFill>
              </a:rPr>
              <a:t>Antecedentes Generales</a:t>
            </a:r>
            <a:endParaRPr lang="es-CL" altLang="es-CL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9EFE3BA-04F2-DA32-B5FE-EBE8D882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54" y="698534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chemeClr val="tx1"/>
                </a:solidFill>
              </a:rPr>
              <a:t>3</a:t>
            </a:r>
            <a:r>
              <a:rPr lang="es-CL" altLang="es-CL" b="1" dirty="0" smtClean="0">
                <a:solidFill>
                  <a:schemeClr val="tx1"/>
                </a:solidFill>
              </a:rPr>
              <a:t>. </a:t>
            </a:r>
            <a:r>
              <a:rPr lang="es-CL" altLang="es-CL" b="1" u="sng" dirty="0" smtClean="0">
                <a:solidFill>
                  <a:schemeClr val="tx1"/>
                </a:solidFill>
              </a:rPr>
              <a:t>Objetivos</a:t>
            </a:r>
            <a:endParaRPr lang="es-CL" altLang="es-CL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556182" y="1140644"/>
            <a:ext cx="11114202" cy="5052766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MX" sz="2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600" b="1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s-MX" sz="2600" b="1" dirty="0" smtClean="0">
                <a:solidFill>
                  <a:schemeClr val="bg2">
                    <a:lumMod val="25000"/>
                  </a:schemeClr>
                </a:solidFill>
              </a:rPr>
              <a:t>vitar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</a:rPr>
              <a:t>la afectación de la imagen país en el sector </a:t>
            </a:r>
            <a:r>
              <a:rPr lang="es-MX" sz="2600" b="1" dirty="0" smtClean="0">
                <a:solidFill>
                  <a:schemeClr val="bg2">
                    <a:lumMod val="25000"/>
                  </a:schemeClr>
                </a:solidFill>
              </a:rPr>
              <a:t>del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</a:rPr>
              <a:t>turismo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</a:rPr>
              <a:t>, garantizando que los visitantes nacionales y extranjeros puedan realizar viajes más seguros y confiables. </a:t>
            </a:r>
            <a:endParaRPr lang="es-MX" sz="2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MX" sz="26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600" b="1" dirty="0" smtClean="0">
                <a:solidFill>
                  <a:schemeClr val="bg2">
                    <a:lumMod val="25000"/>
                  </a:schemeClr>
                </a:solidFill>
              </a:rPr>
              <a:t>Fortalecer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</a:rPr>
              <a:t>las facultades de fiscalización y control 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del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</a:rPr>
              <a:t>Ministerio de Transportes y Telecomunicaciones, respecto del transporte irregular de 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pasajeros.</a:t>
            </a:r>
            <a:endParaRPr lang="es-MX" sz="26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MX" sz="26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600" b="1" dirty="0" smtClean="0">
                <a:solidFill>
                  <a:schemeClr val="bg2">
                    <a:lumMod val="25000"/>
                  </a:schemeClr>
                </a:solidFill>
              </a:rPr>
              <a:t>Endurecer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</a:rPr>
              <a:t>las sanciones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</a:rPr>
              <a:t>, incorporando nuevos sujetos 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susceptibles de ser sancionados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con la finalidad de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</a:rPr>
              <a:t>mejorar el efecto disuasivo de la 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Ley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</a:rPr>
              <a:t>N° 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19.040.</a:t>
            </a:r>
            <a:endParaRPr lang="es-MX" sz="26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MX" sz="26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600" b="1" dirty="0" smtClean="0">
                <a:solidFill>
                  <a:schemeClr val="bg2">
                    <a:lumMod val="25000"/>
                  </a:schemeClr>
                </a:solidFill>
              </a:rPr>
              <a:t>Resguardar la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</a:rPr>
              <a:t>seguridad de los </a:t>
            </a:r>
            <a:r>
              <a:rPr lang="es-MX" sz="2600" b="1" dirty="0" smtClean="0">
                <a:solidFill>
                  <a:schemeClr val="bg2">
                    <a:lumMod val="25000"/>
                  </a:schemeClr>
                </a:solidFill>
              </a:rPr>
              <a:t>usuarios.</a:t>
            </a:r>
            <a:endParaRPr lang="es-MX" sz="2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MX" sz="26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2600" b="1" dirty="0" smtClean="0">
                <a:solidFill>
                  <a:schemeClr val="bg2">
                    <a:lumMod val="25000"/>
                  </a:schemeClr>
                </a:solidFill>
              </a:rPr>
              <a:t>Proteger la </a:t>
            </a:r>
            <a:r>
              <a:rPr lang="es-MX" sz="2600" b="1" dirty="0">
                <a:solidFill>
                  <a:schemeClr val="bg2">
                    <a:lumMod val="25000"/>
                  </a:schemeClr>
                </a:solidFill>
              </a:rPr>
              <a:t>libertad de trabajo </a:t>
            </a:r>
            <a:r>
              <a:rPr lang="es-MX" sz="2600" dirty="0">
                <a:solidFill>
                  <a:schemeClr val="bg2">
                    <a:lumMod val="25000"/>
                  </a:schemeClr>
                </a:solidFill>
              </a:rPr>
              <a:t>de quienes sí dan cumplimiento a los requisitos para ejercer la actividad de manera 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lícita</a:t>
            </a:r>
            <a:r>
              <a:rPr lang="es-MX" sz="2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MX" sz="2600" dirty="0">
              <a:solidFill>
                <a:schemeClr val="bg2">
                  <a:lumMod val="25000"/>
                </a:schemeClr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12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9EFE3BA-04F2-DA32-B5FE-EBE8D882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21" y="526654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chemeClr val="tx1"/>
                </a:solidFill>
              </a:rPr>
              <a:t>5</a:t>
            </a:r>
            <a:r>
              <a:rPr lang="es-CL" altLang="es-CL" b="1" dirty="0" smtClean="0">
                <a:solidFill>
                  <a:schemeClr val="tx1"/>
                </a:solidFill>
              </a:rPr>
              <a:t>. </a:t>
            </a:r>
            <a:r>
              <a:rPr lang="es-CL" altLang="es-CL" b="1" u="sng" dirty="0" smtClean="0">
                <a:solidFill>
                  <a:schemeClr val="tx1"/>
                </a:solidFill>
              </a:rPr>
              <a:t>Propuesta legislativa</a:t>
            </a:r>
            <a:endParaRPr lang="es-CL" altLang="es-CL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649321" y="1159496"/>
            <a:ext cx="10998728" cy="492079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Se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propone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modificar la Ley N° 19.040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, la cual establece normas para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adquisición por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el Fisco de vehículos que indica y otras disposiciones relativas a la </a:t>
            </a:r>
            <a:r>
              <a:rPr lang="es-MX" sz="1600" u="sng" dirty="0">
                <a:solidFill>
                  <a:schemeClr val="bg2">
                    <a:lumMod val="25000"/>
                  </a:schemeClr>
                </a:solidFill>
              </a:rPr>
              <a:t>locomoción colectiva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1533525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A objeto de ampliar la aplicación de la normativa,  el presente proyecto de l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ey amplía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el concepto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“locomoción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c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olectiva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” a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“transporte remunerado de pasajeros</a:t>
            </a: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</a:rPr>
              <a:t>”.</a:t>
            </a:r>
            <a:endParaRPr lang="es-MX" sz="1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</a:rPr>
              <a:t>mpliar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el ámbito de aplicación </a:t>
            </a: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</a:rPr>
              <a:t>de sanciones a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los servicios de taxis individuales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(taxis básicos, ejecutivos y de turismo) y a vehículos  privados que sean utilizados para transporte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informal.</a:t>
            </a:r>
            <a:endParaRPr lang="es-MX" sz="1600" dirty="0">
              <a:solidFill>
                <a:schemeClr val="bg2">
                  <a:lumMod val="25000"/>
                </a:schemeClr>
              </a:solidFill>
            </a:endParaRPr>
          </a:p>
          <a:p>
            <a:pPr marL="1628775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Actualmente la normativa considera como servicios de locomoción colectiva a los prestados con buses, trolebuses, minibuses y automóviles de alquiler en la modalidad de taxis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colectivos. </a:t>
            </a:r>
            <a:endParaRPr lang="es-MX" sz="1600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Agregar sujetos susceptibles de ser sancionados: </a:t>
            </a:r>
            <a:r>
              <a:rPr lang="es-MX" sz="1600" b="1" dirty="0">
                <a:solidFill>
                  <a:schemeClr val="bg2">
                    <a:lumMod val="25000"/>
                  </a:schemeClr>
                </a:solidFill>
              </a:rPr>
              <a:t>propietario o mero tenedor del vehículo y </a:t>
            </a: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</a:rPr>
              <a:t>el conductor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, cuando realicen </a:t>
            </a: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servicios de transporte remunerado de pasajeros sin la debida autorización por parte del Ministerio de Transportes y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Telecomunicaciones.</a:t>
            </a:r>
            <a:endParaRPr lang="es-MX" sz="1600" dirty="0">
              <a:solidFill>
                <a:schemeClr val="bg2">
                  <a:lumMod val="25000"/>
                </a:schemeClr>
              </a:solidFill>
            </a:endParaRPr>
          </a:p>
          <a:p>
            <a:pPr marL="1628775" indent="-45720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25000"/>
                  </a:schemeClr>
                </a:solidFill>
              </a:rPr>
              <a:t>La normativa sanciona al empresario de transporte 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</a:rPr>
              <a:t>y, cuando no se trate de ellos, al conductor del vehículo. 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1112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69EFE3BA-04F2-DA32-B5FE-EBE8D882A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18885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altLang="es-CL" b="1" dirty="0">
                <a:solidFill>
                  <a:schemeClr val="tx1"/>
                </a:solidFill>
              </a:rPr>
              <a:t>5</a:t>
            </a:r>
            <a:r>
              <a:rPr lang="es-CL" altLang="es-CL" b="1" dirty="0" smtClean="0">
                <a:solidFill>
                  <a:schemeClr val="tx1"/>
                </a:solidFill>
              </a:rPr>
              <a:t>. </a:t>
            </a:r>
            <a:r>
              <a:rPr lang="es-CL" altLang="es-CL" b="1" u="sng" dirty="0" smtClean="0">
                <a:solidFill>
                  <a:schemeClr val="tx1"/>
                </a:solidFill>
              </a:rPr>
              <a:t>Propuesta legislativa</a:t>
            </a:r>
            <a:endParaRPr lang="es-CL" altLang="es-CL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715310" y="1564850"/>
            <a:ext cx="10431662" cy="479824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Aumentar la cuantía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</a:rPr>
              <a:t>de las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multas vigentes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con la finalidad de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que sea un factor disuasivo </a:t>
            </a: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de las infracciones que señala.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Se establece la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intermediación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</a:rPr>
              <a:t>como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una conducta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</a:rPr>
              <a:t>constitutiva de infracción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 y </a:t>
            </a: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consagra una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multa para la captación de pasajeros realizadas </a:t>
            </a: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de esta manera.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MX" sz="1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Con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el objeto de evitar que los pasajeros nacionales y extranjeros sean estafados con cobros </a:t>
            </a: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excesivos,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se propone </a:t>
            </a: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establecer una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</a:rPr>
              <a:t>obligación a los servicios de transporte terrestre de pasajeros, que operen con mostradores o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es-MX" sz="1800" b="1" dirty="0" err="1" smtClean="0">
                <a:solidFill>
                  <a:schemeClr val="bg2">
                    <a:lumMod val="25000"/>
                  </a:schemeClr>
                </a:solidFill>
              </a:rPr>
              <a:t>counters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”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dentro de las instalaciones aeroportuarias,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</a:rPr>
              <a:t>de ofrecer únicamente servicios previamente pagados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</a:rPr>
              <a:t>por los </a:t>
            </a: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pasajeros.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Regula </a:t>
            </a:r>
            <a:r>
              <a:rPr lang="es-MX" sz="1800" b="1" dirty="0">
                <a:solidFill>
                  <a:schemeClr val="bg2">
                    <a:lumMod val="25000"/>
                  </a:schemeClr>
                </a:solidFill>
              </a:rPr>
              <a:t>la reincidencia en todas las infracciones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involucradas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MX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Consagra el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retiro de vehículos por parte de Carabineros de Chile, inspectores fiscales y municipales. 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MX" sz="18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MX" sz="1800" dirty="0" smtClean="0">
                <a:solidFill>
                  <a:schemeClr val="bg2">
                    <a:lumMod val="25000"/>
                  </a:schemeClr>
                </a:solidFill>
              </a:rPr>
              <a:t>Incluye la pena accesoria de </a:t>
            </a:r>
            <a:r>
              <a:rPr lang="es-MX" sz="1800" b="1" dirty="0" smtClean="0">
                <a:solidFill>
                  <a:schemeClr val="bg2">
                    <a:lumMod val="25000"/>
                  </a:schemeClr>
                </a:solidFill>
              </a:rPr>
              <a:t>suspensión de licencia de conducir.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1301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>
            <a:extLst>
              <a:ext uri="{FF2B5EF4-FFF2-40B4-BE49-F238E27FC236}">
                <a16:creationId xmlns:a16="http://schemas.microsoft.com/office/drawing/2014/main" id="{4F404E1E-C2F7-A9DF-85B9-1C9E4020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958" y="779740"/>
            <a:ext cx="77724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ob2024" id="{2F5F9722-0B10-344F-8C82-9BE0849341A2}" vid="{698E2328-B6BA-674D-B63D-49A7BA7575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7060</TotalTime>
  <Words>612</Words>
  <Application>Microsoft Office PowerPoint</Application>
  <PresentationFormat>Panorámica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Verdana</vt:lpstr>
      <vt:lpstr>Arial</vt:lpstr>
      <vt:lpstr>Calibri</vt:lpstr>
      <vt:lpstr>Wingdings</vt:lpstr>
      <vt:lpstr>TemaGob2024</vt:lpstr>
      <vt:lpstr>Proyecto de Ley: Fortalecimiento de las facultades de fiscalización y sanción frente al transporte ilegal de pasajeros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Felipe Eduardo Gonzalez Ahumada</cp:lastModifiedBy>
  <cp:revision>133</cp:revision>
  <dcterms:created xsi:type="dcterms:W3CDTF">2022-09-08T19:25:06Z</dcterms:created>
  <dcterms:modified xsi:type="dcterms:W3CDTF">2025-07-14T20:57:47Z</dcterms:modified>
</cp:coreProperties>
</file>