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7" r:id="rId4"/>
    <p:sldId id="268" r:id="rId5"/>
    <p:sldId id="269" r:id="rId6"/>
    <p:sldId id="270" r:id="rId7"/>
    <p:sldId id="263" r:id="rId8"/>
    <p:sldId id="271" r:id="rId9"/>
    <p:sldId id="272"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BE3CC980-88B2-404E-A4B8-618D017DD081}" type="datetimeFigureOut">
              <a:rPr lang="es-CL" smtClean="0"/>
              <a:t>19-05-2025</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782983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E3CC980-88B2-404E-A4B8-618D017DD081}" type="datetimeFigureOut">
              <a:rPr lang="es-CL" smtClean="0"/>
              <a:t>19-05-2025</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84235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E3CC980-88B2-404E-A4B8-618D017DD081}" type="datetimeFigureOut">
              <a:rPr lang="es-CL" smtClean="0"/>
              <a:t>19-05-2025</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47990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E3CC980-88B2-404E-A4B8-618D017DD081}" type="datetimeFigureOut">
              <a:rPr lang="es-CL" smtClean="0"/>
              <a:t>19-05-2025</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010915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BE3CC980-88B2-404E-A4B8-618D017DD081}" type="datetimeFigureOut">
              <a:rPr lang="es-CL" smtClean="0"/>
              <a:t>19-05-2025</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301074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BE3CC980-88B2-404E-A4B8-618D017DD081}" type="datetimeFigureOut">
              <a:rPr lang="es-CL" smtClean="0"/>
              <a:t>19-05-2025</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73066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BE3CC980-88B2-404E-A4B8-618D017DD081}" type="datetimeFigureOut">
              <a:rPr lang="es-CL" smtClean="0"/>
              <a:t>19-05-2025</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02330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BE3CC980-88B2-404E-A4B8-618D017DD081}" type="datetimeFigureOut">
              <a:rPr lang="es-CL" smtClean="0"/>
              <a:t>19-05-2025</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1990664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E3CC980-88B2-404E-A4B8-618D017DD081}" type="datetimeFigureOut">
              <a:rPr lang="es-CL" smtClean="0"/>
              <a:t>19-05-2025</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83887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E3CC980-88B2-404E-A4B8-618D017DD081}" type="datetimeFigureOut">
              <a:rPr lang="es-CL" smtClean="0"/>
              <a:t>19-05-2025</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2173764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E3CC980-88B2-404E-A4B8-618D017DD081}" type="datetimeFigureOut">
              <a:rPr lang="es-CL" smtClean="0"/>
              <a:t>19-05-2025</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BDC0846E-5B34-4FCA-A61C-8A8BAA92B184}" type="slidenum">
              <a:rPr lang="es-CL" smtClean="0"/>
              <a:t>‹Nº›</a:t>
            </a:fld>
            <a:endParaRPr lang="es-CL"/>
          </a:p>
        </p:txBody>
      </p:sp>
    </p:spTree>
    <p:extLst>
      <p:ext uri="{BB962C8B-B14F-4D97-AF65-F5344CB8AC3E}">
        <p14:creationId xmlns:p14="http://schemas.microsoft.com/office/powerpoint/2010/main" val="82976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CC980-88B2-404E-A4B8-618D017DD081}" type="datetimeFigureOut">
              <a:rPr lang="es-CL" smtClean="0"/>
              <a:t>19-05-2025</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0846E-5B34-4FCA-A61C-8A8BAA92B184}" type="slidenum">
              <a:rPr lang="es-CL" smtClean="0"/>
              <a:t>‹Nº›</a:t>
            </a:fld>
            <a:endParaRPr lang="es-CL"/>
          </a:p>
        </p:txBody>
      </p:sp>
    </p:spTree>
    <p:extLst>
      <p:ext uri="{BB962C8B-B14F-4D97-AF65-F5344CB8AC3E}">
        <p14:creationId xmlns:p14="http://schemas.microsoft.com/office/powerpoint/2010/main" val="75981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2611495" y="1965278"/>
            <a:ext cx="5904707" cy="2554545"/>
          </a:xfrm>
          <a:prstGeom prst="rect">
            <a:avLst/>
          </a:prstGeom>
          <a:noFill/>
        </p:spPr>
        <p:txBody>
          <a:bodyPr wrap="square" rtlCol="0">
            <a:spAutoFit/>
          </a:bodyPr>
          <a:lstStyle/>
          <a:p>
            <a:r>
              <a:rPr lang="es-ES" sz="4000" dirty="0"/>
              <a:t>Asociación Nacional de Gobernadores y Gobernadoras Regionales de Chile</a:t>
            </a:r>
          </a:p>
        </p:txBody>
      </p:sp>
      <p:sp>
        <p:nvSpPr>
          <p:cNvPr id="5" name="CuadroTexto 4"/>
          <p:cNvSpPr txBox="1"/>
          <p:nvPr/>
        </p:nvSpPr>
        <p:spPr>
          <a:xfrm>
            <a:off x="1385993" y="5349875"/>
            <a:ext cx="4710007" cy="646331"/>
          </a:xfrm>
          <a:prstGeom prst="rect">
            <a:avLst/>
          </a:prstGeom>
          <a:noFill/>
        </p:spPr>
        <p:txBody>
          <a:bodyPr wrap="none" rtlCol="0">
            <a:spAutoFit/>
          </a:bodyPr>
          <a:lstStyle/>
          <a:p>
            <a:r>
              <a:rPr lang="es-ES" dirty="0"/>
              <a:t>Presentación Comisión de Seguridad Ciudadana,</a:t>
            </a:r>
          </a:p>
          <a:p>
            <a:r>
              <a:rPr lang="es-ES" dirty="0"/>
              <a:t> Cámara de Diputados, 19 de mayo de 2025.</a:t>
            </a:r>
            <a:endParaRPr lang="es-CL" dirty="0"/>
          </a:p>
        </p:txBody>
      </p:sp>
    </p:spTree>
    <p:extLst>
      <p:ext uri="{BB962C8B-B14F-4D97-AF65-F5344CB8AC3E}">
        <p14:creationId xmlns:p14="http://schemas.microsoft.com/office/powerpoint/2010/main" val="408809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1050878" y="660956"/>
            <a:ext cx="7519915" cy="584775"/>
          </a:xfrm>
          <a:prstGeom prst="rect">
            <a:avLst/>
          </a:prstGeom>
          <a:noFill/>
        </p:spPr>
        <p:txBody>
          <a:bodyPr wrap="square" rtlCol="0">
            <a:spAutoFit/>
          </a:bodyPr>
          <a:lstStyle/>
          <a:p>
            <a:pPr algn="ctr"/>
            <a:r>
              <a:rPr lang="es-ES" sz="3200" dirty="0"/>
              <a:t>Seguridad en los Gobiernos Regionales</a:t>
            </a:r>
          </a:p>
        </p:txBody>
      </p:sp>
      <p:sp>
        <p:nvSpPr>
          <p:cNvPr id="5" name="CuadroTexto 4"/>
          <p:cNvSpPr txBox="1"/>
          <p:nvPr/>
        </p:nvSpPr>
        <p:spPr>
          <a:xfrm>
            <a:off x="1269241" y="1830249"/>
            <a:ext cx="7738281" cy="5262979"/>
          </a:xfrm>
          <a:prstGeom prst="rect">
            <a:avLst/>
          </a:prstGeom>
          <a:noFill/>
        </p:spPr>
        <p:txBody>
          <a:bodyPr wrap="square" rtlCol="0">
            <a:spAutoFit/>
          </a:bodyPr>
          <a:lstStyle/>
          <a:p>
            <a:pPr algn="just"/>
            <a:r>
              <a:rPr lang="es-CL" sz="2400" dirty="0"/>
              <a:t>Los Gobiernos Regionales como es sabido realizaron y siguen realizando diversas inversiones en materia de seguridad a nivel nacional: Cámaras de seguridad, Pórticos, Infraestructura, Equipamiento de Policías, Renovación de flotas vehiculares y otros. </a:t>
            </a:r>
          </a:p>
          <a:p>
            <a:pPr algn="just"/>
            <a:endParaRPr lang="es-ES" sz="2400" dirty="0"/>
          </a:p>
          <a:p>
            <a:pPr algn="just"/>
            <a:r>
              <a:rPr lang="es-ES" sz="2400" dirty="0"/>
              <a:t>Durante el ciclo 2021-2025 AGORECHI ha estimado la inversión de los Gobiernos Regionales en esta materia en mas de 500 mil millones de pesos. </a:t>
            </a:r>
          </a:p>
          <a:p>
            <a:pPr algn="just"/>
            <a:endParaRPr lang="es-ES" sz="2400" dirty="0"/>
          </a:p>
          <a:p>
            <a:pPr algn="just"/>
            <a:r>
              <a:rPr lang="es-ES" sz="2400" dirty="0"/>
              <a:t>Es decir, pese a no tener competencias en Seguridad, los Gobiernos Regionales son posiblemente de los actores que más recursos destinan en esta materia.</a:t>
            </a:r>
            <a:endParaRPr lang="es-CL" sz="2400" dirty="0"/>
          </a:p>
          <a:p>
            <a:pPr algn="just"/>
            <a:endParaRPr lang="es-ES" sz="2400" dirty="0"/>
          </a:p>
        </p:txBody>
      </p:sp>
    </p:spTree>
    <p:extLst>
      <p:ext uri="{BB962C8B-B14F-4D97-AF65-F5344CB8AC3E}">
        <p14:creationId xmlns:p14="http://schemas.microsoft.com/office/powerpoint/2010/main" val="298842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1050878" y="660956"/>
            <a:ext cx="7519915" cy="1077218"/>
          </a:xfrm>
          <a:prstGeom prst="rect">
            <a:avLst/>
          </a:prstGeom>
          <a:noFill/>
        </p:spPr>
        <p:txBody>
          <a:bodyPr wrap="square" rtlCol="0">
            <a:spAutoFit/>
          </a:bodyPr>
          <a:lstStyle/>
          <a:p>
            <a:pPr algn="ctr"/>
            <a:r>
              <a:rPr lang="es-ES" sz="3200" dirty="0"/>
              <a:t>Seguridad en los Gobiernos Regionales Carabineros de Chile.</a:t>
            </a:r>
          </a:p>
        </p:txBody>
      </p:sp>
      <p:sp>
        <p:nvSpPr>
          <p:cNvPr id="5" name="CuadroTexto 4"/>
          <p:cNvSpPr txBox="1"/>
          <p:nvPr/>
        </p:nvSpPr>
        <p:spPr>
          <a:xfrm>
            <a:off x="586855" y="1830249"/>
            <a:ext cx="8420668" cy="4893647"/>
          </a:xfrm>
          <a:prstGeom prst="rect">
            <a:avLst/>
          </a:prstGeom>
          <a:noFill/>
        </p:spPr>
        <p:txBody>
          <a:bodyPr wrap="square" rtlCol="0">
            <a:spAutoFit/>
          </a:bodyPr>
          <a:lstStyle/>
          <a:p>
            <a:pPr marL="342900" indent="-342900" algn="just">
              <a:buFont typeface="Arial" panose="020B0604020202020204" pitchFamily="34" charset="0"/>
              <a:buChar char="•"/>
            </a:pPr>
            <a:r>
              <a:rPr lang="es-ES" sz="2400" dirty="0"/>
              <a:t>En renovación de vehículos han sido mayoritarias las inversiones de los Gobiernos Regionales a nivel nacional, por ejemplo Tarapacá de vehículos tipo SUV con una inversión FNDR de más de 2.630 millones de pesos. Otro ejemplo es Ñuble con inversión de casi $2.300 millones para adquisición de vehículos. Así podríamos dar ejemplos de todo el país.</a:t>
            </a:r>
          </a:p>
          <a:p>
            <a:pPr algn="just"/>
            <a:endParaRPr lang="es-ES" sz="2400" dirty="0"/>
          </a:p>
          <a:p>
            <a:pPr marL="342900" indent="-342900" algn="just">
              <a:buFont typeface="Arial" panose="020B0604020202020204" pitchFamily="34" charset="0"/>
              <a:buChar char="•"/>
            </a:pPr>
            <a:r>
              <a:rPr lang="es-ES" sz="2400" dirty="0"/>
              <a:t>Otro ejemplo de inversión importante a destacar de los Gobiernos regionales fue la compra de Helicópteros con valores que oscilan entre los 9 mil y los 12 mil millones de pesos. A eso podemos agregar inversiones en aviones para la misma institución con valores entre los 6 mil y 7 mil millones.</a:t>
            </a:r>
          </a:p>
          <a:p>
            <a:pPr marL="342900" indent="-342900" algn="just">
              <a:buFont typeface="Arial" panose="020B0604020202020204" pitchFamily="34" charset="0"/>
              <a:buChar char="•"/>
            </a:pPr>
            <a:endParaRPr lang="es-CL" sz="2400" dirty="0"/>
          </a:p>
        </p:txBody>
      </p:sp>
    </p:spTree>
    <p:extLst>
      <p:ext uri="{BB962C8B-B14F-4D97-AF65-F5344CB8AC3E}">
        <p14:creationId xmlns:p14="http://schemas.microsoft.com/office/powerpoint/2010/main" val="60045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1050878" y="660956"/>
            <a:ext cx="7519915" cy="1077218"/>
          </a:xfrm>
          <a:prstGeom prst="rect">
            <a:avLst/>
          </a:prstGeom>
          <a:noFill/>
        </p:spPr>
        <p:txBody>
          <a:bodyPr wrap="square" rtlCol="0">
            <a:spAutoFit/>
          </a:bodyPr>
          <a:lstStyle/>
          <a:p>
            <a:pPr algn="ctr"/>
            <a:r>
              <a:rPr lang="es-ES" sz="3200" dirty="0"/>
              <a:t>Seguridad en los Gobiernos Regionales Policía de Investigaciones –PDI-.</a:t>
            </a:r>
          </a:p>
        </p:txBody>
      </p:sp>
      <p:sp>
        <p:nvSpPr>
          <p:cNvPr id="5" name="CuadroTexto 4"/>
          <p:cNvSpPr txBox="1"/>
          <p:nvPr/>
        </p:nvSpPr>
        <p:spPr>
          <a:xfrm>
            <a:off x="300251" y="1830249"/>
            <a:ext cx="8707272" cy="4893647"/>
          </a:xfrm>
          <a:prstGeom prst="rect">
            <a:avLst/>
          </a:prstGeom>
          <a:noFill/>
        </p:spPr>
        <p:txBody>
          <a:bodyPr wrap="square" rtlCol="0">
            <a:spAutoFit/>
          </a:bodyPr>
          <a:lstStyle/>
          <a:p>
            <a:pPr marL="342900" indent="-342900" algn="just">
              <a:buFont typeface="Arial" panose="020B0604020202020204" pitchFamily="34" charset="0"/>
              <a:buChar char="•"/>
            </a:pPr>
            <a:r>
              <a:rPr lang="es-ES" sz="2400" dirty="0"/>
              <a:t>En renovación de vehículos también han sido mayoritarias las inversiones de los Gobiernos Regionales a nivel nacional. Por ejemplo  34 vehículos policiales para la PDI de O´Higgins, con una inversión superior a los 1.700 millones de pesos.  En el caso de Antofagasta 35 vehículos que adquirió la PDI a través del Fondo Nacional de Desarrollo Regional (FNDR) cuya inversión supera los 1.800 millones de pesos.</a:t>
            </a:r>
          </a:p>
          <a:p>
            <a:pPr marL="342900" indent="-342900" algn="just">
              <a:buFont typeface="Arial" panose="020B0604020202020204" pitchFamily="34" charset="0"/>
              <a:buChar char="•"/>
            </a:pPr>
            <a:endParaRPr lang="es-ES" sz="2400" dirty="0"/>
          </a:p>
          <a:p>
            <a:pPr marL="342900" indent="-342900" algn="just">
              <a:buFont typeface="Arial" panose="020B0604020202020204" pitchFamily="34" charset="0"/>
              <a:buChar char="•"/>
            </a:pPr>
            <a:r>
              <a:rPr lang="es-ES" sz="2400" dirty="0"/>
              <a:t>En infraestructura, por ejemplo el recientemente inaugurado nuevo cuartel de la Brigada de Investigación Criminal de PDI en San Ramón, </a:t>
            </a:r>
            <a:r>
              <a:rPr lang="es-ES" sz="2400" i="1" dirty="0"/>
              <a:t>proyecto impulsado por el Gobierno de Santiago, que fue financiado de manera compartida con el Ministerio de Obras Públicas por un monto total de más de $10 mil millones.</a:t>
            </a:r>
            <a:endParaRPr lang="es-ES" sz="2400" dirty="0"/>
          </a:p>
        </p:txBody>
      </p:sp>
    </p:spTree>
    <p:extLst>
      <p:ext uri="{BB962C8B-B14F-4D97-AF65-F5344CB8AC3E}">
        <p14:creationId xmlns:p14="http://schemas.microsoft.com/office/powerpoint/2010/main" val="3901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1524000" y="2247960"/>
            <a:ext cx="7519915" cy="2062103"/>
          </a:xfrm>
          <a:prstGeom prst="rect">
            <a:avLst/>
          </a:prstGeom>
          <a:noFill/>
        </p:spPr>
        <p:txBody>
          <a:bodyPr wrap="square" rtlCol="0">
            <a:spAutoFit/>
          </a:bodyPr>
          <a:lstStyle/>
          <a:p>
            <a:pPr algn="ctr"/>
            <a:r>
              <a:rPr lang="es-ES" sz="3200" dirty="0"/>
              <a:t> De los proyectos de seguridad ¿Qué dejarán de implementarse o ejecutarse por las rebajas presupuestarias a los gobiernos regionales desde el Gobierno central?</a:t>
            </a:r>
          </a:p>
        </p:txBody>
      </p:sp>
    </p:spTree>
    <p:extLst>
      <p:ext uri="{BB962C8B-B14F-4D97-AF65-F5344CB8AC3E}">
        <p14:creationId xmlns:p14="http://schemas.microsoft.com/office/powerpoint/2010/main" val="130375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1155510" y="1510981"/>
            <a:ext cx="7519915" cy="4524315"/>
          </a:xfrm>
          <a:prstGeom prst="rect">
            <a:avLst/>
          </a:prstGeom>
          <a:noFill/>
        </p:spPr>
        <p:txBody>
          <a:bodyPr wrap="square" rtlCol="0">
            <a:spAutoFit/>
          </a:bodyPr>
          <a:lstStyle/>
          <a:p>
            <a:pPr algn="just"/>
            <a:r>
              <a:rPr lang="es-ES" sz="2400" dirty="0"/>
              <a:t> De lo catastrado por AGORECHI, algunos casos de proyectos afectados por los recortes a nivel nacional serían:</a:t>
            </a:r>
          </a:p>
          <a:p>
            <a:pPr algn="just"/>
            <a:endParaRPr lang="es-ES" sz="2400" dirty="0"/>
          </a:p>
          <a:p>
            <a:pPr marL="457200" indent="-457200" algn="just">
              <a:buFont typeface="+mj-lt"/>
              <a:buAutoNum type="arabicPeriod"/>
            </a:pPr>
            <a:r>
              <a:rPr lang="es-ES" sz="2400" dirty="0"/>
              <a:t>Antofagasta, proyecto "Adquisición de cámaras de </a:t>
            </a:r>
            <a:r>
              <a:rPr lang="es-ES" sz="2400" dirty="0" err="1"/>
              <a:t>televigilancia</a:t>
            </a:r>
            <a:r>
              <a:rPr lang="es-ES" sz="2400" dirty="0"/>
              <a:t> y pórticos LPR con IA en Antofagasta, Calama y Tocopilla“ y solicitud de mas recursos para la primera comisaria de Calama.</a:t>
            </a:r>
          </a:p>
          <a:p>
            <a:pPr marL="457200" indent="-457200" algn="just">
              <a:buFont typeface="+mj-lt"/>
              <a:buAutoNum type="arabicPeriod"/>
            </a:pPr>
            <a:r>
              <a:rPr lang="es-ES" sz="2400" dirty="0"/>
              <a:t>Metropolitana, proyecto Construcción Cuartel Policial PDI Huechuraba.</a:t>
            </a:r>
          </a:p>
          <a:p>
            <a:pPr marL="457200" indent="-457200" algn="just">
              <a:buFont typeface="+mj-lt"/>
              <a:buAutoNum type="arabicPeriod"/>
            </a:pPr>
            <a:r>
              <a:rPr lang="es-ES" sz="2400" dirty="0"/>
              <a:t>O´Higgins, proyecto “Sistema Automatizado de Identificación Biométrica“-ABIS-.</a:t>
            </a:r>
          </a:p>
        </p:txBody>
      </p:sp>
    </p:spTree>
    <p:extLst>
      <p:ext uri="{BB962C8B-B14F-4D97-AF65-F5344CB8AC3E}">
        <p14:creationId xmlns:p14="http://schemas.microsoft.com/office/powerpoint/2010/main" val="183951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518614" y="768420"/>
            <a:ext cx="8707271" cy="646331"/>
          </a:xfrm>
          <a:prstGeom prst="rect">
            <a:avLst/>
          </a:prstGeom>
          <a:noFill/>
        </p:spPr>
        <p:txBody>
          <a:bodyPr wrap="square" rtlCol="0">
            <a:spAutoFit/>
          </a:bodyPr>
          <a:lstStyle/>
          <a:p>
            <a:r>
              <a:rPr lang="es-ES" sz="3600" dirty="0"/>
              <a:t>Conclusiones</a:t>
            </a:r>
          </a:p>
        </p:txBody>
      </p:sp>
      <p:sp>
        <p:nvSpPr>
          <p:cNvPr id="5" name="CuadroTexto 4"/>
          <p:cNvSpPr txBox="1"/>
          <p:nvPr/>
        </p:nvSpPr>
        <p:spPr>
          <a:xfrm>
            <a:off x="518614" y="1689552"/>
            <a:ext cx="8420669" cy="5262979"/>
          </a:xfrm>
          <a:prstGeom prst="rect">
            <a:avLst/>
          </a:prstGeom>
          <a:noFill/>
        </p:spPr>
        <p:txBody>
          <a:bodyPr wrap="square" rtlCol="0">
            <a:spAutoFit/>
          </a:bodyPr>
          <a:lstStyle/>
          <a:p>
            <a:pPr marL="457200" lvl="0" indent="-457200" algn="just">
              <a:buFont typeface="+mj-lt"/>
              <a:buAutoNum type="arabicPeriod"/>
            </a:pPr>
            <a:r>
              <a:rPr lang="es-ES" sz="2400" dirty="0"/>
              <a:t> Los Gobiernos Regionales pese a no tener competencias en Seguridad, es uno de los actores que mayor inversión realiza en esta materia.</a:t>
            </a:r>
          </a:p>
          <a:p>
            <a:pPr marL="457200" lvl="0" indent="-457200" algn="just">
              <a:buFont typeface="+mj-lt"/>
              <a:buAutoNum type="arabicPeriod"/>
            </a:pPr>
            <a:r>
              <a:rPr lang="es-ES" sz="2400" dirty="0"/>
              <a:t>Por este nivel de inversión es que se hace necesario el proyecto de ley que habilita la creación de la División de Prevención del Delito en los Gobiernos Regionales, esto podría dar el soporte técnico a los GORES  en esta materia. Por eso agradecemos el avance del proyecto en la Cámara de Diputados y esperamos que siga avanzando en el Senado.</a:t>
            </a:r>
          </a:p>
          <a:p>
            <a:pPr marL="457200" lvl="0" indent="-457200" algn="just">
              <a:buFont typeface="+mj-lt"/>
              <a:buAutoNum type="arabicPeriod"/>
            </a:pPr>
            <a:r>
              <a:rPr lang="es-ES" sz="2400" dirty="0"/>
              <a:t>Los recortes presupuestarios vistos el año pasado sobre los gobiernos regionales afectaron algunos proyectos destinados a seguridad así como en otras áreas que no se detallan el presentación. Priorizar un proyecto de seguridad pudo significar no financiar otro de una línea diferente.</a:t>
            </a:r>
            <a:endParaRPr lang="es-CL" sz="2400" dirty="0"/>
          </a:p>
        </p:txBody>
      </p:sp>
    </p:spTree>
    <p:extLst>
      <p:ext uri="{BB962C8B-B14F-4D97-AF65-F5344CB8AC3E}">
        <p14:creationId xmlns:p14="http://schemas.microsoft.com/office/powerpoint/2010/main" val="3618713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6" name="CuadroTexto 5"/>
          <p:cNvSpPr txBox="1"/>
          <p:nvPr/>
        </p:nvSpPr>
        <p:spPr>
          <a:xfrm flipH="1">
            <a:off x="518614" y="768420"/>
            <a:ext cx="8707271" cy="646331"/>
          </a:xfrm>
          <a:prstGeom prst="rect">
            <a:avLst/>
          </a:prstGeom>
          <a:noFill/>
        </p:spPr>
        <p:txBody>
          <a:bodyPr wrap="square" rtlCol="0">
            <a:spAutoFit/>
          </a:bodyPr>
          <a:lstStyle/>
          <a:p>
            <a:r>
              <a:rPr lang="es-ES" sz="3600" dirty="0"/>
              <a:t>Conclusiones</a:t>
            </a:r>
          </a:p>
        </p:txBody>
      </p:sp>
      <p:sp>
        <p:nvSpPr>
          <p:cNvPr id="5" name="CuadroTexto 4"/>
          <p:cNvSpPr txBox="1"/>
          <p:nvPr/>
        </p:nvSpPr>
        <p:spPr>
          <a:xfrm>
            <a:off x="518614" y="1689552"/>
            <a:ext cx="8420669" cy="3785652"/>
          </a:xfrm>
          <a:prstGeom prst="rect">
            <a:avLst/>
          </a:prstGeom>
          <a:noFill/>
        </p:spPr>
        <p:txBody>
          <a:bodyPr wrap="square" rtlCol="0">
            <a:spAutoFit/>
          </a:bodyPr>
          <a:lstStyle/>
          <a:p>
            <a:pPr marL="457200" lvl="0" indent="-457200" algn="just">
              <a:buFont typeface="+mj-lt"/>
              <a:buAutoNum type="arabicPeriod" startAt="4"/>
            </a:pPr>
            <a:r>
              <a:rPr lang="es-ES" sz="2400" dirty="0"/>
              <a:t>Justamente por el nivel de impacto en el presupuesto de las regiones entre recortes fiscales, recorte del 3% de emergencias y otros es que se instala la preocupación de parte de los Gobiernos Regionales de que los recursos aprobados por el Congreso en la Ley de Presupuesto de la Nación queden efectivamente en las regiones. Que los recursos son de las regiones. Por eso el interés de AGORECHI es de avanzar en el futuro hacia una legislación que equipare la Autonomía presupuestaria de los Gobiernos Regionales con la que tienen hoy los Municipios.</a:t>
            </a:r>
            <a:endParaRPr lang="es-CL" sz="2400" dirty="0"/>
          </a:p>
        </p:txBody>
      </p:sp>
    </p:spTree>
    <p:extLst>
      <p:ext uri="{BB962C8B-B14F-4D97-AF65-F5344CB8AC3E}">
        <p14:creationId xmlns:p14="http://schemas.microsoft.com/office/powerpoint/2010/main" val="1261945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CL"/>
          </a:p>
        </p:txBody>
      </p:sp>
      <p:sp>
        <p:nvSpPr>
          <p:cNvPr id="3" name="Subtítulo 2"/>
          <p:cNvSpPr>
            <a:spLocks noGrp="1"/>
          </p:cNvSpPr>
          <p:nvPr>
            <p:ph type="subTitle" idx="1"/>
          </p:nvPr>
        </p:nvSpPr>
        <p:spPr/>
        <p:txBody>
          <a:bodyPr/>
          <a:lstStyle/>
          <a:p>
            <a:endParaRPr lang="es-CL"/>
          </a:p>
        </p:txBody>
      </p:sp>
      <p:pic>
        <p:nvPicPr>
          <p:cNvPr id="4" name="Google Shape;56;p13"/>
          <p:cNvPicPr preferRelativeResize="0"/>
          <p:nvPr/>
        </p:nvPicPr>
        <p:blipFill>
          <a:blip r:embed="rId2">
            <a:alphaModFix/>
          </a:blip>
          <a:stretch>
            <a:fillRect/>
          </a:stretch>
        </p:blipFill>
        <p:spPr>
          <a:xfrm>
            <a:off x="0" y="0"/>
            <a:ext cx="12192000" cy="6858000"/>
          </a:xfrm>
          <a:prstGeom prst="rect">
            <a:avLst/>
          </a:prstGeom>
          <a:noFill/>
          <a:ln>
            <a:noFill/>
          </a:ln>
        </p:spPr>
      </p:pic>
      <p:sp>
        <p:nvSpPr>
          <p:cNvPr id="5" name="CuadroTexto 4"/>
          <p:cNvSpPr txBox="1"/>
          <p:nvPr/>
        </p:nvSpPr>
        <p:spPr>
          <a:xfrm>
            <a:off x="518614" y="1689552"/>
            <a:ext cx="8420669" cy="3785652"/>
          </a:xfrm>
          <a:prstGeom prst="rect">
            <a:avLst/>
          </a:prstGeom>
          <a:noFill/>
        </p:spPr>
        <p:txBody>
          <a:bodyPr wrap="square" rtlCol="0">
            <a:spAutoFit/>
          </a:bodyPr>
          <a:lstStyle/>
          <a:p>
            <a:pPr lvl="0" algn="just"/>
            <a:r>
              <a:rPr lang="es-ES" sz="2400" dirty="0"/>
              <a:t>Presidenta </a:t>
            </a:r>
            <a:r>
              <a:rPr lang="es-ES" sz="2400" dirty="0" err="1"/>
              <a:t>Naveillan</a:t>
            </a:r>
            <a:r>
              <a:rPr lang="es-ES" sz="2400" dirty="0"/>
              <a:t> gracias por la invitación y por su intermedio a toda la comisión de Seguridad Ciudadana.</a:t>
            </a:r>
          </a:p>
          <a:p>
            <a:pPr lvl="0" algn="just"/>
            <a:r>
              <a:rPr lang="es-ES" sz="2400" dirty="0"/>
              <a:t>Muy agradecido de poder visibilizar el aporte de los Gobiernos Regionales en Seguridad y felices de responder las inquietudes que hayan surgido.</a:t>
            </a:r>
          </a:p>
          <a:p>
            <a:pPr lvl="0" algn="just"/>
            <a:endParaRPr lang="es-ES" sz="2400" dirty="0"/>
          </a:p>
          <a:p>
            <a:pPr lvl="0" algn="just"/>
            <a:endParaRPr lang="es-ES" sz="2400" dirty="0"/>
          </a:p>
          <a:p>
            <a:pPr lvl="0" algn="just"/>
            <a:r>
              <a:rPr lang="es-ES" sz="2400" dirty="0"/>
              <a:t>Ricardo J. Godoy Soto</a:t>
            </a:r>
          </a:p>
          <a:p>
            <a:pPr lvl="0" algn="just"/>
            <a:r>
              <a:rPr lang="es-ES" sz="2400" dirty="0"/>
              <a:t>Director Ejecutivo</a:t>
            </a:r>
          </a:p>
          <a:p>
            <a:pPr lvl="0" algn="just"/>
            <a:r>
              <a:rPr lang="es-ES" sz="2400" dirty="0"/>
              <a:t>AGORECHI</a:t>
            </a:r>
            <a:endParaRPr lang="es-CL" sz="2400" dirty="0"/>
          </a:p>
        </p:txBody>
      </p:sp>
    </p:spTree>
    <p:extLst>
      <p:ext uri="{BB962C8B-B14F-4D97-AF65-F5344CB8AC3E}">
        <p14:creationId xmlns:p14="http://schemas.microsoft.com/office/powerpoint/2010/main" val="14907762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768</Words>
  <Application>Microsoft Office PowerPoint</Application>
  <PresentationFormat>Panorámica</PresentationFormat>
  <Paragraphs>36</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Claudia Andrea Mora Ramos</cp:lastModifiedBy>
  <cp:revision>27</cp:revision>
  <dcterms:created xsi:type="dcterms:W3CDTF">2025-01-27T12:31:50Z</dcterms:created>
  <dcterms:modified xsi:type="dcterms:W3CDTF">2025-05-19T18:56:38Z</dcterms:modified>
</cp:coreProperties>
</file>