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267" r:id="rId5"/>
    <p:sldId id="311" r:id="rId6"/>
    <p:sldId id="306" r:id="rId7"/>
    <p:sldId id="323" r:id="rId8"/>
    <p:sldId id="313" r:id="rId9"/>
    <p:sldId id="325" r:id="rId10"/>
    <p:sldId id="326" r:id="rId11"/>
    <p:sldId id="327" r:id="rId12"/>
    <p:sldId id="328" r:id="rId13"/>
    <p:sldId id="318" r:id="rId14"/>
    <p:sldId id="317" r:id="rId15"/>
  </p:sldIdLst>
  <p:sldSz cx="12192000" cy="6858000"/>
  <p:notesSz cx="6858000" cy="9144000"/>
  <p:embeddedFontLst>
    <p:embeddedFont>
      <p:font typeface="Verdana" panose="020B0604030504040204"/>
      <p:regular r:id="rId18"/>
      <p:bold r:id="rId19"/>
      <p:italic r:id="rId20"/>
      <p:boldItalic r:id="rId21"/>
    </p:embeddedFont>
  </p:embeddedFontLst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56767"/>
    <a:srgbClr val="12E4DA"/>
    <a:srgbClr val="54827F"/>
    <a:srgbClr val="22A5AD"/>
    <a:srgbClr val="3D6387"/>
    <a:srgbClr val="04759F"/>
    <a:srgbClr val="FD3C05"/>
    <a:srgbClr val="FB8602"/>
    <a:srgbClr val="1A93C4"/>
    <a:srgbClr val="F226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266"/>
    <p:restoredTop sz="94694"/>
  </p:normalViewPr>
  <p:slideViewPr>
    <p:cSldViewPr snapToGrid="0">
      <p:cViewPr varScale="1">
        <p:scale>
          <a:sx n="108" d="100"/>
          <a:sy n="108" d="100"/>
        </p:scale>
        <p:origin x="118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155" d="100"/>
          <a:sy n="155" d="100"/>
        </p:scale>
        <p:origin x="6848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1.fntdata"/><Relationship Id="rId3" Type="http://schemas.openxmlformats.org/officeDocument/2006/relationships/customXml" Target="../customXml/item3.xml"/><Relationship Id="rId21" Type="http://schemas.openxmlformats.org/officeDocument/2006/relationships/font" Target="fonts/font4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font" Target="fonts/font2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4E862C18-7D9C-6E98-CE43-625B0A70E84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9D9D36F-87D8-F435-BA4A-BA42B9ED82A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F0D7B5-8BD1-0343-9987-96CBA8519325}" type="datetimeFigureOut">
              <a:rPr lang="es-CL" smtClean="0"/>
              <a:t>04-03-25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EDA2835-E8CF-C4C0-3DEB-F69A386501F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9D9176C-39D2-AD16-9C51-9F78C885E94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81AF95-D37A-7B43-98A5-5E96F8C84FE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79413621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392027-84FA-44FD-96BA-F0A93FA2D6FA}" type="datetimeFigureOut">
              <a:rPr lang="es-CL" smtClean="0"/>
              <a:t>04-03-25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DC362E-1EF5-4248-B09F-D6ABE840400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332790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ortad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D10B83-DC68-9CB3-26B7-4BF431E64A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339259"/>
            <a:ext cx="10515600" cy="837710"/>
          </a:xfrm>
        </p:spPr>
        <p:txBody>
          <a:bodyPr>
            <a:normAutofit/>
          </a:bodyPr>
          <a:lstStyle>
            <a:lvl1pPr algn="ctr">
              <a:defRPr sz="4000" b="1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s-MX" dirty="0"/>
              <a:t>TÍTULO DE PRESENTACIÓN</a:t>
            </a:r>
            <a:endParaRPr lang="es-CL" dirty="0"/>
          </a:p>
        </p:txBody>
      </p:sp>
      <p:sp>
        <p:nvSpPr>
          <p:cNvPr id="14" name="Marcador de texto 13">
            <a:extLst>
              <a:ext uri="{FF2B5EF4-FFF2-40B4-BE49-F238E27FC236}">
                <a16:creationId xmlns:a16="http://schemas.microsoft.com/office/drawing/2014/main" id="{4EF85A1B-74A0-E128-CE32-50B638FB713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82212" y="3264816"/>
            <a:ext cx="6427574" cy="346738"/>
          </a:xfrm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s-MX" dirty="0"/>
              <a:t>Bajada lorem ipsum dolor sit amet</a:t>
            </a:r>
            <a:endParaRPr lang="es-CL" dirty="0"/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D3EAE4C3-C21C-0F74-3775-DD3486554F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01379" y="1989474"/>
            <a:ext cx="3989238" cy="261938"/>
          </a:xfr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s-MX" dirty="0"/>
              <a:t>Epígrafe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3714196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ortadill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D10B83-DC68-9CB3-26B7-4BF431E64A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279843"/>
            <a:ext cx="10515600" cy="837710"/>
          </a:xfrm>
        </p:spPr>
        <p:txBody>
          <a:bodyPr>
            <a:normAutofit/>
          </a:bodyPr>
          <a:lstStyle>
            <a:lvl1pPr algn="ctr">
              <a:defRPr sz="4600" b="1" i="0">
                <a:solidFill>
                  <a:srgbClr val="0B458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s-MX" dirty="0"/>
              <a:t>Título de lámina</a:t>
            </a:r>
            <a:endParaRPr lang="es-CL" dirty="0"/>
          </a:p>
        </p:txBody>
      </p:sp>
      <p:sp>
        <p:nvSpPr>
          <p:cNvPr id="14" name="Marcador de texto 13">
            <a:extLst>
              <a:ext uri="{FF2B5EF4-FFF2-40B4-BE49-F238E27FC236}">
                <a16:creationId xmlns:a16="http://schemas.microsoft.com/office/drawing/2014/main" id="{4EF85A1B-74A0-E128-CE32-50B638FB713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01159" y="3264816"/>
            <a:ext cx="3789682" cy="346738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0B4581"/>
                </a:solidFill>
              </a:defRPr>
            </a:lvl1pPr>
          </a:lstStyle>
          <a:p>
            <a:pPr lvl="0"/>
            <a:r>
              <a:rPr lang="es-MX" dirty="0"/>
              <a:t>Bajada de lámina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2506405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ámina interior_op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81A2E76-457B-7287-B7E9-E9E0C0329FC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623078"/>
            <a:ext cx="10515600" cy="518388"/>
          </a:xfrm>
        </p:spPr>
        <p:txBody>
          <a:bodyPr>
            <a:normAutofit/>
          </a:bodyPr>
          <a:lstStyle>
            <a:lvl1pPr marL="0" indent="0">
              <a:buNone/>
              <a:defRPr sz="4000" b="1" i="0">
                <a:solidFill>
                  <a:srgbClr val="0B458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 dirty="0"/>
              <a:t>Título de lámina</a:t>
            </a:r>
          </a:p>
        </p:txBody>
      </p:sp>
      <p:sp>
        <p:nvSpPr>
          <p:cNvPr id="13" name="Marcador de texto 12">
            <a:extLst>
              <a:ext uri="{FF2B5EF4-FFF2-40B4-BE49-F238E27FC236}">
                <a16:creationId xmlns:a16="http://schemas.microsoft.com/office/drawing/2014/main" id="{98520361-BD56-4E8E-9CB5-6FC8EDEDDB9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21113" y="1991656"/>
            <a:ext cx="7569200" cy="3584575"/>
          </a:xfrm>
        </p:spPr>
        <p:txBody>
          <a:bodyPr/>
          <a:lstStyle>
            <a:lvl1pPr marL="0" indent="0">
              <a:buNone/>
              <a:defRPr sz="2000">
                <a:solidFill>
                  <a:srgbClr val="0C4581"/>
                </a:solidFill>
              </a:defRPr>
            </a:lvl1pPr>
          </a:lstStyle>
          <a:p>
            <a:pPr lvl="0"/>
            <a:r>
              <a:rPr lang="es-MX" dirty="0"/>
              <a:t>Texto de lámina. Lorem ipsum dolor sit amet.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759473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Lámina interior_op2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81A2E76-457B-7287-B7E9-E9E0C0329FC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623078"/>
            <a:ext cx="10515600" cy="518388"/>
          </a:xfrm>
        </p:spPr>
        <p:txBody>
          <a:bodyPr>
            <a:normAutofit/>
          </a:bodyPr>
          <a:lstStyle>
            <a:lvl1pPr marL="0" indent="0">
              <a:buNone/>
              <a:defRPr sz="4000" b="1" i="0">
                <a:solidFill>
                  <a:srgbClr val="0B458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 dirty="0"/>
              <a:t>Título de lámina</a:t>
            </a:r>
          </a:p>
        </p:txBody>
      </p:sp>
      <p:sp>
        <p:nvSpPr>
          <p:cNvPr id="13" name="Marcador de texto 12">
            <a:extLst>
              <a:ext uri="{FF2B5EF4-FFF2-40B4-BE49-F238E27FC236}">
                <a16:creationId xmlns:a16="http://schemas.microsoft.com/office/drawing/2014/main" id="{98520361-BD56-4E8E-9CB5-6FC8EDEDDB9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21113" y="1991656"/>
            <a:ext cx="7569200" cy="3584575"/>
          </a:xfrm>
        </p:spPr>
        <p:txBody>
          <a:bodyPr/>
          <a:lstStyle>
            <a:lvl1pPr marL="0" indent="0">
              <a:buNone/>
              <a:defRPr sz="2000">
                <a:solidFill>
                  <a:srgbClr val="0C4581"/>
                </a:solidFill>
              </a:defRPr>
            </a:lvl1pPr>
          </a:lstStyle>
          <a:p>
            <a:pPr lvl="0"/>
            <a:r>
              <a:rPr lang="es-MX" dirty="0"/>
              <a:t>Texto de lámina. Lorem ipsum dolor sit amet.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2455267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os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E79EC74-3BED-0EC0-A81D-ABF62D8EA3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85090"/>
            <a:ext cx="5181600" cy="4351338"/>
          </a:xfrm>
        </p:spPr>
        <p:txBody>
          <a:bodyPr/>
          <a:lstStyle/>
          <a:p>
            <a:pPr lvl="0"/>
            <a:endParaRPr lang="es-CL" dirty="0"/>
          </a:p>
        </p:txBody>
      </p:sp>
      <p:sp>
        <p:nvSpPr>
          <p:cNvPr id="11" name="Marcador de texto 9">
            <a:extLst>
              <a:ext uri="{FF2B5EF4-FFF2-40B4-BE49-F238E27FC236}">
                <a16:creationId xmlns:a16="http://schemas.microsoft.com/office/drawing/2014/main" id="{FFDD4098-A489-3EDD-9C9D-BD18C95612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72200" y="1484313"/>
            <a:ext cx="5181600" cy="4351337"/>
          </a:xfrm>
        </p:spPr>
        <p:txBody>
          <a:bodyPr/>
          <a:lstStyle>
            <a:lvl1pPr>
              <a:defRPr sz="2400">
                <a:solidFill>
                  <a:srgbClr val="0C4581"/>
                </a:solidFill>
              </a:defRPr>
            </a:lvl1pPr>
            <a:lvl2pPr>
              <a:defRPr sz="2000">
                <a:solidFill>
                  <a:srgbClr val="0C4581"/>
                </a:solidFill>
              </a:defRPr>
            </a:lvl2pPr>
            <a:lvl3pPr>
              <a:defRPr sz="1800">
                <a:solidFill>
                  <a:srgbClr val="0C4581"/>
                </a:solidFill>
              </a:defRPr>
            </a:lvl3pPr>
            <a:lvl4pPr>
              <a:defRPr sz="1600">
                <a:solidFill>
                  <a:srgbClr val="0C4581"/>
                </a:solidFill>
              </a:defRPr>
            </a:lvl4pPr>
            <a:lvl5pPr>
              <a:defRPr sz="1600">
                <a:solidFill>
                  <a:srgbClr val="0C4581"/>
                </a:solidFill>
              </a:defRPr>
            </a:lvl5pPr>
          </a:lstStyle>
          <a:p>
            <a:pPr lvl="0"/>
            <a:r>
              <a:rPr lang="es-MX" dirty="0"/>
              <a:t>Haga clic para modificar los estilos de texto del patrón</a:t>
            </a:r>
          </a:p>
          <a:p>
            <a:pPr lvl="1"/>
            <a:r>
              <a:rPr lang="es-MX" dirty="0"/>
              <a:t>Segundo nivel</a:t>
            </a:r>
          </a:p>
          <a:p>
            <a:pPr lvl="2"/>
            <a:r>
              <a:rPr lang="es-MX" dirty="0"/>
              <a:t>Tercer nivel</a:t>
            </a:r>
          </a:p>
          <a:p>
            <a:pPr lvl="3"/>
            <a:r>
              <a:rPr lang="es-MX" dirty="0"/>
              <a:t>Cuarto nivel</a:t>
            </a:r>
          </a:p>
          <a:p>
            <a:pPr lvl="4"/>
            <a:r>
              <a:rPr lang="es-MX" dirty="0"/>
              <a:t>Quinto nivel</a:t>
            </a:r>
            <a:endParaRPr lang="es-CL" dirty="0"/>
          </a:p>
        </p:txBody>
      </p:sp>
      <p:sp>
        <p:nvSpPr>
          <p:cNvPr id="12" name="Marcador de texto 2">
            <a:extLst>
              <a:ext uri="{FF2B5EF4-FFF2-40B4-BE49-F238E27FC236}">
                <a16:creationId xmlns:a16="http://schemas.microsoft.com/office/drawing/2014/main" id="{D3881AA8-46B6-8B1C-2BFD-E829BBDBE929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831850" y="623078"/>
            <a:ext cx="10515600" cy="518388"/>
          </a:xfrm>
        </p:spPr>
        <p:txBody>
          <a:bodyPr>
            <a:normAutofit/>
          </a:bodyPr>
          <a:lstStyle>
            <a:lvl1pPr marL="0" indent="0">
              <a:buNone/>
              <a:defRPr sz="4000" b="1" i="0">
                <a:solidFill>
                  <a:srgbClr val="0B458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 dirty="0"/>
              <a:t>Título de lámina</a:t>
            </a:r>
          </a:p>
        </p:txBody>
      </p:sp>
    </p:spTree>
    <p:extLst>
      <p:ext uri="{BB962C8B-B14F-4D97-AF65-F5344CB8AC3E}">
        <p14:creationId xmlns:p14="http://schemas.microsoft.com/office/powerpoint/2010/main" val="17841653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ier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60720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87F2359B-04E4-01ED-689A-93A1663A0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 dirty="0"/>
              <a:t>Haz clic para modificar el estilo de título del patrón</a:t>
            </a:r>
            <a:endParaRPr lang="es-CL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D5BCEEC-C96B-0DC0-4290-32F18394F3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 dirty="0"/>
              <a:t>Haga clic para modificar los estilos de texto del patrón</a:t>
            </a:r>
          </a:p>
          <a:p>
            <a:pPr lvl="1"/>
            <a:r>
              <a:rPr lang="es-MX" dirty="0"/>
              <a:t>Segundo nivel</a:t>
            </a:r>
          </a:p>
          <a:p>
            <a:pPr lvl="2"/>
            <a:r>
              <a:rPr lang="es-MX" dirty="0"/>
              <a:t>Tercer nivel</a:t>
            </a:r>
          </a:p>
          <a:p>
            <a:pPr lvl="3"/>
            <a:r>
              <a:rPr lang="es-MX" dirty="0"/>
              <a:t>Cuarto nivel</a:t>
            </a:r>
          </a:p>
          <a:p>
            <a:pPr lvl="4"/>
            <a:r>
              <a:rPr lang="es-MX" dirty="0"/>
              <a:t>Quinto nivel</a:t>
            </a:r>
            <a:endParaRPr lang="es-CL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5E2851F-2CF1-6901-1409-D84ED8AA56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45C7F5-E518-4449-946A-19B136B5AE60}" type="datetimeFigureOut">
              <a:rPr lang="es-CL" smtClean="0"/>
              <a:t>04-03-25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72B1A28-07FD-79E1-FE0A-90EE1D5E27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FDA1963-E09C-389D-ABAF-717B8D7A19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6097A0-6419-AF42-932A-B78F8253A79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30940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0" r:id="rId2"/>
    <p:sldLayoutId id="2147483651" r:id="rId3"/>
    <p:sldLayoutId id="2147483662" r:id="rId4"/>
    <p:sldLayoutId id="2147483652" r:id="rId5"/>
    <p:sldLayoutId id="2147483663" r:id="rId6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jpe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8.emf"/><Relationship Id="rId7" Type="http://schemas.openxmlformats.org/officeDocument/2006/relationships/image" Target="../media/image15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2F192F-BA96-5ED3-CCE0-0FAC920CF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194" y="2115573"/>
            <a:ext cx="11636028" cy="3047562"/>
          </a:xfrm>
        </p:spPr>
        <p:txBody>
          <a:bodyPr>
            <a:normAutofit/>
          </a:bodyPr>
          <a:lstStyle/>
          <a:p>
            <a:r>
              <a:rPr lang="es-419" sz="4400" dirty="0">
                <a:latin typeface="Calibri" panose="020F0502020204030204" pitchFamily="34" charset="0"/>
                <a:cs typeface="Calibri" panose="020F0502020204030204" pitchFamily="34" charset="0"/>
              </a:rPr>
              <a:t>PDL AUTOCONTROL EN MATERIA</a:t>
            </a:r>
            <a:r>
              <a:rPr lang="es-CL" sz="4400" dirty="0">
                <a:latin typeface="Calibri" panose="020F0502020204030204" pitchFamily="34" charset="0"/>
                <a:cs typeface="Calibri" panose="020F0502020204030204" pitchFamily="34" charset="0"/>
              </a:rPr>
              <a:t> DE PESAJE</a:t>
            </a:r>
            <a:br>
              <a:rPr lang="es-CL" sz="49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s-CL" sz="3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CL" sz="3000" dirty="0">
                <a:latin typeface="Calibri" panose="020F0502020204030204" pitchFamily="34" charset="0"/>
                <a:cs typeface="Calibri" panose="020F0502020204030204" pitchFamily="34" charset="0"/>
              </a:rPr>
              <a:t>Servicio Nacional de Aduanas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F7DA8068-1852-FC69-712C-FAAF5FF6F74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6621"/>
          <a:stretch/>
        </p:blipFill>
        <p:spPr>
          <a:xfrm>
            <a:off x="5128091" y="223502"/>
            <a:ext cx="1935818" cy="261938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73EB318C-6E73-70C7-1342-F7F810A96B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8775" y="739449"/>
            <a:ext cx="3054441" cy="759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865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A8A4D1-C68F-899F-9FDD-32471DF58B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3AC844D8-7957-1681-E7B3-816A51ABD5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1710" y="6408577"/>
            <a:ext cx="1384300" cy="3810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B12D6A19-274A-2A22-A7BA-70FC4F7198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38154" y="397722"/>
            <a:ext cx="1727856" cy="429505"/>
          </a:xfrm>
          <a:prstGeom prst="rect">
            <a:avLst/>
          </a:prstGeom>
        </p:spPr>
      </p:pic>
      <p:sp>
        <p:nvSpPr>
          <p:cNvPr id="18" name="Título 1">
            <a:extLst>
              <a:ext uri="{FF2B5EF4-FFF2-40B4-BE49-F238E27FC236}">
                <a16:creationId xmlns:a16="http://schemas.microsoft.com/office/drawing/2014/main" id="{4A7AA330-129F-FD41-275B-9799D3E7303B}"/>
              </a:ext>
            </a:extLst>
          </p:cNvPr>
          <p:cNvSpPr txBox="1">
            <a:spLocks/>
          </p:cNvSpPr>
          <p:nvPr/>
        </p:nvSpPr>
        <p:spPr>
          <a:xfrm>
            <a:off x="725990" y="657410"/>
            <a:ext cx="8796860" cy="83771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just"/>
            <a:r>
              <a:rPr lang="es-CL" sz="36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Servicio Nacional de Aduanas</a:t>
            </a: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CFDF2E2C-D12E-86AF-65B9-DE2302A16763}"/>
              </a:ext>
            </a:extLst>
          </p:cNvPr>
          <p:cNvSpPr txBox="1"/>
          <p:nvPr/>
        </p:nvSpPr>
        <p:spPr>
          <a:xfrm>
            <a:off x="821507" y="1333135"/>
            <a:ext cx="891664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CL" sz="2000" b="1" dirty="0">
                <a:solidFill>
                  <a:srgbClr val="0B458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 fundamental contar con el peso exacto de las mercancías </a:t>
            </a:r>
            <a:r>
              <a:rPr lang="es-ES" sz="2000" b="1" dirty="0">
                <a:solidFill>
                  <a:srgbClr val="0B458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 la trazabilidad de la carga carretera en las operaciones de Importación, Exportación y Tránsito. </a:t>
            </a:r>
            <a:endParaRPr lang="es-CL" sz="2000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3D4DE71F-51C4-F52A-AC9E-5F2444BB5F23}"/>
              </a:ext>
            </a:extLst>
          </p:cNvPr>
          <p:cNvSpPr/>
          <p:nvPr/>
        </p:nvSpPr>
        <p:spPr>
          <a:xfrm>
            <a:off x="2756883" y="2545303"/>
            <a:ext cx="3896125" cy="14304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A943BE0-6BA9-9639-AB90-541C0112E380}"/>
              </a:ext>
            </a:extLst>
          </p:cNvPr>
          <p:cNvSpPr txBox="1"/>
          <p:nvPr/>
        </p:nvSpPr>
        <p:spPr>
          <a:xfrm>
            <a:off x="2714531" y="2498431"/>
            <a:ext cx="387676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00000"/>
              </a:lnSpc>
            </a:pPr>
            <a:r>
              <a:rPr lang="es-ES" dirty="0">
                <a:solidFill>
                  <a:schemeClr val="tx2"/>
                </a:solidFill>
              </a:rPr>
              <a:t>Esto nos permitirá potenciar la estrategia de fiscalización, sustentada en la gestión de riesgos y el uso de inteligencia, aplicando eficazmente las tecnologías y herramientas de apoyo.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811C6607-B571-12B8-51D8-A25F2C1C74B4}"/>
              </a:ext>
            </a:extLst>
          </p:cNvPr>
          <p:cNvSpPr/>
          <p:nvPr/>
        </p:nvSpPr>
        <p:spPr>
          <a:xfrm>
            <a:off x="2756883" y="4606903"/>
            <a:ext cx="3938477" cy="8880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BC69781C-49E0-998F-A86E-099875F1A02C}"/>
              </a:ext>
            </a:extLst>
          </p:cNvPr>
          <p:cNvSpPr txBox="1"/>
          <p:nvPr/>
        </p:nvSpPr>
        <p:spPr>
          <a:xfrm>
            <a:off x="2756883" y="4324769"/>
            <a:ext cx="38344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00000"/>
              </a:lnSpc>
            </a:pPr>
            <a:endParaRPr lang="es-ES" dirty="0">
              <a:solidFill>
                <a:schemeClr val="tx2"/>
              </a:solidFill>
            </a:endParaRPr>
          </a:p>
          <a:p>
            <a:pPr lvl="0" algn="just">
              <a:lnSpc>
                <a:spcPct val="100000"/>
              </a:lnSpc>
            </a:pPr>
            <a:r>
              <a:rPr lang="es-ES" dirty="0">
                <a:solidFill>
                  <a:schemeClr val="tx2"/>
                </a:solidFill>
              </a:rPr>
              <a:t>Se da cumplimiento en el Artículo 168 y 169 de la Ordenanza de Aduanas.</a:t>
            </a:r>
          </a:p>
          <a:p>
            <a:pPr lvl="0" algn="just">
              <a:lnSpc>
                <a:spcPct val="100000"/>
              </a:lnSpc>
            </a:pPr>
            <a:endParaRPr lang="es-ES" dirty="0">
              <a:solidFill>
                <a:schemeClr val="tx2"/>
              </a:solidFill>
            </a:endParaRPr>
          </a:p>
        </p:txBody>
      </p:sp>
      <p:sp>
        <p:nvSpPr>
          <p:cNvPr id="17" name="Medio marco 16">
            <a:extLst>
              <a:ext uri="{FF2B5EF4-FFF2-40B4-BE49-F238E27FC236}">
                <a16:creationId xmlns:a16="http://schemas.microsoft.com/office/drawing/2014/main" id="{617FB681-997A-7FE3-EC0B-C55B82D7A01A}"/>
              </a:ext>
            </a:extLst>
          </p:cNvPr>
          <p:cNvSpPr/>
          <p:nvPr/>
        </p:nvSpPr>
        <p:spPr>
          <a:xfrm>
            <a:off x="2652823" y="4509913"/>
            <a:ext cx="402267" cy="307067"/>
          </a:xfrm>
          <a:prstGeom prst="halfFrame">
            <a:avLst/>
          </a:prstGeom>
          <a:solidFill>
            <a:srgbClr val="D6001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atin typeface="Verdana"/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BBDC134A-72B9-648E-B33D-8DB4300D6B64}"/>
              </a:ext>
            </a:extLst>
          </p:cNvPr>
          <p:cNvSpPr txBox="1"/>
          <p:nvPr/>
        </p:nvSpPr>
        <p:spPr>
          <a:xfrm>
            <a:off x="533388" y="4787115"/>
            <a:ext cx="209133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L" sz="2000" b="1" dirty="0">
                <a:solidFill>
                  <a:srgbClr val="0B458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Cumplimiento Legal</a:t>
            </a:r>
            <a:endParaRPr lang="es-CL" sz="2000" dirty="0"/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id="{5050F4E4-7773-9DE1-28CF-2C5DDECAA4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9495" y="4298783"/>
            <a:ext cx="609600" cy="590550"/>
          </a:xfrm>
          <a:prstGeom prst="rect">
            <a:avLst/>
          </a:prstGeom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BE4746D2-A5DC-9ECF-0391-A1AE97C5F5BE}"/>
              </a:ext>
            </a:extLst>
          </p:cNvPr>
          <p:cNvSpPr txBox="1"/>
          <p:nvPr/>
        </p:nvSpPr>
        <p:spPr>
          <a:xfrm>
            <a:off x="954461" y="3075412"/>
            <a:ext cx="149026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CL" sz="2000" b="1" dirty="0">
                <a:solidFill>
                  <a:srgbClr val="0B458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Beneficios</a:t>
            </a:r>
            <a:endParaRPr lang="es-CL" sz="2000" dirty="0"/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id="{1D146690-89A0-51BF-ABA1-167189725E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9495" y="2710102"/>
            <a:ext cx="619125" cy="457200"/>
          </a:xfrm>
          <a:prstGeom prst="rect">
            <a:avLst/>
          </a:prstGeom>
        </p:spPr>
      </p:pic>
      <p:sp>
        <p:nvSpPr>
          <p:cNvPr id="49" name="Medio marco 48">
            <a:extLst>
              <a:ext uri="{FF2B5EF4-FFF2-40B4-BE49-F238E27FC236}">
                <a16:creationId xmlns:a16="http://schemas.microsoft.com/office/drawing/2014/main" id="{5DD77087-1CB8-02D6-4114-445693FA6836}"/>
              </a:ext>
            </a:extLst>
          </p:cNvPr>
          <p:cNvSpPr/>
          <p:nvPr/>
        </p:nvSpPr>
        <p:spPr>
          <a:xfrm rot="10800000">
            <a:off x="6406736" y="5310536"/>
            <a:ext cx="402267" cy="307067"/>
          </a:xfrm>
          <a:prstGeom prst="halfFrame">
            <a:avLst/>
          </a:prstGeom>
          <a:solidFill>
            <a:srgbClr val="D6001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atin typeface="Verdana"/>
            </a:endParaRPr>
          </a:p>
        </p:txBody>
      </p:sp>
      <p:sp>
        <p:nvSpPr>
          <p:cNvPr id="50" name="Medio marco 49">
            <a:extLst>
              <a:ext uri="{FF2B5EF4-FFF2-40B4-BE49-F238E27FC236}">
                <a16:creationId xmlns:a16="http://schemas.microsoft.com/office/drawing/2014/main" id="{DDFA5DB5-4DBB-F746-1A49-7D23BC9F809C}"/>
              </a:ext>
            </a:extLst>
          </p:cNvPr>
          <p:cNvSpPr/>
          <p:nvPr/>
        </p:nvSpPr>
        <p:spPr>
          <a:xfrm rot="10800000">
            <a:off x="6293093" y="3774386"/>
            <a:ext cx="402267" cy="307067"/>
          </a:xfrm>
          <a:prstGeom prst="halfFrame">
            <a:avLst/>
          </a:prstGeom>
          <a:solidFill>
            <a:srgbClr val="D6001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atin typeface="Verdana"/>
            </a:endParaRPr>
          </a:p>
        </p:txBody>
      </p:sp>
      <p:sp>
        <p:nvSpPr>
          <p:cNvPr id="51" name="Medio marco 50">
            <a:extLst>
              <a:ext uri="{FF2B5EF4-FFF2-40B4-BE49-F238E27FC236}">
                <a16:creationId xmlns:a16="http://schemas.microsoft.com/office/drawing/2014/main" id="{6D1E6065-087F-ABB6-AB4B-D3C15A9BE784}"/>
              </a:ext>
            </a:extLst>
          </p:cNvPr>
          <p:cNvSpPr/>
          <p:nvPr/>
        </p:nvSpPr>
        <p:spPr>
          <a:xfrm>
            <a:off x="2652823" y="2425461"/>
            <a:ext cx="402267" cy="307067"/>
          </a:xfrm>
          <a:prstGeom prst="halfFrame">
            <a:avLst/>
          </a:prstGeom>
          <a:solidFill>
            <a:srgbClr val="D6001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atin typeface="Verdana"/>
            </a:endParaRPr>
          </a:p>
        </p:txBody>
      </p:sp>
      <p:pic>
        <p:nvPicPr>
          <p:cNvPr id="5122" name="Picture 2" descr="Aduanas: Más de 319,110 ilustraciones y dibujos de stock con licencia  libres de regalías | Shutterstock">
            <a:extLst>
              <a:ext uri="{FF2B5EF4-FFF2-40B4-BE49-F238E27FC236}">
                <a16:creationId xmlns:a16="http://schemas.microsoft.com/office/drawing/2014/main" id="{5BF32E2A-190D-089C-A33A-7991CB00F0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4960" y="2547880"/>
            <a:ext cx="3592291" cy="27600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87033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F7DA8068-1852-FC69-712C-FAAF5FF6F74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6621"/>
          <a:stretch/>
        </p:blipFill>
        <p:spPr>
          <a:xfrm>
            <a:off x="5128091" y="223502"/>
            <a:ext cx="1935818" cy="261938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73EB318C-6E73-70C7-1342-F7F810A96B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8775" y="739449"/>
            <a:ext cx="3054441" cy="759263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7150C1A5-771D-BECF-D520-5FAE66ECEFE1}"/>
              </a:ext>
            </a:extLst>
          </p:cNvPr>
          <p:cNvSpPr txBox="1">
            <a:spLocks/>
          </p:cNvSpPr>
          <p:nvPr/>
        </p:nvSpPr>
        <p:spPr>
          <a:xfrm>
            <a:off x="427510" y="1905219"/>
            <a:ext cx="11636028" cy="3047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s-CL" sz="4400" dirty="0">
                <a:latin typeface="Calibri" panose="020F0502020204030204" pitchFamily="34" charset="0"/>
                <a:cs typeface="Calibri" panose="020F0502020204030204" pitchFamily="34" charset="0"/>
              </a:rPr>
              <a:t>ENCUENTRO NACIONAL DE PESAJE</a:t>
            </a:r>
            <a:br>
              <a:rPr lang="es-CL" sz="49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s-CL" sz="3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CL" sz="3000" dirty="0">
                <a:latin typeface="Calibri" panose="020F0502020204030204" pitchFamily="34" charset="0"/>
                <a:cs typeface="Calibri" panose="020F0502020204030204" pitchFamily="34" charset="0"/>
              </a:rPr>
              <a:t>Servicio Nacional de Aduanas</a:t>
            </a:r>
          </a:p>
        </p:txBody>
      </p:sp>
    </p:spTree>
    <p:extLst>
      <p:ext uri="{BB962C8B-B14F-4D97-AF65-F5344CB8AC3E}">
        <p14:creationId xmlns:p14="http://schemas.microsoft.com/office/powerpoint/2010/main" val="3009953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09AD0466-67FB-1320-0F53-309B20F881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1710" y="6408577"/>
            <a:ext cx="1384300" cy="3810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327F50DB-A575-E656-22E5-7AAB35AB2A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38154" y="397722"/>
            <a:ext cx="1727856" cy="429505"/>
          </a:xfrm>
          <a:prstGeom prst="rect">
            <a:avLst/>
          </a:prstGeom>
        </p:spPr>
      </p:pic>
      <p:sp>
        <p:nvSpPr>
          <p:cNvPr id="18" name="Título 1">
            <a:extLst>
              <a:ext uri="{FF2B5EF4-FFF2-40B4-BE49-F238E27FC236}">
                <a16:creationId xmlns:a16="http://schemas.microsoft.com/office/drawing/2014/main" id="{C468DEE1-4917-AD81-E757-F9B37DB23958}"/>
              </a:ext>
            </a:extLst>
          </p:cNvPr>
          <p:cNvSpPr txBox="1">
            <a:spLocks/>
          </p:cNvSpPr>
          <p:nvPr/>
        </p:nvSpPr>
        <p:spPr>
          <a:xfrm>
            <a:off x="2702083" y="371037"/>
            <a:ext cx="6502210" cy="83771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just"/>
            <a:r>
              <a:rPr lang="es-CL" sz="36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Servicio Nacional de Aduanas</a:t>
            </a: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3A6AA2A0-0781-F7C6-DA9C-A0100714A9E3}"/>
              </a:ext>
            </a:extLst>
          </p:cNvPr>
          <p:cNvSpPr txBox="1"/>
          <p:nvPr/>
        </p:nvSpPr>
        <p:spPr>
          <a:xfrm>
            <a:off x="472894" y="1407891"/>
            <a:ext cx="422005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CL" sz="2000" b="1" dirty="0">
                <a:solidFill>
                  <a:srgbClr val="0B458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¿Qué es ? </a:t>
            </a:r>
            <a:endParaRPr lang="es-CL" sz="2000" dirty="0"/>
          </a:p>
        </p:txBody>
      </p:sp>
      <p:sp>
        <p:nvSpPr>
          <p:cNvPr id="33" name="Rectángulo 32">
            <a:extLst>
              <a:ext uri="{FF2B5EF4-FFF2-40B4-BE49-F238E27FC236}">
                <a16:creationId xmlns:a16="http://schemas.microsoft.com/office/drawing/2014/main" id="{253751B1-006F-8011-67EB-F4EC73138DD1}"/>
              </a:ext>
            </a:extLst>
          </p:cNvPr>
          <p:cNvSpPr/>
          <p:nvPr/>
        </p:nvSpPr>
        <p:spPr>
          <a:xfrm>
            <a:off x="491213" y="1899203"/>
            <a:ext cx="4495014" cy="175432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EC081271-B7EB-E55A-8A3B-AB94D9375D34}"/>
              </a:ext>
            </a:extLst>
          </p:cNvPr>
          <p:cNvSpPr txBox="1"/>
          <p:nvPr/>
        </p:nvSpPr>
        <p:spPr>
          <a:xfrm>
            <a:off x="472894" y="1922046"/>
            <a:ext cx="445837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00000"/>
              </a:lnSpc>
            </a:pPr>
            <a:r>
              <a:rPr lang="es-ES" dirty="0">
                <a:solidFill>
                  <a:schemeClr val="tx2"/>
                </a:solidFill>
              </a:rPr>
              <a:t>Es un servicio público chileno, que ejerce la función aduanera. Es un organismo de administración autónoma, y se relaciona con el presidente de la República a través del Ministerio de Hacienda. Tiene su sede principal en la ciudad puerto de Valparaíso.</a:t>
            </a:r>
          </a:p>
        </p:txBody>
      </p:sp>
      <p:cxnSp>
        <p:nvCxnSpPr>
          <p:cNvPr id="35" name="Conector recto 34">
            <a:extLst>
              <a:ext uri="{FF2B5EF4-FFF2-40B4-BE49-F238E27FC236}">
                <a16:creationId xmlns:a16="http://schemas.microsoft.com/office/drawing/2014/main" id="{EC412318-4941-4B33-175C-AF22262A6B86}"/>
              </a:ext>
            </a:extLst>
          </p:cNvPr>
          <p:cNvCxnSpPr>
            <a:cxnSpLocks/>
          </p:cNvCxnSpPr>
          <p:nvPr/>
        </p:nvCxnSpPr>
        <p:spPr>
          <a:xfrm>
            <a:off x="5133600" y="1643359"/>
            <a:ext cx="0" cy="4661138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Rectángulo 40">
            <a:extLst>
              <a:ext uri="{FF2B5EF4-FFF2-40B4-BE49-F238E27FC236}">
                <a16:creationId xmlns:a16="http://schemas.microsoft.com/office/drawing/2014/main" id="{1BD1125C-A9F7-7E2B-38AE-1ED411EDD646}"/>
              </a:ext>
            </a:extLst>
          </p:cNvPr>
          <p:cNvSpPr/>
          <p:nvPr/>
        </p:nvSpPr>
        <p:spPr>
          <a:xfrm>
            <a:off x="5267748" y="1922046"/>
            <a:ext cx="6667012" cy="39506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id="{170162DB-6187-EC3E-DE53-DFF444D49836}"/>
              </a:ext>
            </a:extLst>
          </p:cNvPr>
          <p:cNvSpPr txBox="1"/>
          <p:nvPr/>
        </p:nvSpPr>
        <p:spPr>
          <a:xfrm>
            <a:off x="5280974" y="1922046"/>
            <a:ext cx="665378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00000"/>
              </a:lnSpc>
            </a:pPr>
            <a:r>
              <a:rPr lang="es-ES" dirty="0">
                <a:solidFill>
                  <a:schemeClr val="tx2"/>
                </a:solidFill>
              </a:rPr>
              <a:t>Son funciones son claves para el desarrollo del país, ya que tiene un rol preponderante en materia de comercio exterior, especialmente, en la facilitación y agilización de las operaciones de importación y exportación, a través de la simplificación de trámites y procesos. Asimismo, debe resguardar los intereses del Estado, fiscalizando dichas operaciones, de manera oportuna y exacta, y recaudar los derechos e impuestos vinculados a éstas. Además, le corresponde generar las estadísticas del intercambio comercial de Chile y realizar otras tareas que le encomienda la ley.</a:t>
            </a:r>
          </a:p>
          <a:p>
            <a:pPr lvl="0" algn="just">
              <a:lnSpc>
                <a:spcPct val="100000"/>
              </a:lnSpc>
            </a:pPr>
            <a:endParaRPr lang="es-ES" dirty="0">
              <a:solidFill>
                <a:schemeClr val="tx2"/>
              </a:solidFill>
            </a:endParaRPr>
          </a:p>
          <a:p>
            <a:pPr lvl="0" algn="just">
              <a:lnSpc>
                <a:spcPct val="100000"/>
              </a:lnSpc>
            </a:pPr>
            <a:r>
              <a:rPr lang="es-ES" dirty="0">
                <a:solidFill>
                  <a:schemeClr val="tx2"/>
                </a:solidFill>
              </a:rPr>
              <a:t>Sus ejes centrales son:</a:t>
            </a:r>
          </a:p>
          <a:p>
            <a:pPr marL="285750" lvl="0" indent="-285750"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s-ES" dirty="0">
                <a:solidFill>
                  <a:schemeClr val="tx2"/>
                </a:solidFill>
              </a:rPr>
              <a:t>Facilitación del comercio exterior, en un contexto de globalización.</a:t>
            </a:r>
          </a:p>
          <a:p>
            <a:pPr marL="285750" lvl="0" indent="-285750"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s-ES" dirty="0">
                <a:solidFill>
                  <a:schemeClr val="tx2"/>
                </a:solidFill>
              </a:rPr>
              <a:t>Fiscalización aduanera, exacta y oportuna.</a:t>
            </a:r>
          </a:p>
          <a:p>
            <a:pPr marL="285750" lvl="0" indent="-285750"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s-ES" dirty="0">
                <a:solidFill>
                  <a:schemeClr val="tx2"/>
                </a:solidFill>
              </a:rPr>
              <a:t>Modernización del Servicio</a:t>
            </a:r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id="{27F4F1F8-C360-7437-B2B1-8203448A4AB0}"/>
              </a:ext>
            </a:extLst>
          </p:cNvPr>
          <p:cNvSpPr txBox="1"/>
          <p:nvPr/>
        </p:nvSpPr>
        <p:spPr>
          <a:xfrm>
            <a:off x="5681085" y="1443303"/>
            <a:ext cx="182753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CL" sz="2000" b="1" dirty="0">
                <a:solidFill>
                  <a:srgbClr val="0B458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Rol del Servicio</a:t>
            </a:r>
            <a:endParaRPr lang="es-CL" sz="2000" dirty="0"/>
          </a:p>
        </p:txBody>
      </p:sp>
      <p:pic>
        <p:nvPicPr>
          <p:cNvPr id="1026" name="Picture 2" descr="Servicio Nacional de Aduanas - Primera línea de protección del país">
            <a:extLst>
              <a:ext uri="{FF2B5EF4-FFF2-40B4-BE49-F238E27FC236}">
                <a16:creationId xmlns:a16="http://schemas.microsoft.com/office/drawing/2014/main" id="{7A9709A2-2CCE-CF69-4E06-CFA3F460F2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894" y="3865699"/>
            <a:ext cx="4458378" cy="243879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Grafik 21">
            <a:extLst>
              <a:ext uri="{FF2B5EF4-FFF2-40B4-BE49-F238E27FC236}">
                <a16:creationId xmlns:a16="http://schemas.microsoft.com/office/drawing/2014/main" id="{258DEB54-7206-790B-0693-8E08C1A7646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280974" y="1443303"/>
            <a:ext cx="400111" cy="400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3020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09AD0466-67FB-1320-0F53-309B20F881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9533" y="6266794"/>
            <a:ext cx="1384300" cy="3810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327F50DB-A575-E656-22E5-7AAB35AB2A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38154" y="397722"/>
            <a:ext cx="1727856" cy="429505"/>
          </a:xfrm>
          <a:prstGeom prst="rect">
            <a:avLst/>
          </a:prstGeom>
        </p:spPr>
      </p:pic>
      <p:sp>
        <p:nvSpPr>
          <p:cNvPr id="18" name="Título 1">
            <a:extLst>
              <a:ext uri="{FF2B5EF4-FFF2-40B4-BE49-F238E27FC236}">
                <a16:creationId xmlns:a16="http://schemas.microsoft.com/office/drawing/2014/main" id="{C468DEE1-4917-AD81-E757-F9B37DB23958}"/>
              </a:ext>
            </a:extLst>
          </p:cNvPr>
          <p:cNvSpPr txBox="1">
            <a:spLocks/>
          </p:cNvSpPr>
          <p:nvPr/>
        </p:nvSpPr>
        <p:spPr>
          <a:xfrm>
            <a:off x="517939" y="362644"/>
            <a:ext cx="8796860" cy="83771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just"/>
            <a:endParaRPr lang="es-CL" sz="3600" b="1" dirty="0">
              <a:solidFill>
                <a:srgbClr val="0C458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Rectángulo 32">
            <a:extLst>
              <a:ext uri="{FF2B5EF4-FFF2-40B4-BE49-F238E27FC236}">
                <a16:creationId xmlns:a16="http://schemas.microsoft.com/office/drawing/2014/main" id="{253751B1-006F-8011-67EB-F4EC73138DD1}"/>
              </a:ext>
            </a:extLst>
          </p:cNvPr>
          <p:cNvSpPr/>
          <p:nvPr/>
        </p:nvSpPr>
        <p:spPr>
          <a:xfrm>
            <a:off x="246464" y="1814090"/>
            <a:ext cx="4220058" cy="203132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EC081271-B7EB-E55A-8A3B-AB94D9375D34}"/>
              </a:ext>
            </a:extLst>
          </p:cNvPr>
          <p:cNvSpPr txBox="1"/>
          <p:nvPr/>
        </p:nvSpPr>
        <p:spPr>
          <a:xfrm>
            <a:off x="241804" y="1807836"/>
            <a:ext cx="419970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00000"/>
              </a:lnSpc>
            </a:pPr>
            <a:r>
              <a:rPr lang="es-ES" dirty="0">
                <a:solidFill>
                  <a:schemeClr val="tx2"/>
                </a:solidFill>
              </a:rPr>
              <a:t>Actualmente contamos con una presencia estratégica en las 16 regiones de Chile, a través de nuestras 10 Direcciones Regionales y 6 administraciones de Aduanas, lo que nos permite ofrecer una cobertura eficiente y oportuna en todo el territorio nacional.</a:t>
            </a:r>
          </a:p>
        </p:txBody>
      </p:sp>
      <p:cxnSp>
        <p:nvCxnSpPr>
          <p:cNvPr id="35" name="Conector recto 34">
            <a:extLst>
              <a:ext uri="{FF2B5EF4-FFF2-40B4-BE49-F238E27FC236}">
                <a16:creationId xmlns:a16="http://schemas.microsoft.com/office/drawing/2014/main" id="{EC412318-4941-4B33-175C-AF22262A6B86}"/>
              </a:ext>
            </a:extLst>
          </p:cNvPr>
          <p:cNvCxnSpPr>
            <a:cxnSpLocks/>
          </p:cNvCxnSpPr>
          <p:nvPr/>
        </p:nvCxnSpPr>
        <p:spPr>
          <a:xfrm>
            <a:off x="5219407" y="1278826"/>
            <a:ext cx="0" cy="533135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CuadroTexto 5">
            <a:extLst>
              <a:ext uri="{FF2B5EF4-FFF2-40B4-BE49-F238E27FC236}">
                <a16:creationId xmlns:a16="http://schemas.microsoft.com/office/drawing/2014/main" id="{26BA58E4-E397-51BE-52DA-25C39A4FEF3E}"/>
              </a:ext>
            </a:extLst>
          </p:cNvPr>
          <p:cNvSpPr txBox="1"/>
          <p:nvPr/>
        </p:nvSpPr>
        <p:spPr>
          <a:xfrm>
            <a:off x="895137" y="1252193"/>
            <a:ext cx="422005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CL" sz="2000" b="1" dirty="0">
                <a:solidFill>
                  <a:srgbClr val="0B458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Cobertura</a:t>
            </a:r>
            <a:endParaRPr lang="es-CL" sz="2000" dirty="0"/>
          </a:p>
        </p:txBody>
      </p:sp>
      <p:sp>
        <p:nvSpPr>
          <p:cNvPr id="7" name="Medio marco 6">
            <a:extLst>
              <a:ext uri="{FF2B5EF4-FFF2-40B4-BE49-F238E27FC236}">
                <a16:creationId xmlns:a16="http://schemas.microsoft.com/office/drawing/2014/main" id="{EC3D7245-5253-1F20-B648-20A5AD634A9E}"/>
              </a:ext>
            </a:extLst>
          </p:cNvPr>
          <p:cNvSpPr/>
          <p:nvPr/>
        </p:nvSpPr>
        <p:spPr>
          <a:xfrm rot="8100000">
            <a:off x="4557445" y="2020781"/>
            <a:ext cx="288758" cy="251986"/>
          </a:xfrm>
          <a:prstGeom prst="halfFram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tx1"/>
              </a:solidFill>
            </a:endParaRPr>
          </a:p>
        </p:txBody>
      </p:sp>
      <p:sp>
        <p:nvSpPr>
          <p:cNvPr id="8" name="Medio marco 7">
            <a:extLst>
              <a:ext uri="{FF2B5EF4-FFF2-40B4-BE49-F238E27FC236}">
                <a16:creationId xmlns:a16="http://schemas.microsoft.com/office/drawing/2014/main" id="{C41A0256-8CD7-4E58-004D-61E48068766F}"/>
              </a:ext>
            </a:extLst>
          </p:cNvPr>
          <p:cNvSpPr/>
          <p:nvPr/>
        </p:nvSpPr>
        <p:spPr>
          <a:xfrm rot="8100000">
            <a:off x="4814717" y="2020781"/>
            <a:ext cx="288758" cy="251986"/>
          </a:xfrm>
          <a:prstGeom prst="halfFram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tx1"/>
              </a:solidFill>
            </a:endParaRPr>
          </a:p>
        </p:txBody>
      </p:sp>
      <p:sp>
        <p:nvSpPr>
          <p:cNvPr id="9" name="Medio marco 8">
            <a:extLst>
              <a:ext uri="{FF2B5EF4-FFF2-40B4-BE49-F238E27FC236}">
                <a16:creationId xmlns:a16="http://schemas.microsoft.com/office/drawing/2014/main" id="{70F52951-890B-5962-DF82-2C22CA62D2F8}"/>
              </a:ext>
            </a:extLst>
          </p:cNvPr>
          <p:cNvSpPr/>
          <p:nvPr/>
        </p:nvSpPr>
        <p:spPr>
          <a:xfrm rot="8100000">
            <a:off x="4570237" y="5301609"/>
            <a:ext cx="288758" cy="251986"/>
          </a:xfrm>
          <a:prstGeom prst="halfFram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tx1"/>
              </a:solidFill>
            </a:endParaRPr>
          </a:p>
        </p:txBody>
      </p:sp>
      <p:sp>
        <p:nvSpPr>
          <p:cNvPr id="10" name="Medio marco 9">
            <a:extLst>
              <a:ext uri="{FF2B5EF4-FFF2-40B4-BE49-F238E27FC236}">
                <a16:creationId xmlns:a16="http://schemas.microsoft.com/office/drawing/2014/main" id="{DCBA5901-FC9F-B4D4-3FD8-8792653E231D}"/>
              </a:ext>
            </a:extLst>
          </p:cNvPr>
          <p:cNvSpPr/>
          <p:nvPr/>
        </p:nvSpPr>
        <p:spPr>
          <a:xfrm rot="8100000">
            <a:off x="4814717" y="5301610"/>
            <a:ext cx="288758" cy="251986"/>
          </a:xfrm>
          <a:prstGeom prst="halfFram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tx1"/>
              </a:solidFill>
            </a:endParaRP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6DAD20B9-B943-5FC0-A3EC-92647D33B324}"/>
              </a:ext>
            </a:extLst>
          </p:cNvPr>
          <p:cNvSpPr txBox="1">
            <a:spLocks/>
          </p:cNvSpPr>
          <p:nvPr/>
        </p:nvSpPr>
        <p:spPr>
          <a:xfrm>
            <a:off x="2669150" y="399563"/>
            <a:ext cx="8796860" cy="83771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just"/>
            <a:r>
              <a:rPr lang="es-CL" sz="36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Servicio Nacional de Aduanas</a:t>
            </a:r>
          </a:p>
        </p:txBody>
      </p:sp>
      <p:pic>
        <p:nvPicPr>
          <p:cNvPr id="2050" name="Picture 2" descr="Imagen foto_00000001">
            <a:extLst>
              <a:ext uri="{FF2B5EF4-FFF2-40B4-BE49-F238E27FC236}">
                <a16:creationId xmlns:a16="http://schemas.microsoft.com/office/drawing/2014/main" id="{E0BF491F-74DD-7569-0C92-32EAA3EC09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8537" y="1267024"/>
            <a:ext cx="4066007" cy="53431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1297D0DB-01E8-1D72-C14A-01621279C0FC}"/>
              </a:ext>
            </a:extLst>
          </p:cNvPr>
          <p:cNvSpPr txBox="1"/>
          <p:nvPr/>
        </p:nvSpPr>
        <p:spPr>
          <a:xfrm>
            <a:off x="895137" y="3922779"/>
            <a:ext cx="355978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CL" sz="2000" b="1" dirty="0">
                <a:solidFill>
                  <a:srgbClr val="0B458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Puntos de Control y Avanzada Fronteriza</a:t>
            </a:r>
            <a:endParaRPr lang="es-CL" sz="2000" dirty="0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4D092844-8124-D824-614E-7AD0C975C5D0}"/>
              </a:ext>
            </a:extLst>
          </p:cNvPr>
          <p:cNvSpPr/>
          <p:nvPr/>
        </p:nvSpPr>
        <p:spPr>
          <a:xfrm>
            <a:off x="276558" y="4667193"/>
            <a:ext cx="4220058" cy="18281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E311054E-AFF9-2512-6BE7-50A8AD424AA5}"/>
              </a:ext>
            </a:extLst>
          </p:cNvPr>
          <p:cNvSpPr txBox="1"/>
          <p:nvPr/>
        </p:nvSpPr>
        <p:spPr>
          <a:xfrm>
            <a:off x="254596" y="4667193"/>
            <a:ext cx="419970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00000"/>
              </a:lnSpc>
            </a:pPr>
            <a:r>
              <a:rPr lang="es-ES" dirty="0">
                <a:solidFill>
                  <a:schemeClr val="tx2"/>
                </a:solidFill>
              </a:rPr>
              <a:t>Existen 159 puntos de control a lo largo de Chile, de ellos 127 son de forma permanente donde Aduana cuenta con presencia de funcionarios(as).</a:t>
            </a:r>
          </a:p>
          <a:p>
            <a:pPr lvl="0" algn="just">
              <a:lnSpc>
                <a:spcPct val="100000"/>
              </a:lnSpc>
            </a:pPr>
            <a:endParaRPr lang="es-ES" dirty="0">
              <a:solidFill>
                <a:schemeClr val="tx2"/>
              </a:solidFill>
            </a:endParaRPr>
          </a:p>
          <a:p>
            <a:pPr lvl="0" algn="just">
              <a:lnSpc>
                <a:spcPct val="100000"/>
              </a:lnSpc>
            </a:pPr>
            <a:r>
              <a:rPr lang="es-ES" dirty="0">
                <a:solidFill>
                  <a:schemeClr val="tx2"/>
                </a:solidFill>
              </a:rPr>
              <a:t>Además, 39 son avanzadas fronterizas.</a:t>
            </a:r>
          </a:p>
        </p:txBody>
      </p:sp>
      <p:pic>
        <p:nvPicPr>
          <p:cNvPr id="19" name="Grafik 3">
            <a:extLst>
              <a:ext uri="{FF2B5EF4-FFF2-40B4-BE49-F238E27FC236}">
                <a16:creationId xmlns:a16="http://schemas.microsoft.com/office/drawing/2014/main" id="{5C9221DD-B169-32E4-ECC0-EDF9268091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54596" y="3962693"/>
            <a:ext cx="640525" cy="628057"/>
          </a:xfrm>
          <a:prstGeom prst="rect">
            <a:avLst/>
          </a:prstGeom>
        </p:spPr>
      </p:pic>
      <p:pic>
        <p:nvPicPr>
          <p:cNvPr id="30" name="Gráfico 29" descr="Dirigir dos pines por un camino con relleno sólido">
            <a:extLst>
              <a:ext uri="{FF2B5EF4-FFF2-40B4-BE49-F238E27FC236}">
                <a16:creationId xmlns:a16="http://schemas.microsoft.com/office/drawing/2014/main" id="{465EECEE-A243-AE30-C69C-B17ADBE77F1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5676" y="80179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7156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989705-1DE4-A75B-0621-23D3926100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FB78B737-5C3E-BE54-1C4D-F3832252F9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1710" y="6408577"/>
            <a:ext cx="1384300" cy="3810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CB5E19A7-EF36-C622-A90D-28E89EA27F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38154" y="397722"/>
            <a:ext cx="1727856" cy="429505"/>
          </a:xfrm>
          <a:prstGeom prst="rect">
            <a:avLst/>
          </a:prstGeom>
        </p:spPr>
      </p:pic>
      <p:sp>
        <p:nvSpPr>
          <p:cNvPr id="18" name="Título 1">
            <a:extLst>
              <a:ext uri="{FF2B5EF4-FFF2-40B4-BE49-F238E27FC236}">
                <a16:creationId xmlns:a16="http://schemas.microsoft.com/office/drawing/2014/main" id="{8F332E44-D0F2-7567-A2BF-0BB6A83D9E26}"/>
              </a:ext>
            </a:extLst>
          </p:cNvPr>
          <p:cNvSpPr txBox="1">
            <a:spLocks/>
          </p:cNvSpPr>
          <p:nvPr/>
        </p:nvSpPr>
        <p:spPr>
          <a:xfrm>
            <a:off x="725990" y="657410"/>
            <a:ext cx="8796860" cy="83771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just"/>
            <a:r>
              <a:rPr lang="es-CL" sz="36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Servicio Nacional de Aduanas</a:t>
            </a: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01472729-4701-1ABC-588E-6430542A1E42}"/>
              </a:ext>
            </a:extLst>
          </p:cNvPr>
          <p:cNvSpPr txBox="1"/>
          <p:nvPr/>
        </p:nvSpPr>
        <p:spPr>
          <a:xfrm>
            <a:off x="725990" y="1332902"/>
            <a:ext cx="891664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CL" sz="2000" b="1" dirty="0">
                <a:solidFill>
                  <a:srgbClr val="0B458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Concepto Generales</a:t>
            </a:r>
            <a:endParaRPr lang="es-CL" sz="2000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0FAFC906-8B11-E738-DF0E-957D5C882694}"/>
              </a:ext>
            </a:extLst>
          </p:cNvPr>
          <p:cNvSpPr/>
          <p:nvPr/>
        </p:nvSpPr>
        <p:spPr>
          <a:xfrm>
            <a:off x="1599415" y="1930936"/>
            <a:ext cx="10067447" cy="93204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11B0820-4F7B-32AE-7881-38C1A7AA4185}"/>
              </a:ext>
            </a:extLst>
          </p:cNvPr>
          <p:cNvSpPr txBox="1"/>
          <p:nvPr/>
        </p:nvSpPr>
        <p:spPr>
          <a:xfrm>
            <a:off x="1599416" y="1939647"/>
            <a:ext cx="100674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00000"/>
              </a:lnSpc>
            </a:pPr>
            <a:r>
              <a:rPr lang="es-ES" b="1" dirty="0">
                <a:solidFill>
                  <a:schemeClr val="tx2"/>
                </a:solidFill>
              </a:rPr>
              <a:t>Mercancía Extranjera, </a:t>
            </a:r>
            <a:r>
              <a:rPr lang="es-ES" dirty="0">
                <a:solidFill>
                  <a:schemeClr val="tx2"/>
                </a:solidFill>
              </a:rPr>
              <a:t>son los bienes corporales muebles, sin excepción alguna. La que proviene del exterior y cuya importación no se ha consumado legalmente, aunque sea de producción o manufactura nacional, o que, habiéndose importado bajo condición, ésta deje de cumplirse.</a:t>
            </a:r>
            <a:endParaRPr lang="es-ES" b="1" dirty="0">
              <a:solidFill>
                <a:schemeClr val="tx2"/>
              </a:solidFill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0D0A9CB4-37FB-B419-A835-F5A27924A9DD}"/>
              </a:ext>
            </a:extLst>
          </p:cNvPr>
          <p:cNvSpPr/>
          <p:nvPr/>
        </p:nvSpPr>
        <p:spPr>
          <a:xfrm>
            <a:off x="1599414" y="3018459"/>
            <a:ext cx="10067441" cy="12003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58F9AD73-A52A-0E61-D0D7-F1315FDA4D88}"/>
              </a:ext>
            </a:extLst>
          </p:cNvPr>
          <p:cNvSpPr txBox="1"/>
          <p:nvPr/>
        </p:nvSpPr>
        <p:spPr>
          <a:xfrm>
            <a:off x="1555798" y="2984700"/>
            <a:ext cx="101110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00000"/>
              </a:lnSpc>
            </a:pPr>
            <a:r>
              <a:rPr lang="es-ES" b="1" dirty="0">
                <a:solidFill>
                  <a:schemeClr val="tx2"/>
                </a:solidFill>
              </a:rPr>
              <a:t>Mercancía Nacional</a:t>
            </a:r>
            <a:r>
              <a:rPr lang="es-ES" dirty="0">
                <a:solidFill>
                  <a:schemeClr val="tx2"/>
                </a:solidFill>
              </a:rPr>
              <a:t>, son los bienes corporales muebles, sin excepción alguna. La que es producida o manufacturada en el país con materias primas nacionales o nacionalizadas; y es nacionalizada la mercancía extranjera cuya importación se ha consumado legalmente, esto es, cuando terminada la tramitación fiscal queda la mercancía a disposición de los interesados.</a:t>
            </a:r>
          </a:p>
        </p:txBody>
      </p:sp>
      <p:cxnSp>
        <p:nvCxnSpPr>
          <p:cNvPr id="2" name="Conector recto 1">
            <a:extLst>
              <a:ext uri="{FF2B5EF4-FFF2-40B4-BE49-F238E27FC236}">
                <a16:creationId xmlns:a16="http://schemas.microsoft.com/office/drawing/2014/main" id="{F6290300-1555-2FB5-9FAB-6AFA5A3E55BE}"/>
              </a:ext>
            </a:extLst>
          </p:cNvPr>
          <p:cNvCxnSpPr>
            <a:cxnSpLocks/>
          </p:cNvCxnSpPr>
          <p:nvPr/>
        </p:nvCxnSpPr>
        <p:spPr>
          <a:xfrm>
            <a:off x="834693" y="1931316"/>
            <a:ext cx="0" cy="416352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Medio marco 7">
            <a:extLst>
              <a:ext uri="{FF2B5EF4-FFF2-40B4-BE49-F238E27FC236}">
                <a16:creationId xmlns:a16="http://schemas.microsoft.com/office/drawing/2014/main" id="{59E1DB1C-4058-A74D-D268-98E5DB1749BC}"/>
              </a:ext>
            </a:extLst>
          </p:cNvPr>
          <p:cNvSpPr/>
          <p:nvPr/>
        </p:nvSpPr>
        <p:spPr>
          <a:xfrm rot="8100000">
            <a:off x="881495" y="2068723"/>
            <a:ext cx="288758" cy="251986"/>
          </a:xfrm>
          <a:prstGeom prst="halfFram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tx1"/>
              </a:solidFill>
            </a:endParaRPr>
          </a:p>
        </p:txBody>
      </p:sp>
      <p:sp>
        <p:nvSpPr>
          <p:cNvPr id="9" name="Medio marco 8">
            <a:extLst>
              <a:ext uri="{FF2B5EF4-FFF2-40B4-BE49-F238E27FC236}">
                <a16:creationId xmlns:a16="http://schemas.microsoft.com/office/drawing/2014/main" id="{B88A3618-647D-182A-39E1-3D548B8C1962}"/>
              </a:ext>
            </a:extLst>
          </p:cNvPr>
          <p:cNvSpPr/>
          <p:nvPr/>
        </p:nvSpPr>
        <p:spPr>
          <a:xfrm rot="8100000">
            <a:off x="1072676" y="2067557"/>
            <a:ext cx="288758" cy="251986"/>
          </a:xfrm>
          <a:prstGeom prst="halfFram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tx1"/>
              </a:solidFill>
            </a:endParaRPr>
          </a:p>
        </p:txBody>
      </p:sp>
      <p:sp>
        <p:nvSpPr>
          <p:cNvPr id="10" name="Medio marco 9">
            <a:extLst>
              <a:ext uri="{FF2B5EF4-FFF2-40B4-BE49-F238E27FC236}">
                <a16:creationId xmlns:a16="http://schemas.microsoft.com/office/drawing/2014/main" id="{FA59B964-16B5-C686-582C-27DE7732327F}"/>
              </a:ext>
            </a:extLst>
          </p:cNvPr>
          <p:cNvSpPr/>
          <p:nvPr/>
        </p:nvSpPr>
        <p:spPr>
          <a:xfrm rot="8100000">
            <a:off x="879529" y="3071708"/>
            <a:ext cx="288758" cy="251986"/>
          </a:xfrm>
          <a:prstGeom prst="halfFram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tx1"/>
              </a:solidFill>
            </a:endParaRPr>
          </a:p>
        </p:txBody>
      </p:sp>
      <p:sp>
        <p:nvSpPr>
          <p:cNvPr id="11" name="Medio marco 10">
            <a:extLst>
              <a:ext uri="{FF2B5EF4-FFF2-40B4-BE49-F238E27FC236}">
                <a16:creationId xmlns:a16="http://schemas.microsoft.com/office/drawing/2014/main" id="{EE550078-61FB-55BA-8FD4-8BA381B77C79}"/>
              </a:ext>
            </a:extLst>
          </p:cNvPr>
          <p:cNvSpPr/>
          <p:nvPr/>
        </p:nvSpPr>
        <p:spPr>
          <a:xfrm rot="8100000">
            <a:off x="1087566" y="3083647"/>
            <a:ext cx="288758" cy="251986"/>
          </a:xfrm>
          <a:prstGeom prst="halfFram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tx1"/>
              </a:solidFill>
            </a:endParaRPr>
          </a:p>
        </p:txBody>
      </p:sp>
      <p:sp>
        <p:nvSpPr>
          <p:cNvPr id="12" name="Medio marco 11">
            <a:extLst>
              <a:ext uri="{FF2B5EF4-FFF2-40B4-BE49-F238E27FC236}">
                <a16:creationId xmlns:a16="http://schemas.microsoft.com/office/drawing/2014/main" id="{03184279-017D-4488-AB0C-1C4D618A0EE7}"/>
              </a:ext>
            </a:extLst>
          </p:cNvPr>
          <p:cNvSpPr/>
          <p:nvPr/>
        </p:nvSpPr>
        <p:spPr>
          <a:xfrm rot="8100000">
            <a:off x="879529" y="4389783"/>
            <a:ext cx="288758" cy="251986"/>
          </a:xfrm>
          <a:prstGeom prst="halfFram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tx1"/>
              </a:solidFill>
            </a:endParaRPr>
          </a:p>
        </p:txBody>
      </p:sp>
      <p:sp>
        <p:nvSpPr>
          <p:cNvPr id="13" name="Medio marco 12">
            <a:extLst>
              <a:ext uri="{FF2B5EF4-FFF2-40B4-BE49-F238E27FC236}">
                <a16:creationId xmlns:a16="http://schemas.microsoft.com/office/drawing/2014/main" id="{F34F3B28-3DF6-2232-3600-70E63893E321}"/>
              </a:ext>
            </a:extLst>
          </p:cNvPr>
          <p:cNvSpPr/>
          <p:nvPr/>
        </p:nvSpPr>
        <p:spPr>
          <a:xfrm rot="8100000">
            <a:off x="1078963" y="4379438"/>
            <a:ext cx="288758" cy="251986"/>
          </a:xfrm>
          <a:prstGeom prst="halfFram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tx1"/>
              </a:solidFill>
            </a:endParaRP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F5EDF154-FA4B-BDFD-09BC-F775AE427475}"/>
              </a:ext>
            </a:extLst>
          </p:cNvPr>
          <p:cNvSpPr/>
          <p:nvPr/>
        </p:nvSpPr>
        <p:spPr>
          <a:xfrm>
            <a:off x="1569455" y="4340510"/>
            <a:ext cx="10067439" cy="175432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C5C7F868-B302-C7FE-2A65-E095E539202A}"/>
              </a:ext>
            </a:extLst>
          </p:cNvPr>
          <p:cNvSpPr txBox="1"/>
          <p:nvPr/>
        </p:nvSpPr>
        <p:spPr>
          <a:xfrm>
            <a:off x="1594015" y="4295923"/>
            <a:ext cx="1004287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00000"/>
              </a:lnSpc>
            </a:pPr>
            <a:r>
              <a:rPr lang="es-ES" b="1" dirty="0">
                <a:solidFill>
                  <a:schemeClr val="tx2"/>
                </a:solidFill>
              </a:rPr>
              <a:t>Mercancía Tránsito</a:t>
            </a:r>
            <a:r>
              <a:rPr lang="es-ES" dirty="0">
                <a:solidFill>
                  <a:schemeClr val="tx2"/>
                </a:solidFill>
              </a:rPr>
              <a:t>, Paso de mercancías extranjeras a través del país cuando éste forma parte de un trayecto total comenzado en el extranjero y que debe ser terminado fuera de sus fronteras.</a:t>
            </a:r>
          </a:p>
          <a:p>
            <a:pPr lvl="0" algn="just">
              <a:lnSpc>
                <a:spcPct val="100000"/>
              </a:lnSpc>
            </a:pPr>
            <a:r>
              <a:rPr lang="es-ES" dirty="0">
                <a:solidFill>
                  <a:schemeClr val="tx2"/>
                </a:solidFill>
              </a:rPr>
              <a:t>Igualmente se considerará como tránsito el envío de mercancías extranjeras al exterior que se hubieren descargado por error u otras causas calificadas en las zonas primarias o lugares habilitados, con la condición de que no hayan salido de dichos recintos y que su llegada al país y su posterior envío al exterior se efectúe por vía marítima o aérea.</a:t>
            </a:r>
          </a:p>
        </p:txBody>
      </p:sp>
    </p:spTree>
    <p:extLst>
      <p:ext uri="{BB962C8B-B14F-4D97-AF65-F5344CB8AC3E}">
        <p14:creationId xmlns:p14="http://schemas.microsoft.com/office/powerpoint/2010/main" val="39829023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09AD0466-67FB-1320-0F53-309B20F881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9533" y="6266794"/>
            <a:ext cx="1384300" cy="3810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327F50DB-A575-E656-22E5-7AAB35AB2A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38154" y="397722"/>
            <a:ext cx="1727856" cy="429505"/>
          </a:xfrm>
          <a:prstGeom prst="rect">
            <a:avLst/>
          </a:prstGeom>
        </p:spPr>
      </p:pic>
      <p:sp>
        <p:nvSpPr>
          <p:cNvPr id="18" name="Título 1">
            <a:extLst>
              <a:ext uri="{FF2B5EF4-FFF2-40B4-BE49-F238E27FC236}">
                <a16:creationId xmlns:a16="http://schemas.microsoft.com/office/drawing/2014/main" id="{C468DEE1-4917-AD81-E757-F9B37DB23958}"/>
              </a:ext>
            </a:extLst>
          </p:cNvPr>
          <p:cNvSpPr txBox="1">
            <a:spLocks/>
          </p:cNvSpPr>
          <p:nvPr/>
        </p:nvSpPr>
        <p:spPr>
          <a:xfrm>
            <a:off x="517939" y="362644"/>
            <a:ext cx="8796860" cy="83771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just"/>
            <a:endParaRPr lang="es-CL" sz="3600" b="1" dirty="0">
              <a:solidFill>
                <a:srgbClr val="0C458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8B847F3-2E31-757B-5D82-AB542A0E4829}"/>
              </a:ext>
            </a:extLst>
          </p:cNvPr>
          <p:cNvSpPr txBox="1">
            <a:spLocks/>
          </p:cNvSpPr>
          <p:nvPr/>
        </p:nvSpPr>
        <p:spPr>
          <a:xfrm>
            <a:off x="7071678" y="1242107"/>
            <a:ext cx="4909598" cy="83771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ctr"/>
            <a:r>
              <a:rPr lang="es-CL" sz="36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Servicio Nacional de Aduanas</a:t>
            </a:r>
            <a:br>
              <a:rPr lang="es-CL" sz="36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CL" sz="36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Estadísticas 2023 “Ingreso”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B98A5C0E-2AD4-1133-68E2-02913CEA4B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271" y="182846"/>
            <a:ext cx="6638276" cy="3352835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A52B5071-3F68-7272-96AF-08E2949A19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2271" y="3535680"/>
            <a:ext cx="6647398" cy="3370037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290162A2-BBE3-0367-1A8A-59860B43CC4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07327" y="3535680"/>
            <a:ext cx="163830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9201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CB44D2-1FAB-EC5C-1F5A-E8BCBF0F57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03ACFDF5-2FA2-8759-33B6-A9E91EE6C4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9533" y="6266794"/>
            <a:ext cx="1384300" cy="3810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80BC4F82-CC09-3DDE-7C96-CAA188D64E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38154" y="397722"/>
            <a:ext cx="1727856" cy="429505"/>
          </a:xfrm>
          <a:prstGeom prst="rect">
            <a:avLst/>
          </a:prstGeom>
        </p:spPr>
      </p:pic>
      <p:sp>
        <p:nvSpPr>
          <p:cNvPr id="18" name="Título 1">
            <a:extLst>
              <a:ext uri="{FF2B5EF4-FFF2-40B4-BE49-F238E27FC236}">
                <a16:creationId xmlns:a16="http://schemas.microsoft.com/office/drawing/2014/main" id="{EF72318E-9735-687A-49E2-22AF4BF8129B}"/>
              </a:ext>
            </a:extLst>
          </p:cNvPr>
          <p:cNvSpPr txBox="1">
            <a:spLocks/>
          </p:cNvSpPr>
          <p:nvPr/>
        </p:nvSpPr>
        <p:spPr>
          <a:xfrm>
            <a:off x="517939" y="362644"/>
            <a:ext cx="8796860" cy="83771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just"/>
            <a:endParaRPr lang="es-CL" sz="3600" b="1" dirty="0">
              <a:solidFill>
                <a:srgbClr val="0C458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D31392D-6CD8-0A88-49B2-C94F736FEA64}"/>
              </a:ext>
            </a:extLst>
          </p:cNvPr>
          <p:cNvSpPr txBox="1">
            <a:spLocks/>
          </p:cNvSpPr>
          <p:nvPr/>
        </p:nvSpPr>
        <p:spPr>
          <a:xfrm>
            <a:off x="7287923" y="1047722"/>
            <a:ext cx="4775547" cy="83771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ctr"/>
            <a:r>
              <a:rPr lang="es-CL" sz="36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Servicio Nacional de Aduanas</a:t>
            </a:r>
            <a:br>
              <a:rPr lang="es-CL" sz="36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CL" sz="36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Estadísticas 2024 “Ingreso”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18D2E837-0A5E-296D-A303-FC9F119CCF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19004" y="3429000"/>
            <a:ext cx="1638300" cy="1752600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3FBC4AEC-65BA-D505-F43A-5565C8EB9F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7938" y="229146"/>
            <a:ext cx="6534035" cy="3304379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83C80695-2CDB-CFE9-81EC-EA9656CFED3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7939" y="3533525"/>
            <a:ext cx="6534035" cy="329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8870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59F848-418D-7993-5E42-D28B022EBD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F7AF05F7-8043-68D9-1A86-67BDE95A27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9533" y="6266794"/>
            <a:ext cx="1384300" cy="3810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FAE4F00C-FF50-B606-CD35-3B63A73C2A4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38154" y="397722"/>
            <a:ext cx="1727856" cy="429505"/>
          </a:xfrm>
          <a:prstGeom prst="rect">
            <a:avLst/>
          </a:prstGeom>
        </p:spPr>
      </p:pic>
      <p:sp>
        <p:nvSpPr>
          <p:cNvPr id="18" name="Título 1">
            <a:extLst>
              <a:ext uri="{FF2B5EF4-FFF2-40B4-BE49-F238E27FC236}">
                <a16:creationId xmlns:a16="http://schemas.microsoft.com/office/drawing/2014/main" id="{760997A3-5C57-2E3F-4A90-28DC7753AF83}"/>
              </a:ext>
            </a:extLst>
          </p:cNvPr>
          <p:cNvSpPr txBox="1">
            <a:spLocks/>
          </p:cNvSpPr>
          <p:nvPr/>
        </p:nvSpPr>
        <p:spPr>
          <a:xfrm>
            <a:off x="517939" y="362644"/>
            <a:ext cx="8796860" cy="83771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just"/>
            <a:endParaRPr lang="es-CL" sz="3600" b="1" dirty="0">
              <a:solidFill>
                <a:srgbClr val="0C458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9AC57D0-EB0F-EDBF-794A-A23CFE57D3F9}"/>
              </a:ext>
            </a:extLst>
          </p:cNvPr>
          <p:cNvSpPr txBox="1">
            <a:spLocks/>
          </p:cNvSpPr>
          <p:nvPr/>
        </p:nvSpPr>
        <p:spPr>
          <a:xfrm>
            <a:off x="7071678" y="1242107"/>
            <a:ext cx="4909598" cy="83771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ctr"/>
            <a:r>
              <a:rPr lang="es-CL" sz="36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Servicio Nacional de Aduanas</a:t>
            </a:r>
            <a:br>
              <a:rPr lang="es-CL" sz="36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CL" sz="36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Estadísticas 2023 “Salida”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CE2AECE7-D527-7ACA-21FF-86DABA09C6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97802" y="3582318"/>
            <a:ext cx="1657350" cy="167640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6D226283-264D-AB00-0582-B1DC13D3AE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6607" y="333535"/>
            <a:ext cx="6433851" cy="3237311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228C9EF4-AC66-48F9-1FEF-A8795FF34A4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0770" y="3582318"/>
            <a:ext cx="6433851" cy="323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3477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10D1B0-9CB6-020C-BE2B-00AAB8D741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E40B0686-8C36-5D50-3A61-D2788C1926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9533" y="6266794"/>
            <a:ext cx="1384300" cy="3810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1654F0A1-65A2-B8D2-EC65-0756EE52884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38154" y="397722"/>
            <a:ext cx="1727856" cy="429505"/>
          </a:xfrm>
          <a:prstGeom prst="rect">
            <a:avLst/>
          </a:prstGeom>
        </p:spPr>
      </p:pic>
      <p:sp>
        <p:nvSpPr>
          <p:cNvPr id="18" name="Título 1">
            <a:extLst>
              <a:ext uri="{FF2B5EF4-FFF2-40B4-BE49-F238E27FC236}">
                <a16:creationId xmlns:a16="http://schemas.microsoft.com/office/drawing/2014/main" id="{0E024636-DFAD-691B-0A48-C0D921679DD0}"/>
              </a:ext>
            </a:extLst>
          </p:cNvPr>
          <p:cNvSpPr txBox="1">
            <a:spLocks/>
          </p:cNvSpPr>
          <p:nvPr/>
        </p:nvSpPr>
        <p:spPr>
          <a:xfrm>
            <a:off x="517939" y="362644"/>
            <a:ext cx="8796860" cy="83771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just"/>
            <a:endParaRPr lang="es-CL" sz="3600" b="1" dirty="0">
              <a:solidFill>
                <a:srgbClr val="0C458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F56732E-2284-AA67-0A57-584421AA0423}"/>
              </a:ext>
            </a:extLst>
          </p:cNvPr>
          <p:cNvSpPr txBox="1">
            <a:spLocks/>
          </p:cNvSpPr>
          <p:nvPr/>
        </p:nvSpPr>
        <p:spPr>
          <a:xfrm>
            <a:off x="7071678" y="1242107"/>
            <a:ext cx="4909598" cy="83771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ctr"/>
            <a:r>
              <a:rPr lang="es-CL" sz="36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Servicio Nacional de Aduanas</a:t>
            </a:r>
            <a:br>
              <a:rPr lang="es-CL" sz="36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CL" sz="36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Estadísticas 202</a:t>
            </a:r>
            <a:r>
              <a:rPr lang="es-419" sz="36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es-CL" sz="36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“Salida”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74CE39B9-67C2-F8D4-933D-FFFC93CBDA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97802" y="3582318"/>
            <a:ext cx="1657350" cy="16764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3661B7E9-7E5C-E9F1-3E82-DCB3C0BA1A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0723" y="335724"/>
            <a:ext cx="6437599" cy="3239249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E54D7FF6-2C67-90D1-2A91-B3353276679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0724" y="3574973"/>
            <a:ext cx="6437599" cy="326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9511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6B1D5B-B4B0-E30E-7EE1-49C824AFD3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B7BEFEA8-BC94-5666-2DC9-470194A86C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9533" y="6266794"/>
            <a:ext cx="1384300" cy="3810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D0C08443-08D8-8DC4-0939-B6DC72BF1F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38154" y="397722"/>
            <a:ext cx="1727856" cy="429505"/>
          </a:xfrm>
          <a:prstGeom prst="rect">
            <a:avLst/>
          </a:prstGeom>
        </p:spPr>
      </p:pic>
      <p:sp>
        <p:nvSpPr>
          <p:cNvPr id="18" name="Título 1">
            <a:extLst>
              <a:ext uri="{FF2B5EF4-FFF2-40B4-BE49-F238E27FC236}">
                <a16:creationId xmlns:a16="http://schemas.microsoft.com/office/drawing/2014/main" id="{8EA571BE-E47D-745D-0024-A6CB5F59B438}"/>
              </a:ext>
            </a:extLst>
          </p:cNvPr>
          <p:cNvSpPr txBox="1">
            <a:spLocks/>
          </p:cNvSpPr>
          <p:nvPr/>
        </p:nvSpPr>
        <p:spPr>
          <a:xfrm>
            <a:off x="517939" y="362644"/>
            <a:ext cx="8796860" cy="83771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just"/>
            <a:endParaRPr lang="es-CL" sz="3600" b="1" dirty="0">
              <a:solidFill>
                <a:srgbClr val="0C458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88CA2FC-1785-2A03-2673-D70053755D44}"/>
              </a:ext>
            </a:extLst>
          </p:cNvPr>
          <p:cNvSpPr txBox="1">
            <a:spLocks/>
          </p:cNvSpPr>
          <p:nvPr/>
        </p:nvSpPr>
        <p:spPr>
          <a:xfrm>
            <a:off x="7776758" y="2058260"/>
            <a:ext cx="4909598" cy="83771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ctr"/>
            <a:r>
              <a:rPr lang="es-CL" sz="36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Servicio Nacional de Aduanas</a:t>
            </a:r>
            <a:br>
              <a:rPr lang="es-CL" sz="36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CL" sz="36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Estadísticas </a:t>
            </a:r>
            <a:br>
              <a:rPr lang="es-CL" sz="36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CL" sz="36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2019 -2023</a:t>
            </a:r>
            <a:br>
              <a:rPr lang="es-CL" sz="36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CL" sz="36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A5AED8DD-A614-8343-AB59-FD4FA341EC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703" y="266746"/>
            <a:ext cx="7756508" cy="3068210"/>
          </a:xfrm>
          <a:prstGeom prst="rect">
            <a:avLst/>
          </a:prstGeom>
          <a:ln w="38100" cap="sq">
            <a:solidFill>
              <a:schemeClr val="bg1">
                <a:lumMod val="6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61A78B8D-CBDE-B15D-1F28-3A6363CD09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3703" y="3429000"/>
            <a:ext cx="7756508" cy="3358490"/>
          </a:xfrm>
          <a:prstGeom prst="rect">
            <a:avLst/>
          </a:prstGeom>
          <a:ln w="38100" cap="sq">
            <a:solidFill>
              <a:schemeClr val="bg1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564792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1C1D61F6097E8D409B083B3ED36F0573" ma:contentTypeVersion="17" ma:contentTypeDescription="Crear nuevo documento." ma:contentTypeScope="" ma:versionID="6e0e762518ac6d8dddfe4e9a62f2e75b">
  <xsd:schema xmlns:xsd="http://www.w3.org/2001/XMLSchema" xmlns:xs="http://www.w3.org/2001/XMLSchema" xmlns:p="http://schemas.microsoft.com/office/2006/metadata/properties" xmlns:ns2="03fc531e-811a-4886-acdf-6bee4ececb3a" xmlns:ns3="506119e2-32cb-4d99-86ae-c80755f33cfe" targetNamespace="http://schemas.microsoft.com/office/2006/metadata/properties" ma:root="true" ma:fieldsID="e2d724bb0a0d0d03c0c6df1127bb1aba" ns2:_="" ns3:_="">
    <xsd:import namespace="03fc531e-811a-4886-acdf-6bee4ececb3a"/>
    <xsd:import namespace="506119e2-32cb-4d99-86ae-c80755f33cf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fc531e-811a-4886-acdf-6bee4ececb3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Etiquetas de imagen" ma:readOnly="false" ma:fieldId="{5cf76f15-5ced-4ddc-b409-7134ff3c332f}" ma:taxonomyMulti="true" ma:sspId="5fe8204c-580d-4f0c-8e13-7b70e14b7fa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6119e2-32cb-4d99-86ae-c80755f33cfe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18" nillable="true" ma:displayName="Taxonomy Catch All Column" ma:hidden="true" ma:list="{bf47e098-f7be-4964-8393-d98b70584935}" ma:internalName="TaxCatchAll" ma:showField="CatchAllData" ma:web="506119e2-32cb-4d99-86ae-c80755f33cf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06119e2-32cb-4d99-86ae-c80755f33cfe" xsi:nil="true"/>
    <lcf76f155ced4ddcb4097134ff3c332f xmlns="03fc531e-811a-4886-acdf-6bee4ececb3a">
      <Terms xmlns="http://schemas.microsoft.com/office/infopath/2007/PartnerControls"/>
    </lcf76f155ced4ddcb4097134ff3c332f>
    <SharedWithUsers xmlns="506119e2-32cb-4d99-86ae-c80755f33cfe">
      <UserInfo>
        <DisplayName>Jaime Ricardo Salinas Tapia</DisplayName>
        <AccountId>15</AccountId>
        <AccountType/>
      </UserInfo>
      <UserInfo>
        <DisplayName>Jorge Yany Teillery</DisplayName>
        <AccountId>14</AccountId>
        <AccountType/>
      </UserInfo>
      <UserInfo>
        <DisplayName>Claudia Cruells Cruells</DisplayName>
        <AccountId>124</AccountId>
        <AccountType/>
      </UserInfo>
      <UserInfo>
        <DisplayName>Francisco Marchant Sepulveda</DisplayName>
        <AccountId>61</AccountId>
        <AccountType/>
      </UserInfo>
      <UserInfo>
        <DisplayName>Daniela Veliz López</DisplayName>
        <AccountId>89</AccountId>
        <AccountType/>
      </UserInfo>
      <UserInfo>
        <DisplayName>Cristian Merino Diaz</DisplayName>
        <AccountId>19</AccountId>
        <AccountType/>
      </UserInfo>
      <UserInfo>
        <DisplayName>Christian Roberto Cordova Torre</DisplayName>
        <AccountId>210</AccountId>
        <AccountType/>
      </UserInfo>
      <UserInfo>
        <DisplayName>Luis Morales Alcaino</DisplayName>
        <AccountId>142</AccountId>
        <AccountType/>
      </UserInfo>
      <UserInfo>
        <DisplayName>Claudia Guzman Gatica</DisplayName>
        <AccountId>296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17B44A52-20F6-473C-BCB5-E06C02929884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03fc531e-811a-4886-acdf-6bee4ececb3a"/>
    <ds:schemaRef ds:uri="506119e2-32cb-4d99-86ae-c80755f33cfe"/>
  </ds:schemaRefs>
</ds:datastoreItem>
</file>

<file path=customXml/itemProps2.xml><?xml version="1.0" encoding="utf-8"?>
<ds:datastoreItem xmlns:ds="http://schemas.openxmlformats.org/officeDocument/2006/customXml" ds:itemID="{519A145B-AAE7-40D7-8DED-0F30F0E5FA8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4E0B2B7-03CF-49F8-9DA3-3B559D7457E0}">
  <ds:schemaRefs>
    <ds:schemaRef ds:uri="http://schemas.microsoft.com/office/2006/metadata/properties"/>
    <ds:schemaRef ds:uri="http://www.w3.org/2000/xmlns/"/>
    <ds:schemaRef ds:uri="506119e2-32cb-4d99-86ae-c80755f33cfe"/>
    <ds:schemaRef ds:uri="http://www.w3.org/2001/XMLSchema-instance"/>
    <ds:schemaRef ds:uri="03fc531e-811a-4886-acdf-6bee4ececb3a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8090</TotalTime>
  <Words>631</Words>
  <Application>Microsoft Office PowerPoint</Application>
  <PresentationFormat>Panorámica</PresentationFormat>
  <Paragraphs>39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Tema de Office</vt:lpstr>
      <vt:lpstr>PDL AUTOCONTROL EN MATERIA DE PESAJE  Servicio Nacional de Aduanas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Alejandra Arriaza Loeb</cp:lastModifiedBy>
  <cp:revision>57</cp:revision>
  <dcterms:created xsi:type="dcterms:W3CDTF">2022-09-08T19:25:06Z</dcterms:created>
  <dcterms:modified xsi:type="dcterms:W3CDTF">2025-03-04T21:11:08Z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0x0101001C1D61F6097E8D409B083B3ED36F0573</vt:lpwstr>
  </property>
</Properties>
</file>